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2.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6.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7.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8.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1.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2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5.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26.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7.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8.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30.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31.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32.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33.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34.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35.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36.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7.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38.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39.xml" ContentType="application/vnd.openxmlformats-officedocument.theme+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theme/theme40.xml" ContentType="application/vnd.openxmlformats-officedocument.theme+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4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42.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43.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theme/theme44.xml" ContentType="application/vnd.openxmlformats-officedocument.theme+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45.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theme/theme46.xml" ContentType="application/vnd.openxmlformats-officedocument.theme+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47.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theme/theme48.xml" ContentType="application/vnd.openxmlformats-officedocument.theme+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theme/theme49.xml" ContentType="application/vnd.openxmlformats-officedocument.theme+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50.xml" ContentType="application/vnd.openxmlformats-officedocument.theme+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theme/theme51.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theme/theme52.xml" ContentType="application/vnd.openxmlformats-officedocument.theme+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theme/theme53.xml" ContentType="application/vnd.openxmlformats-officedocument.theme+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theme/theme54.xml" ContentType="application/vnd.openxmlformats-officedocument.theme+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theme/theme55.xml" ContentType="application/vnd.openxmlformats-officedocument.theme+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56.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57.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theme/theme58.xml" ContentType="application/vnd.openxmlformats-officedocument.theme+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theme/theme59.xml" ContentType="application/vnd.openxmlformats-officedocument.theme+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theme/theme60.xml" ContentType="application/vnd.openxmlformats-officedocument.theme+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theme/theme61.xml" ContentType="application/vnd.openxmlformats-officedocument.theme+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theme/theme62.xml" ContentType="application/vnd.openxmlformats-officedocument.theme+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63.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theme/theme64.xml" ContentType="application/vnd.openxmlformats-officedocument.theme+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theme/theme65.xml" ContentType="application/vnd.openxmlformats-officedocument.theme+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theme/theme66.xml" ContentType="application/vnd.openxmlformats-officedocument.theme+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theme/theme67.xml" ContentType="application/vnd.openxmlformats-officedocument.theme+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theme/theme68.xml" ContentType="application/vnd.openxmlformats-officedocument.theme+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theme/theme69.xml" ContentType="application/vnd.openxmlformats-officedocument.theme+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theme/theme70.xml" ContentType="application/vnd.openxmlformats-officedocument.theme+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theme/theme71.xml" ContentType="application/vnd.openxmlformats-officedocument.theme+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theme/theme72.xml" ContentType="application/vnd.openxmlformats-officedocument.theme+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theme/theme73.xml" ContentType="application/vnd.openxmlformats-officedocument.theme+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theme/theme74.xml" ContentType="application/vnd.openxmlformats-officedocument.theme+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theme/theme75.xml" ContentType="application/vnd.openxmlformats-officedocument.theme+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theme/theme76.xml" ContentType="application/vnd.openxmlformats-officedocument.theme+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theme/theme77.xml" ContentType="application/vnd.openxmlformats-officedocument.theme+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theme/theme78.xml" ContentType="application/vnd.openxmlformats-officedocument.theme+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theme/theme79.xml" ContentType="application/vnd.openxmlformats-officedocument.theme+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theme/theme80.xml" ContentType="application/vnd.openxmlformats-officedocument.theme+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theme/theme81.xml" ContentType="application/vnd.openxmlformats-officedocument.theme+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theme/theme82.xml" ContentType="application/vnd.openxmlformats-officedocument.theme+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theme/theme83.xml" ContentType="application/vnd.openxmlformats-officedocument.theme+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theme/theme84.xml" ContentType="application/vnd.openxmlformats-officedocument.theme+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theme/theme85.xml" ContentType="application/vnd.openxmlformats-officedocument.theme+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theme/theme86.xml" ContentType="application/vnd.openxmlformats-officedocument.theme+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theme/theme87.xml" ContentType="application/vnd.openxmlformats-officedocument.theme+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theme/theme88.xml" ContentType="application/vnd.openxmlformats-officedocument.theme+xml"/>
  <Override PartName="/ppt/theme/theme89.xml" ContentType="application/vnd.openxmlformats-officedocument.theme+xml"/>
  <Override PartName="/ppt/theme/theme9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theme/themeOverride2.xml" ContentType="application/vnd.openxmlformats-officedocument.themeOverride+xml"/>
  <Override PartName="/ppt/charts/chart6.xml" ContentType="application/vnd.openxmlformats-officedocument.drawingml.chart+xml"/>
  <Override PartName="/ppt/theme/themeOverride3.xml" ContentType="application/vnd.openxmlformats-officedocument.themeOverride+xml"/>
  <Override PartName="/ppt/charts/chart7.xml" ContentType="application/vnd.openxmlformats-officedocument.drawingml.chart+xml"/>
  <Override PartName="/ppt/theme/themeOverride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8.xml" ContentType="application/vnd.openxmlformats-officedocument.drawingml.chart+xml"/>
  <Override PartName="/ppt/notesSlides/notesSlide28.xml" ContentType="application/vnd.openxmlformats-officedocument.presentationml.notesSlide+xml"/>
  <Override PartName="/ppt/charts/chart9.xml" ContentType="application/vnd.openxmlformats-officedocument.drawingml.chart+xml"/>
  <Override PartName="/ppt/theme/themeOverride5.xml" ContentType="application/vnd.openxmlformats-officedocument.themeOverride+xml"/>
  <Override PartName="/ppt/charts/chart10.xml" ContentType="application/vnd.openxmlformats-officedocument.drawingml.chart+xml"/>
  <Override PartName="/ppt/theme/themeOverride6.xml" ContentType="application/vnd.openxmlformats-officedocument.themeOverride+xml"/>
  <Override PartName="/ppt/charts/chart11.xml" ContentType="application/vnd.openxmlformats-officedocument.drawingml.chart+xml"/>
  <Override PartName="/ppt/theme/themeOverride7.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2.xml" ContentType="application/vnd.openxmlformats-officedocument.drawingml.chart+xml"/>
  <Override PartName="/ppt/theme/themeOverride8.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3.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4.xml" ContentType="application/vnd.openxmlformats-officedocument.drawingml.chart+xml"/>
  <Override PartName="/ppt/theme/themeOverride9.xml" ContentType="application/vnd.openxmlformats-officedocument.themeOverride+xml"/>
  <Override PartName="/ppt/drawings/drawing2.xml" ContentType="application/vnd.openxmlformats-officedocument.drawingml.chartshapes+xml"/>
  <Override PartName="/ppt/charts/chart15.xml" ContentType="application/vnd.openxmlformats-officedocument.drawingml.chart+xml"/>
  <Override PartName="/ppt/theme/themeOverride10.xml" ContentType="application/vnd.openxmlformats-officedocument.themeOverride+xml"/>
  <Override PartName="/ppt/charts/chart16.xml" ContentType="application/vnd.openxmlformats-officedocument.drawingml.chart+xml"/>
  <Override PartName="/ppt/theme/themeOverride11.xml" ContentType="application/vnd.openxmlformats-officedocument.themeOverride+xml"/>
  <Override PartName="/ppt/charts/chart17.xml" ContentType="application/vnd.openxmlformats-officedocument.drawingml.chart+xml"/>
  <Override PartName="/ppt/theme/themeOverride12.xml" ContentType="application/vnd.openxmlformats-officedocument.themeOverride+xml"/>
  <Override PartName="/ppt/tags/tag1.xml" ContentType="application/vnd.openxmlformats-officedocument.presentationml.tags+xml"/>
  <Override PartName="/ppt/notesSlides/notesSlide40.xml" ContentType="application/vnd.openxmlformats-officedocument.presentationml.notesSlide+xml"/>
  <Override PartName="/ppt/tags/tag2.xml" ContentType="application/vnd.openxmlformats-officedocument.presentationml.tags+xml"/>
  <Override PartName="/ppt/notesSlides/notesSlide41.xml" ContentType="application/vnd.openxmlformats-officedocument.presentationml.notesSlide+xml"/>
  <Override PartName="/ppt/tags/tag3.xml" ContentType="application/vnd.openxmlformats-officedocument.presentationml.tags+xml"/>
  <Override PartName="/ppt/notesSlides/notesSlide42.xml" ContentType="application/vnd.openxmlformats-officedocument.presentationml.notesSlide+xml"/>
  <Override PartName="/ppt/tags/tag4.xml" ContentType="application/vnd.openxmlformats-officedocument.presentationml.tags+xml"/>
  <Override PartName="/ppt/notesSlides/notesSlide43.xml" ContentType="application/vnd.openxmlformats-officedocument.presentationml.notesSlide+xml"/>
  <Override PartName="/ppt/tags/tag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52" r:id="rId23"/>
    <p:sldMasterId id="2147485665" r:id="rId24"/>
    <p:sldMasterId id="2147485714" r:id="rId25"/>
    <p:sldMasterId id="2147486472" r:id="rId26"/>
    <p:sldMasterId id="2147486594" r:id="rId27"/>
    <p:sldMasterId id="2147486871" r:id="rId28"/>
    <p:sldMasterId id="2147487120" r:id="rId29"/>
    <p:sldMasterId id="2147487144" r:id="rId30"/>
    <p:sldMasterId id="2147487194" r:id="rId31"/>
    <p:sldMasterId id="2147487206" r:id="rId32"/>
    <p:sldMasterId id="2147487258" r:id="rId33"/>
    <p:sldMasterId id="2147487459" r:id="rId34"/>
    <p:sldMasterId id="2147487471" r:id="rId35"/>
    <p:sldMasterId id="2147487483" r:id="rId36"/>
    <p:sldMasterId id="2147487574" r:id="rId37"/>
    <p:sldMasterId id="2147487623" r:id="rId38"/>
    <p:sldMasterId id="2147487743" r:id="rId39"/>
    <p:sldMasterId id="2147487948" r:id="rId40"/>
    <p:sldMasterId id="2147488072" r:id="rId41"/>
    <p:sldMasterId id="2147488085" r:id="rId42"/>
    <p:sldMasterId id="2147488097" r:id="rId43"/>
    <p:sldMasterId id="2147488134" r:id="rId44"/>
    <p:sldMasterId id="2147488265" r:id="rId45"/>
    <p:sldMasterId id="2147488316" r:id="rId46"/>
    <p:sldMasterId id="2147488340" r:id="rId47"/>
    <p:sldMasterId id="2147488352" r:id="rId48"/>
    <p:sldMasterId id="2147488365" r:id="rId49"/>
    <p:sldMasterId id="2147488378" r:id="rId50"/>
    <p:sldMasterId id="2147488390" r:id="rId51"/>
    <p:sldMasterId id="2147488559" r:id="rId52"/>
    <p:sldMasterId id="2147488571" r:id="rId53"/>
    <p:sldMasterId id="2147488624" r:id="rId54"/>
    <p:sldMasterId id="2147488637" r:id="rId55"/>
    <p:sldMasterId id="2147488722" r:id="rId56"/>
    <p:sldMasterId id="2147488747" r:id="rId57"/>
    <p:sldMasterId id="2147488785" r:id="rId58"/>
    <p:sldMasterId id="2147488892" r:id="rId59"/>
    <p:sldMasterId id="2147488975" r:id="rId60"/>
    <p:sldMasterId id="2147488978" r:id="rId61"/>
    <p:sldMasterId id="2147488991" r:id="rId62"/>
    <p:sldMasterId id="2147489016" r:id="rId63"/>
    <p:sldMasterId id="2147489028" r:id="rId64"/>
    <p:sldMasterId id="2147489066" r:id="rId65"/>
    <p:sldMasterId id="2147489084" r:id="rId66"/>
    <p:sldMasterId id="2147489216" r:id="rId67"/>
    <p:sldMasterId id="2147489228" r:id="rId68"/>
    <p:sldMasterId id="2147489240" r:id="rId69"/>
    <p:sldMasterId id="2147489252" r:id="rId70"/>
    <p:sldMasterId id="2147489265" r:id="rId71"/>
    <p:sldMasterId id="2147489277" r:id="rId72"/>
    <p:sldMasterId id="2147489289" r:id="rId73"/>
    <p:sldMasterId id="2147489339" r:id="rId74"/>
    <p:sldMasterId id="2147489351" r:id="rId75"/>
    <p:sldMasterId id="2147489365" r:id="rId76"/>
    <p:sldMasterId id="2147489377" r:id="rId77"/>
    <p:sldMasterId id="2147489384" r:id="rId78"/>
    <p:sldMasterId id="2147489397" r:id="rId79"/>
    <p:sldMasterId id="2147489409" r:id="rId80"/>
    <p:sldMasterId id="2147489421" r:id="rId81"/>
    <p:sldMasterId id="2147489426" r:id="rId82"/>
    <p:sldMasterId id="2147489439" r:id="rId83"/>
    <p:sldMasterId id="2147489452" r:id="rId84"/>
    <p:sldMasterId id="2147489465" r:id="rId85"/>
    <p:sldMasterId id="2147489478" r:id="rId86"/>
    <p:sldMasterId id="2147489490" r:id="rId87"/>
    <p:sldMasterId id="2147489493" r:id="rId88"/>
  </p:sldMasterIdLst>
  <p:notesMasterIdLst>
    <p:notesMasterId r:id="rId444"/>
  </p:notesMasterIdLst>
  <p:handoutMasterIdLst>
    <p:handoutMasterId r:id="rId445"/>
  </p:handoutMasterIdLst>
  <p:sldIdLst>
    <p:sldId id="6042" r:id="rId89"/>
    <p:sldId id="5219" r:id="rId90"/>
    <p:sldId id="5218" r:id="rId91"/>
    <p:sldId id="5220" r:id="rId92"/>
    <p:sldId id="5221" r:id="rId93"/>
    <p:sldId id="5222" r:id="rId94"/>
    <p:sldId id="5223" r:id="rId95"/>
    <p:sldId id="4457" r:id="rId96"/>
    <p:sldId id="4436" r:id="rId97"/>
    <p:sldId id="4696" r:id="rId98"/>
    <p:sldId id="5742" r:id="rId99"/>
    <p:sldId id="5835" r:id="rId100"/>
    <p:sldId id="5715" r:id="rId101"/>
    <p:sldId id="5692" r:id="rId102"/>
    <p:sldId id="5993" r:id="rId103"/>
    <p:sldId id="5992" r:id="rId104"/>
    <p:sldId id="5224" r:id="rId105"/>
    <p:sldId id="5225" r:id="rId106"/>
    <p:sldId id="5232" r:id="rId107"/>
    <p:sldId id="5227" r:id="rId108"/>
    <p:sldId id="5226" r:id="rId109"/>
    <p:sldId id="5228" r:id="rId110"/>
    <p:sldId id="5229" r:id="rId111"/>
    <p:sldId id="5230" r:id="rId112"/>
    <p:sldId id="5374" r:id="rId113"/>
    <p:sldId id="5388" r:id="rId114"/>
    <p:sldId id="5233" r:id="rId115"/>
    <p:sldId id="5743" r:id="rId116"/>
    <p:sldId id="5744" r:id="rId117"/>
    <p:sldId id="5745" r:id="rId118"/>
    <p:sldId id="5994" r:id="rId119"/>
    <p:sldId id="3582" r:id="rId120"/>
    <p:sldId id="3609" r:id="rId121"/>
    <p:sldId id="4145" r:id="rId122"/>
    <p:sldId id="5577" r:id="rId123"/>
    <p:sldId id="5578" r:id="rId124"/>
    <p:sldId id="5579" r:id="rId125"/>
    <p:sldId id="3584" r:id="rId126"/>
    <p:sldId id="5748" r:id="rId127"/>
    <p:sldId id="3586" r:id="rId128"/>
    <p:sldId id="3848" r:id="rId129"/>
    <p:sldId id="5749" r:id="rId130"/>
    <p:sldId id="5750" r:id="rId131"/>
    <p:sldId id="3721" r:id="rId132"/>
    <p:sldId id="3722" r:id="rId133"/>
    <p:sldId id="5924" r:id="rId134"/>
    <p:sldId id="5923" r:id="rId135"/>
    <p:sldId id="5839" r:id="rId136"/>
    <p:sldId id="5747" r:id="rId137"/>
    <p:sldId id="5751" r:id="rId138"/>
    <p:sldId id="5752" r:id="rId139"/>
    <p:sldId id="5995" r:id="rId140"/>
    <p:sldId id="5997" r:id="rId141"/>
    <p:sldId id="5840" r:id="rId142"/>
    <p:sldId id="5898" r:id="rId143"/>
    <p:sldId id="5962" r:id="rId144"/>
    <p:sldId id="5974" r:id="rId145"/>
    <p:sldId id="5973" r:id="rId146"/>
    <p:sldId id="5996" r:id="rId147"/>
    <p:sldId id="5215" r:id="rId148"/>
    <p:sldId id="4146" r:id="rId149"/>
    <p:sldId id="5061" r:id="rId150"/>
    <p:sldId id="5162" r:id="rId151"/>
    <p:sldId id="5063" r:id="rId152"/>
    <p:sldId id="5066" r:id="rId153"/>
    <p:sldId id="5071" r:id="rId154"/>
    <p:sldId id="5072" r:id="rId155"/>
    <p:sldId id="5084" r:id="rId156"/>
    <p:sldId id="5689" r:id="rId157"/>
    <p:sldId id="5833" r:id="rId158"/>
    <p:sldId id="5753" r:id="rId159"/>
    <p:sldId id="3983" r:id="rId160"/>
    <p:sldId id="3604" r:id="rId161"/>
    <p:sldId id="1014" r:id="rId162"/>
    <p:sldId id="5847" r:id="rId163"/>
    <p:sldId id="5754" r:id="rId164"/>
    <p:sldId id="5234" r:id="rId165"/>
    <p:sldId id="5235" r:id="rId166"/>
    <p:sldId id="5236" r:id="rId167"/>
    <p:sldId id="5237" r:id="rId168"/>
    <p:sldId id="5238" r:id="rId169"/>
    <p:sldId id="5239" r:id="rId170"/>
    <p:sldId id="5240" r:id="rId171"/>
    <p:sldId id="5241" r:id="rId172"/>
    <p:sldId id="5242" r:id="rId173"/>
    <p:sldId id="5400" r:id="rId174"/>
    <p:sldId id="5244" r:id="rId175"/>
    <p:sldId id="5245" r:id="rId176"/>
    <p:sldId id="5246" r:id="rId177"/>
    <p:sldId id="5247" r:id="rId178"/>
    <p:sldId id="5248" r:id="rId179"/>
    <p:sldId id="5249" r:id="rId180"/>
    <p:sldId id="5509" r:id="rId181"/>
    <p:sldId id="5251" r:id="rId182"/>
    <p:sldId id="5252" r:id="rId183"/>
    <p:sldId id="5253" r:id="rId184"/>
    <p:sldId id="5254" r:id="rId185"/>
    <p:sldId id="5540" r:id="rId186"/>
    <p:sldId id="5259" r:id="rId187"/>
    <p:sldId id="5260" r:id="rId188"/>
    <p:sldId id="5261" r:id="rId189"/>
    <p:sldId id="5262" r:id="rId190"/>
    <p:sldId id="5263" r:id="rId191"/>
    <p:sldId id="5998" r:id="rId192"/>
    <p:sldId id="5265" r:id="rId193"/>
    <p:sldId id="5266" r:id="rId194"/>
    <p:sldId id="5182" r:id="rId195"/>
    <p:sldId id="5011" r:id="rId196"/>
    <p:sldId id="5594" r:id="rId197"/>
    <p:sldId id="5595" r:id="rId198"/>
    <p:sldId id="5267" r:id="rId199"/>
    <p:sldId id="5268" r:id="rId200"/>
    <p:sldId id="5269" r:id="rId201"/>
    <p:sldId id="1331" r:id="rId202"/>
    <p:sldId id="5270" r:id="rId203"/>
    <p:sldId id="5273" r:id="rId204"/>
    <p:sldId id="5274" r:id="rId205"/>
    <p:sldId id="5413" r:id="rId206"/>
    <p:sldId id="5277" r:id="rId207"/>
    <p:sldId id="4167" r:id="rId208"/>
    <p:sldId id="5279" r:id="rId209"/>
    <p:sldId id="5593" r:id="rId210"/>
    <p:sldId id="5975" r:id="rId211"/>
    <p:sldId id="783" r:id="rId212"/>
    <p:sldId id="552" r:id="rId213"/>
    <p:sldId id="6045" r:id="rId214"/>
    <p:sldId id="5755" r:id="rId215"/>
    <p:sldId id="5756" r:id="rId216"/>
    <p:sldId id="6043" r:id="rId217"/>
    <p:sldId id="6044" r:id="rId218"/>
    <p:sldId id="5280" r:id="rId219"/>
    <p:sldId id="5281" r:id="rId220"/>
    <p:sldId id="5282" r:id="rId221"/>
    <p:sldId id="5283" r:id="rId222"/>
    <p:sldId id="5284" r:id="rId223"/>
    <p:sldId id="5285" r:id="rId224"/>
    <p:sldId id="5286" r:id="rId225"/>
    <p:sldId id="5287" r:id="rId226"/>
    <p:sldId id="5288" r:id="rId227"/>
    <p:sldId id="5289" r:id="rId228"/>
    <p:sldId id="5290" r:id="rId229"/>
    <p:sldId id="5291" r:id="rId230"/>
    <p:sldId id="5292" r:id="rId231"/>
    <p:sldId id="5294" r:id="rId232"/>
    <p:sldId id="5295" r:id="rId233"/>
    <p:sldId id="5296" r:id="rId234"/>
    <p:sldId id="5298" r:id="rId235"/>
    <p:sldId id="5468" r:id="rId236"/>
    <p:sldId id="5532" r:id="rId237"/>
    <p:sldId id="6021" r:id="rId238"/>
    <p:sldId id="5302" r:id="rId239"/>
    <p:sldId id="5303" r:id="rId240"/>
    <p:sldId id="5304" r:id="rId241"/>
    <p:sldId id="5305" r:id="rId242"/>
    <p:sldId id="5533" r:id="rId243"/>
    <p:sldId id="5534" r:id="rId244"/>
    <p:sldId id="5311" r:id="rId245"/>
    <p:sldId id="5312" r:id="rId246"/>
    <p:sldId id="5313" r:id="rId247"/>
    <p:sldId id="5314" r:id="rId248"/>
    <p:sldId id="4279" r:id="rId249"/>
    <p:sldId id="3372" r:id="rId250"/>
    <p:sldId id="5759" r:id="rId251"/>
    <p:sldId id="5834" r:id="rId252"/>
    <p:sldId id="5837" r:id="rId253"/>
    <p:sldId id="6027" r:id="rId254"/>
    <p:sldId id="5208" r:id="rId255"/>
    <p:sldId id="5760" r:id="rId256"/>
    <p:sldId id="5761" r:id="rId257"/>
    <p:sldId id="3381" r:id="rId258"/>
    <p:sldId id="5762" r:id="rId259"/>
    <p:sldId id="5763" r:id="rId260"/>
    <p:sldId id="5764" r:id="rId261"/>
    <p:sldId id="5351" r:id="rId262"/>
    <p:sldId id="5470" r:id="rId263"/>
    <p:sldId id="5471" r:id="rId264"/>
    <p:sldId id="6028" r:id="rId265"/>
    <p:sldId id="5852" r:id="rId266"/>
    <p:sldId id="5543" r:id="rId267"/>
    <p:sldId id="5155" r:id="rId268"/>
    <p:sldId id="5918" r:id="rId269"/>
    <p:sldId id="5919" r:id="rId270"/>
    <p:sldId id="5920" r:id="rId271"/>
    <p:sldId id="5982" r:id="rId272"/>
    <p:sldId id="5983" r:id="rId273"/>
    <p:sldId id="6032" r:id="rId274"/>
    <p:sldId id="5984" r:id="rId275"/>
    <p:sldId id="3781" r:id="rId276"/>
    <p:sldId id="3782" r:id="rId277"/>
    <p:sldId id="3908" r:id="rId278"/>
    <p:sldId id="5765" r:id="rId279"/>
    <p:sldId id="5766" r:id="rId280"/>
    <p:sldId id="5767" r:id="rId281"/>
    <p:sldId id="5768" r:id="rId282"/>
    <p:sldId id="5769" r:id="rId283"/>
    <p:sldId id="5856" r:id="rId284"/>
    <p:sldId id="3910" r:id="rId285"/>
    <p:sldId id="3796" r:id="rId286"/>
    <p:sldId id="5597" r:id="rId287"/>
    <p:sldId id="5558" r:id="rId288"/>
    <p:sldId id="6029" r:id="rId289"/>
    <p:sldId id="3792" r:id="rId290"/>
    <p:sldId id="2662" r:id="rId291"/>
    <p:sldId id="6033" r:id="rId292"/>
    <p:sldId id="5336" r:id="rId293"/>
    <p:sldId id="5337" r:id="rId294"/>
    <p:sldId id="5231" r:id="rId295"/>
    <p:sldId id="5341" r:id="rId296"/>
    <p:sldId id="4920" r:id="rId297"/>
    <p:sldId id="5485" r:id="rId298"/>
    <p:sldId id="5486" r:id="rId299"/>
    <p:sldId id="5487" r:id="rId300"/>
    <p:sldId id="5488" r:id="rId301"/>
    <p:sldId id="5489" r:id="rId302"/>
    <p:sldId id="5490" r:id="rId303"/>
    <p:sldId id="5491" r:id="rId304"/>
    <p:sldId id="5492" r:id="rId305"/>
    <p:sldId id="5493" r:id="rId306"/>
    <p:sldId id="5494" r:id="rId307"/>
    <p:sldId id="5495" r:id="rId308"/>
    <p:sldId id="5496" r:id="rId309"/>
    <p:sldId id="5497" r:id="rId310"/>
    <p:sldId id="5498" r:id="rId311"/>
    <p:sldId id="5499" r:id="rId312"/>
    <p:sldId id="6034" r:id="rId313"/>
    <p:sldId id="5345" r:id="rId314"/>
    <p:sldId id="5343" r:id="rId315"/>
    <p:sldId id="5348" r:id="rId316"/>
    <p:sldId id="5342" r:id="rId317"/>
    <p:sldId id="5372" r:id="rId318"/>
    <p:sldId id="5586" r:id="rId319"/>
    <p:sldId id="5396" r:id="rId320"/>
    <p:sldId id="3853" r:id="rId321"/>
    <p:sldId id="4876" r:id="rId322"/>
    <p:sldId id="4875" r:id="rId323"/>
    <p:sldId id="5099" r:id="rId324"/>
    <p:sldId id="5788" r:id="rId325"/>
    <p:sldId id="5360" r:id="rId326"/>
    <p:sldId id="5612" r:id="rId327"/>
    <p:sldId id="5613" r:id="rId328"/>
    <p:sldId id="5787" r:id="rId329"/>
    <p:sldId id="5845" r:id="rId330"/>
    <p:sldId id="5365" r:id="rId331"/>
    <p:sldId id="5614" r:id="rId332"/>
    <p:sldId id="6035" r:id="rId333"/>
    <p:sldId id="5777" r:id="rId334"/>
    <p:sldId id="5778" r:id="rId335"/>
    <p:sldId id="5779" r:id="rId336"/>
    <p:sldId id="5368" r:id="rId337"/>
    <p:sldId id="5771" r:id="rId338"/>
    <p:sldId id="5851" r:id="rId339"/>
    <p:sldId id="5773" r:id="rId340"/>
    <p:sldId id="6039" r:id="rId341"/>
    <p:sldId id="6040" r:id="rId342"/>
    <p:sldId id="5775" r:id="rId343"/>
    <p:sldId id="5774" r:id="rId344"/>
    <p:sldId id="5776" r:id="rId345"/>
    <p:sldId id="5700" r:id="rId346"/>
    <p:sldId id="5855" r:id="rId347"/>
    <p:sldId id="5409" r:id="rId348"/>
    <p:sldId id="6038" r:id="rId349"/>
    <p:sldId id="6041" r:id="rId350"/>
    <p:sldId id="5359" r:id="rId351"/>
    <p:sldId id="5790" r:id="rId352"/>
    <p:sldId id="5791" r:id="rId353"/>
    <p:sldId id="5792" r:id="rId354"/>
    <p:sldId id="5793" r:id="rId355"/>
    <p:sldId id="5794" r:id="rId356"/>
    <p:sldId id="5795" r:id="rId357"/>
    <p:sldId id="5796" r:id="rId358"/>
    <p:sldId id="5797" r:id="rId359"/>
    <p:sldId id="5798" r:id="rId360"/>
    <p:sldId id="5799" r:id="rId361"/>
    <p:sldId id="5800" r:id="rId362"/>
    <p:sldId id="5801" r:id="rId363"/>
    <p:sldId id="1863" r:id="rId364"/>
    <p:sldId id="4834" r:id="rId365"/>
    <p:sldId id="5814" r:id="rId366"/>
    <p:sldId id="5897" r:id="rId367"/>
    <p:sldId id="2711" r:id="rId368"/>
    <p:sldId id="5813" r:id="rId369"/>
    <p:sldId id="5701" r:id="rId370"/>
    <p:sldId id="5877" r:id="rId371"/>
    <p:sldId id="5878" r:id="rId372"/>
    <p:sldId id="5879" r:id="rId373"/>
    <p:sldId id="5880" r:id="rId374"/>
    <p:sldId id="5850" r:id="rId375"/>
    <p:sldId id="5881" r:id="rId376"/>
    <p:sldId id="5882" r:id="rId377"/>
    <p:sldId id="5883" r:id="rId378"/>
    <p:sldId id="5884" r:id="rId379"/>
    <p:sldId id="5885" r:id="rId380"/>
    <p:sldId id="5886" r:id="rId381"/>
    <p:sldId id="5887" r:id="rId382"/>
    <p:sldId id="5888" r:id="rId383"/>
    <p:sldId id="5889" r:id="rId384"/>
    <p:sldId id="5890" r:id="rId385"/>
    <p:sldId id="5891" r:id="rId386"/>
    <p:sldId id="5892" r:id="rId387"/>
    <p:sldId id="5893" r:id="rId388"/>
    <p:sldId id="5894" r:id="rId389"/>
    <p:sldId id="5895" r:id="rId390"/>
    <p:sldId id="5896" r:id="rId391"/>
    <p:sldId id="5648" r:id="rId392"/>
    <p:sldId id="5649" r:id="rId393"/>
    <p:sldId id="679" r:id="rId394"/>
    <p:sldId id="716" r:id="rId395"/>
    <p:sldId id="712" r:id="rId396"/>
    <p:sldId id="688" r:id="rId397"/>
    <p:sldId id="710" r:id="rId398"/>
    <p:sldId id="2535" r:id="rId399"/>
    <p:sldId id="2532" r:id="rId400"/>
    <p:sldId id="5389" r:id="rId401"/>
    <p:sldId id="5391" r:id="rId402"/>
    <p:sldId id="5384" r:id="rId403"/>
    <p:sldId id="3583" r:id="rId404"/>
    <p:sldId id="3614" r:id="rId405"/>
    <p:sldId id="3615" r:id="rId406"/>
    <p:sldId id="5385" r:id="rId407"/>
    <p:sldId id="5394" r:id="rId408"/>
    <p:sldId id="5395" r:id="rId409"/>
    <p:sldId id="5386" r:id="rId410"/>
    <p:sldId id="5390" r:id="rId411"/>
    <p:sldId id="5392" r:id="rId412"/>
    <p:sldId id="3835" r:id="rId413"/>
    <p:sldId id="1413" r:id="rId414"/>
    <p:sldId id="6046" r:id="rId415"/>
    <p:sldId id="6047" r:id="rId416"/>
    <p:sldId id="5505" r:id="rId417"/>
    <p:sldId id="5507" r:id="rId418"/>
    <p:sldId id="1201" r:id="rId419"/>
    <p:sldId id="3156" r:id="rId420"/>
    <p:sldId id="5379" r:id="rId421"/>
    <p:sldId id="5377" r:id="rId422"/>
    <p:sldId id="1089" r:id="rId423"/>
    <p:sldId id="1098" r:id="rId424"/>
    <p:sldId id="1099" r:id="rId425"/>
    <p:sldId id="1096" r:id="rId426"/>
    <p:sldId id="1097" r:id="rId427"/>
    <p:sldId id="5646" r:id="rId428"/>
    <p:sldId id="5784" r:id="rId429"/>
    <p:sldId id="5786" r:id="rId430"/>
    <p:sldId id="256" r:id="rId431"/>
    <p:sldId id="257" r:id="rId432"/>
    <p:sldId id="258" r:id="rId433"/>
    <p:sldId id="259" r:id="rId434"/>
    <p:sldId id="260" r:id="rId435"/>
    <p:sldId id="5785" r:id="rId436"/>
    <p:sldId id="5506" r:id="rId437"/>
    <p:sldId id="4907" r:id="rId438"/>
    <p:sldId id="4918" r:id="rId439"/>
    <p:sldId id="5393" r:id="rId440"/>
    <p:sldId id="4906" r:id="rId441"/>
    <p:sldId id="5508" r:id="rId442"/>
    <p:sldId id="4914" r:id="rId44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0000FF"/>
    <a:srgbClr val="8C0000"/>
    <a:srgbClr val="1A5712"/>
    <a:srgbClr val="FF00C4"/>
    <a:srgbClr val="948A54"/>
    <a:srgbClr val="2A55D6"/>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69" autoAdjust="0"/>
    <p:restoredTop sz="99433" autoAdjust="0"/>
  </p:normalViewPr>
  <p:slideViewPr>
    <p:cSldViewPr>
      <p:cViewPr varScale="1">
        <p:scale>
          <a:sx n="182" d="100"/>
          <a:sy n="182" d="100"/>
        </p:scale>
        <p:origin x="201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29.xml"/><Relationship Id="rId299" Type="http://schemas.openxmlformats.org/officeDocument/2006/relationships/slide" Target="slides/slide211.xml"/><Relationship Id="rId21" Type="http://schemas.openxmlformats.org/officeDocument/2006/relationships/slideMaster" Target="slideMasters/slideMaster21.xml"/><Relationship Id="rId63" Type="http://schemas.openxmlformats.org/officeDocument/2006/relationships/slideMaster" Target="slideMasters/slideMaster63.xml"/><Relationship Id="rId159" Type="http://schemas.openxmlformats.org/officeDocument/2006/relationships/slide" Target="slides/slide71.xml"/><Relationship Id="rId324" Type="http://schemas.openxmlformats.org/officeDocument/2006/relationships/slide" Target="slides/slide236.xml"/><Relationship Id="rId366" Type="http://schemas.openxmlformats.org/officeDocument/2006/relationships/slide" Target="slides/slide278.xml"/><Relationship Id="rId170" Type="http://schemas.openxmlformats.org/officeDocument/2006/relationships/slide" Target="slides/slide82.xml"/><Relationship Id="rId226" Type="http://schemas.openxmlformats.org/officeDocument/2006/relationships/slide" Target="slides/slide138.xml"/><Relationship Id="rId433" Type="http://schemas.openxmlformats.org/officeDocument/2006/relationships/slide" Target="slides/slide345.xml"/><Relationship Id="rId268" Type="http://schemas.openxmlformats.org/officeDocument/2006/relationships/slide" Target="slides/slide180.xml"/><Relationship Id="rId32" Type="http://schemas.openxmlformats.org/officeDocument/2006/relationships/slideMaster" Target="slideMasters/slideMaster32.xml"/><Relationship Id="rId74" Type="http://schemas.openxmlformats.org/officeDocument/2006/relationships/slideMaster" Target="slideMasters/slideMaster74.xml"/><Relationship Id="rId128" Type="http://schemas.openxmlformats.org/officeDocument/2006/relationships/slide" Target="slides/slide40.xml"/><Relationship Id="rId335" Type="http://schemas.openxmlformats.org/officeDocument/2006/relationships/slide" Target="slides/slide247.xml"/><Relationship Id="rId377" Type="http://schemas.openxmlformats.org/officeDocument/2006/relationships/slide" Target="slides/slide289.xml"/><Relationship Id="rId5" Type="http://schemas.openxmlformats.org/officeDocument/2006/relationships/slideMaster" Target="slideMasters/slideMaster5.xml"/><Relationship Id="rId181" Type="http://schemas.openxmlformats.org/officeDocument/2006/relationships/slide" Target="slides/slide93.xml"/><Relationship Id="rId237" Type="http://schemas.openxmlformats.org/officeDocument/2006/relationships/slide" Target="slides/slide149.xml"/><Relationship Id="rId402" Type="http://schemas.openxmlformats.org/officeDocument/2006/relationships/slide" Target="slides/slide314.xml"/><Relationship Id="rId279" Type="http://schemas.openxmlformats.org/officeDocument/2006/relationships/slide" Target="slides/slide191.xml"/><Relationship Id="rId444" Type="http://schemas.openxmlformats.org/officeDocument/2006/relationships/notesMaster" Target="notesMasters/notesMaster1.xml"/><Relationship Id="rId43" Type="http://schemas.openxmlformats.org/officeDocument/2006/relationships/slideMaster" Target="slideMasters/slideMaster43.xml"/><Relationship Id="rId139" Type="http://schemas.openxmlformats.org/officeDocument/2006/relationships/slide" Target="slides/slide51.xml"/><Relationship Id="rId290" Type="http://schemas.openxmlformats.org/officeDocument/2006/relationships/slide" Target="slides/slide202.xml"/><Relationship Id="rId304" Type="http://schemas.openxmlformats.org/officeDocument/2006/relationships/slide" Target="slides/slide216.xml"/><Relationship Id="rId346" Type="http://schemas.openxmlformats.org/officeDocument/2006/relationships/slide" Target="slides/slide258.xml"/><Relationship Id="rId388" Type="http://schemas.openxmlformats.org/officeDocument/2006/relationships/slide" Target="slides/slide300.xml"/><Relationship Id="rId85" Type="http://schemas.openxmlformats.org/officeDocument/2006/relationships/slideMaster" Target="slideMasters/slideMaster85.xml"/><Relationship Id="rId150" Type="http://schemas.openxmlformats.org/officeDocument/2006/relationships/slide" Target="slides/slide62.xml"/><Relationship Id="rId192" Type="http://schemas.openxmlformats.org/officeDocument/2006/relationships/slide" Target="slides/slide104.xml"/><Relationship Id="rId206" Type="http://schemas.openxmlformats.org/officeDocument/2006/relationships/slide" Target="slides/slide118.xml"/><Relationship Id="rId413" Type="http://schemas.openxmlformats.org/officeDocument/2006/relationships/slide" Target="slides/slide325.xml"/><Relationship Id="rId248" Type="http://schemas.openxmlformats.org/officeDocument/2006/relationships/slide" Target="slides/slide160.xml"/><Relationship Id="rId12" Type="http://schemas.openxmlformats.org/officeDocument/2006/relationships/slideMaster" Target="slideMasters/slideMaster12.xml"/><Relationship Id="rId108" Type="http://schemas.openxmlformats.org/officeDocument/2006/relationships/slide" Target="slides/slide20.xml"/><Relationship Id="rId315" Type="http://schemas.openxmlformats.org/officeDocument/2006/relationships/slide" Target="slides/slide227.xml"/><Relationship Id="rId357" Type="http://schemas.openxmlformats.org/officeDocument/2006/relationships/slide" Target="slides/slide269.xml"/><Relationship Id="rId54" Type="http://schemas.openxmlformats.org/officeDocument/2006/relationships/slideMaster" Target="slideMasters/slideMaster54.xml"/><Relationship Id="rId96" Type="http://schemas.openxmlformats.org/officeDocument/2006/relationships/slide" Target="slides/slide8.xml"/><Relationship Id="rId161" Type="http://schemas.openxmlformats.org/officeDocument/2006/relationships/slide" Target="slides/slide73.xml"/><Relationship Id="rId217" Type="http://schemas.openxmlformats.org/officeDocument/2006/relationships/slide" Target="slides/slide129.xml"/><Relationship Id="rId399" Type="http://schemas.openxmlformats.org/officeDocument/2006/relationships/slide" Target="slides/slide311.xml"/><Relationship Id="rId259" Type="http://schemas.openxmlformats.org/officeDocument/2006/relationships/slide" Target="slides/slide171.xml"/><Relationship Id="rId424" Type="http://schemas.openxmlformats.org/officeDocument/2006/relationships/slide" Target="slides/slide336.xml"/><Relationship Id="rId23" Type="http://schemas.openxmlformats.org/officeDocument/2006/relationships/slideMaster" Target="slideMasters/slideMaster23.xml"/><Relationship Id="rId119" Type="http://schemas.openxmlformats.org/officeDocument/2006/relationships/slide" Target="slides/slide31.xml"/><Relationship Id="rId270" Type="http://schemas.openxmlformats.org/officeDocument/2006/relationships/slide" Target="slides/slide182.xml"/><Relationship Id="rId326" Type="http://schemas.openxmlformats.org/officeDocument/2006/relationships/slide" Target="slides/slide238.xml"/><Relationship Id="rId65" Type="http://schemas.openxmlformats.org/officeDocument/2006/relationships/slideMaster" Target="slideMasters/slideMaster65.xml"/><Relationship Id="rId130" Type="http://schemas.openxmlformats.org/officeDocument/2006/relationships/slide" Target="slides/slide42.xml"/><Relationship Id="rId368" Type="http://schemas.openxmlformats.org/officeDocument/2006/relationships/slide" Target="slides/slide280.xml"/><Relationship Id="rId172" Type="http://schemas.openxmlformats.org/officeDocument/2006/relationships/slide" Target="slides/slide84.xml"/><Relationship Id="rId228" Type="http://schemas.openxmlformats.org/officeDocument/2006/relationships/slide" Target="slides/slide140.xml"/><Relationship Id="rId435" Type="http://schemas.openxmlformats.org/officeDocument/2006/relationships/slide" Target="slides/slide347.xml"/><Relationship Id="rId281" Type="http://schemas.openxmlformats.org/officeDocument/2006/relationships/slide" Target="slides/slide193.xml"/><Relationship Id="rId337" Type="http://schemas.openxmlformats.org/officeDocument/2006/relationships/slide" Target="slides/slide249.xml"/><Relationship Id="rId34" Type="http://schemas.openxmlformats.org/officeDocument/2006/relationships/slideMaster" Target="slideMasters/slideMaster34.xml"/><Relationship Id="rId76" Type="http://schemas.openxmlformats.org/officeDocument/2006/relationships/slideMaster" Target="slideMasters/slideMaster76.xml"/><Relationship Id="rId141" Type="http://schemas.openxmlformats.org/officeDocument/2006/relationships/slide" Target="slides/slide53.xml"/><Relationship Id="rId379" Type="http://schemas.openxmlformats.org/officeDocument/2006/relationships/slide" Target="slides/slide291.xml"/><Relationship Id="rId7" Type="http://schemas.openxmlformats.org/officeDocument/2006/relationships/slideMaster" Target="slideMasters/slideMaster7.xml"/><Relationship Id="rId183" Type="http://schemas.openxmlformats.org/officeDocument/2006/relationships/slide" Target="slides/slide95.xml"/><Relationship Id="rId239" Type="http://schemas.openxmlformats.org/officeDocument/2006/relationships/slide" Target="slides/slide151.xml"/><Relationship Id="rId390" Type="http://schemas.openxmlformats.org/officeDocument/2006/relationships/slide" Target="slides/slide302.xml"/><Relationship Id="rId404" Type="http://schemas.openxmlformats.org/officeDocument/2006/relationships/slide" Target="slides/slide316.xml"/><Relationship Id="rId446" Type="http://schemas.openxmlformats.org/officeDocument/2006/relationships/presProps" Target="presProps.xml"/><Relationship Id="rId250" Type="http://schemas.openxmlformats.org/officeDocument/2006/relationships/slide" Target="slides/slide162.xml"/><Relationship Id="rId292" Type="http://schemas.openxmlformats.org/officeDocument/2006/relationships/slide" Target="slides/slide204.xml"/><Relationship Id="rId306" Type="http://schemas.openxmlformats.org/officeDocument/2006/relationships/slide" Target="slides/slide218.xml"/><Relationship Id="rId45" Type="http://schemas.openxmlformats.org/officeDocument/2006/relationships/slideMaster" Target="slideMasters/slideMaster45.xml"/><Relationship Id="rId87" Type="http://schemas.openxmlformats.org/officeDocument/2006/relationships/slideMaster" Target="slideMasters/slideMaster87.xml"/><Relationship Id="rId110" Type="http://schemas.openxmlformats.org/officeDocument/2006/relationships/slide" Target="slides/slide22.xml"/><Relationship Id="rId348" Type="http://schemas.openxmlformats.org/officeDocument/2006/relationships/slide" Target="slides/slide260.xml"/><Relationship Id="rId152" Type="http://schemas.openxmlformats.org/officeDocument/2006/relationships/slide" Target="slides/slide64.xml"/><Relationship Id="rId194" Type="http://schemas.openxmlformats.org/officeDocument/2006/relationships/slide" Target="slides/slide106.xml"/><Relationship Id="rId208" Type="http://schemas.openxmlformats.org/officeDocument/2006/relationships/slide" Target="slides/slide120.xml"/><Relationship Id="rId415" Type="http://schemas.openxmlformats.org/officeDocument/2006/relationships/slide" Target="slides/slide327.xml"/><Relationship Id="rId261" Type="http://schemas.openxmlformats.org/officeDocument/2006/relationships/slide" Target="slides/slide173.xml"/><Relationship Id="rId14" Type="http://schemas.openxmlformats.org/officeDocument/2006/relationships/slideMaster" Target="slideMasters/slideMaster14.xml"/><Relationship Id="rId56" Type="http://schemas.openxmlformats.org/officeDocument/2006/relationships/slideMaster" Target="slideMasters/slideMaster56.xml"/><Relationship Id="rId317" Type="http://schemas.openxmlformats.org/officeDocument/2006/relationships/slide" Target="slides/slide229.xml"/><Relationship Id="rId359" Type="http://schemas.openxmlformats.org/officeDocument/2006/relationships/slide" Target="slides/slide271.xml"/><Relationship Id="rId98" Type="http://schemas.openxmlformats.org/officeDocument/2006/relationships/slide" Target="slides/slide10.xml"/><Relationship Id="rId121" Type="http://schemas.openxmlformats.org/officeDocument/2006/relationships/slide" Target="slides/slide33.xml"/><Relationship Id="rId163" Type="http://schemas.openxmlformats.org/officeDocument/2006/relationships/slide" Target="slides/slide75.xml"/><Relationship Id="rId219" Type="http://schemas.openxmlformats.org/officeDocument/2006/relationships/slide" Target="slides/slide131.xml"/><Relationship Id="rId370" Type="http://schemas.openxmlformats.org/officeDocument/2006/relationships/slide" Target="slides/slide282.xml"/><Relationship Id="rId426" Type="http://schemas.openxmlformats.org/officeDocument/2006/relationships/slide" Target="slides/slide338.xml"/><Relationship Id="rId230" Type="http://schemas.openxmlformats.org/officeDocument/2006/relationships/slide" Target="slides/slide142.xml"/><Relationship Id="rId25" Type="http://schemas.openxmlformats.org/officeDocument/2006/relationships/slideMaster" Target="slideMasters/slideMaster25.xml"/><Relationship Id="rId67" Type="http://schemas.openxmlformats.org/officeDocument/2006/relationships/slideMaster" Target="slideMasters/slideMaster67.xml"/><Relationship Id="rId272" Type="http://schemas.openxmlformats.org/officeDocument/2006/relationships/slide" Target="slides/slide184.xml"/><Relationship Id="rId328" Type="http://schemas.openxmlformats.org/officeDocument/2006/relationships/slide" Target="slides/slide240.xml"/><Relationship Id="rId132" Type="http://schemas.openxmlformats.org/officeDocument/2006/relationships/slide" Target="slides/slide44.xml"/><Relationship Id="rId174" Type="http://schemas.openxmlformats.org/officeDocument/2006/relationships/slide" Target="slides/slide86.xml"/><Relationship Id="rId381" Type="http://schemas.openxmlformats.org/officeDocument/2006/relationships/slide" Target="slides/slide293.xml"/><Relationship Id="rId241" Type="http://schemas.openxmlformats.org/officeDocument/2006/relationships/slide" Target="slides/slide153.xml"/><Relationship Id="rId437" Type="http://schemas.openxmlformats.org/officeDocument/2006/relationships/slide" Target="slides/slide349.xml"/><Relationship Id="rId36" Type="http://schemas.openxmlformats.org/officeDocument/2006/relationships/slideMaster" Target="slideMasters/slideMaster36.xml"/><Relationship Id="rId283" Type="http://schemas.openxmlformats.org/officeDocument/2006/relationships/slide" Target="slides/slide195.xml"/><Relationship Id="rId339" Type="http://schemas.openxmlformats.org/officeDocument/2006/relationships/slide" Target="slides/slide251.xml"/><Relationship Id="rId78" Type="http://schemas.openxmlformats.org/officeDocument/2006/relationships/slideMaster" Target="slideMasters/slideMaster78.xml"/><Relationship Id="rId101" Type="http://schemas.openxmlformats.org/officeDocument/2006/relationships/slide" Target="slides/slide13.xml"/><Relationship Id="rId143" Type="http://schemas.openxmlformats.org/officeDocument/2006/relationships/slide" Target="slides/slide55.xml"/><Relationship Id="rId185" Type="http://schemas.openxmlformats.org/officeDocument/2006/relationships/slide" Target="slides/slide97.xml"/><Relationship Id="rId350" Type="http://schemas.openxmlformats.org/officeDocument/2006/relationships/slide" Target="slides/slide262.xml"/><Relationship Id="rId406" Type="http://schemas.openxmlformats.org/officeDocument/2006/relationships/slide" Target="slides/slide318.xml"/><Relationship Id="rId9" Type="http://schemas.openxmlformats.org/officeDocument/2006/relationships/slideMaster" Target="slideMasters/slideMaster9.xml"/><Relationship Id="rId210" Type="http://schemas.openxmlformats.org/officeDocument/2006/relationships/slide" Target="slides/slide122.xml"/><Relationship Id="rId392" Type="http://schemas.openxmlformats.org/officeDocument/2006/relationships/slide" Target="slides/slide304.xml"/><Relationship Id="rId448" Type="http://schemas.openxmlformats.org/officeDocument/2006/relationships/theme" Target="theme/theme1.xml"/><Relationship Id="rId252" Type="http://schemas.openxmlformats.org/officeDocument/2006/relationships/slide" Target="slides/slide164.xml"/><Relationship Id="rId294" Type="http://schemas.openxmlformats.org/officeDocument/2006/relationships/slide" Target="slides/slide206.xml"/><Relationship Id="rId308" Type="http://schemas.openxmlformats.org/officeDocument/2006/relationships/slide" Target="slides/slide220.xml"/><Relationship Id="rId47" Type="http://schemas.openxmlformats.org/officeDocument/2006/relationships/slideMaster" Target="slideMasters/slideMaster47.xml"/><Relationship Id="rId89" Type="http://schemas.openxmlformats.org/officeDocument/2006/relationships/slide" Target="slides/slide1.xml"/><Relationship Id="rId112" Type="http://schemas.openxmlformats.org/officeDocument/2006/relationships/slide" Target="slides/slide24.xml"/><Relationship Id="rId154" Type="http://schemas.openxmlformats.org/officeDocument/2006/relationships/slide" Target="slides/slide66.xml"/><Relationship Id="rId361" Type="http://schemas.openxmlformats.org/officeDocument/2006/relationships/slide" Target="slides/slide273.xml"/><Relationship Id="rId196" Type="http://schemas.openxmlformats.org/officeDocument/2006/relationships/slide" Target="slides/slide108.xml"/><Relationship Id="rId417" Type="http://schemas.openxmlformats.org/officeDocument/2006/relationships/slide" Target="slides/slide329.xml"/><Relationship Id="rId16" Type="http://schemas.openxmlformats.org/officeDocument/2006/relationships/slideMaster" Target="slideMasters/slideMaster16.xml"/><Relationship Id="rId221" Type="http://schemas.openxmlformats.org/officeDocument/2006/relationships/slide" Target="slides/slide133.xml"/><Relationship Id="rId263" Type="http://schemas.openxmlformats.org/officeDocument/2006/relationships/slide" Target="slides/slide175.xml"/><Relationship Id="rId319" Type="http://schemas.openxmlformats.org/officeDocument/2006/relationships/slide" Target="slides/slide231.xml"/><Relationship Id="rId58" Type="http://schemas.openxmlformats.org/officeDocument/2006/relationships/slideMaster" Target="slideMasters/slideMaster58.xml"/><Relationship Id="rId123" Type="http://schemas.openxmlformats.org/officeDocument/2006/relationships/slide" Target="slides/slide35.xml"/><Relationship Id="rId330" Type="http://schemas.openxmlformats.org/officeDocument/2006/relationships/slide" Target="slides/slide242.xml"/><Relationship Id="rId165" Type="http://schemas.openxmlformats.org/officeDocument/2006/relationships/slide" Target="slides/slide77.xml"/><Relationship Id="rId372" Type="http://schemas.openxmlformats.org/officeDocument/2006/relationships/slide" Target="slides/slide284.xml"/><Relationship Id="rId428" Type="http://schemas.openxmlformats.org/officeDocument/2006/relationships/slide" Target="slides/slide340.xml"/><Relationship Id="rId232" Type="http://schemas.openxmlformats.org/officeDocument/2006/relationships/slide" Target="slides/slide144.xml"/><Relationship Id="rId274" Type="http://schemas.openxmlformats.org/officeDocument/2006/relationships/slide" Target="slides/slide186.xml"/><Relationship Id="rId27" Type="http://schemas.openxmlformats.org/officeDocument/2006/relationships/slideMaster" Target="slideMasters/slideMaster27.xml"/><Relationship Id="rId69" Type="http://schemas.openxmlformats.org/officeDocument/2006/relationships/slideMaster" Target="slideMasters/slideMaster69.xml"/><Relationship Id="rId134" Type="http://schemas.openxmlformats.org/officeDocument/2006/relationships/slide" Target="slides/slide46.xml"/><Relationship Id="rId80" Type="http://schemas.openxmlformats.org/officeDocument/2006/relationships/slideMaster" Target="slideMasters/slideMaster80.xml"/><Relationship Id="rId176" Type="http://schemas.openxmlformats.org/officeDocument/2006/relationships/slide" Target="slides/slide88.xml"/><Relationship Id="rId341" Type="http://schemas.openxmlformats.org/officeDocument/2006/relationships/slide" Target="slides/slide253.xml"/><Relationship Id="rId383" Type="http://schemas.openxmlformats.org/officeDocument/2006/relationships/slide" Target="slides/slide295.xml"/><Relationship Id="rId439" Type="http://schemas.openxmlformats.org/officeDocument/2006/relationships/slide" Target="slides/slide351.xml"/><Relationship Id="rId201" Type="http://schemas.openxmlformats.org/officeDocument/2006/relationships/slide" Target="slides/slide113.xml"/><Relationship Id="rId243" Type="http://schemas.openxmlformats.org/officeDocument/2006/relationships/slide" Target="slides/slide155.xml"/><Relationship Id="rId285" Type="http://schemas.openxmlformats.org/officeDocument/2006/relationships/slide" Target="slides/slide197.xml"/><Relationship Id="rId38" Type="http://schemas.openxmlformats.org/officeDocument/2006/relationships/slideMaster" Target="slideMasters/slideMaster38.xml"/><Relationship Id="rId103" Type="http://schemas.openxmlformats.org/officeDocument/2006/relationships/slide" Target="slides/slide15.xml"/><Relationship Id="rId310" Type="http://schemas.openxmlformats.org/officeDocument/2006/relationships/slide" Target="slides/slide222.xml"/><Relationship Id="rId91" Type="http://schemas.openxmlformats.org/officeDocument/2006/relationships/slide" Target="slides/slide3.xml"/><Relationship Id="rId145" Type="http://schemas.openxmlformats.org/officeDocument/2006/relationships/slide" Target="slides/slide57.xml"/><Relationship Id="rId187" Type="http://schemas.openxmlformats.org/officeDocument/2006/relationships/slide" Target="slides/slide99.xml"/><Relationship Id="rId352" Type="http://schemas.openxmlformats.org/officeDocument/2006/relationships/slide" Target="slides/slide264.xml"/><Relationship Id="rId394" Type="http://schemas.openxmlformats.org/officeDocument/2006/relationships/slide" Target="slides/slide306.xml"/><Relationship Id="rId408" Type="http://schemas.openxmlformats.org/officeDocument/2006/relationships/slide" Target="slides/slide320.xml"/><Relationship Id="rId212" Type="http://schemas.openxmlformats.org/officeDocument/2006/relationships/slide" Target="slides/slide124.xml"/><Relationship Id="rId254" Type="http://schemas.openxmlformats.org/officeDocument/2006/relationships/slide" Target="slides/slide166.xml"/><Relationship Id="rId49" Type="http://schemas.openxmlformats.org/officeDocument/2006/relationships/slideMaster" Target="slideMasters/slideMaster49.xml"/><Relationship Id="rId114" Type="http://schemas.openxmlformats.org/officeDocument/2006/relationships/slide" Target="slides/slide26.xml"/><Relationship Id="rId296" Type="http://schemas.openxmlformats.org/officeDocument/2006/relationships/slide" Target="slides/slide208.xml"/><Relationship Id="rId60" Type="http://schemas.openxmlformats.org/officeDocument/2006/relationships/slideMaster" Target="slideMasters/slideMaster60.xml"/><Relationship Id="rId156" Type="http://schemas.openxmlformats.org/officeDocument/2006/relationships/slide" Target="slides/slide68.xml"/><Relationship Id="rId198" Type="http://schemas.openxmlformats.org/officeDocument/2006/relationships/slide" Target="slides/slide110.xml"/><Relationship Id="rId321" Type="http://schemas.openxmlformats.org/officeDocument/2006/relationships/slide" Target="slides/slide233.xml"/><Relationship Id="rId363" Type="http://schemas.openxmlformats.org/officeDocument/2006/relationships/slide" Target="slides/slide275.xml"/><Relationship Id="rId419" Type="http://schemas.openxmlformats.org/officeDocument/2006/relationships/slide" Target="slides/slide331.xml"/><Relationship Id="rId223" Type="http://schemas.openxmlformats.org/officeDocument/2006/relationships/slide" Target="slides/slide135.xml"/><Relationship Id="rId430" Type="http://schemas.openxmlformats.org/officeDocument/2006/relationships/slide" Target="slides/slide342.xml"/><Relationship Id="rId18" Type="http://schemas.openxmlformats.org/officeDocument/2006/relationships/slideMaster" Target="slideMasters/slideMaster18.xml"/><Relationship Id="rId265" Type="http://schemas.openxmlformats.org/officeDocument/2006/relationships/slide" Target="slides/slide177.xml"/><Relationship Id="rId50" Type="http://schemas.openxmlformats.org/officeDocument/2006/relationships/slideMaster" Target="slideMasters/slideMaster50.xml"/><Relationship Id="rId104" Type="http://schemas.openxmlformats.org/officeDocument/2006/relationships/slide" Target="slides/slide16.xml"/><Relationship Id="rId125" Type="http://schemas.openxmlformats.org/officeDocument/2006/relationships/slide" Target="slides/slide37.xml"/><Relationship Id="rId146" Type="http://schemas.openxmlformats.org/officeDocument/2006/relationships/slide" Target="slides/slide58.xml"/><Relationship Id="rId167" Type="http://schemas.openxmlformats.org/officeDocument/2006/relationships/slide" Target="slides/slide79.xml"/><Relationship Id="rId188" Type="http://schemas.openxmlformats.org/officeDocument/2006/relationships/slide" Target="slides/slide100.xml"/><Relationship Id="rId311" Type="http://schemas.openxmlformats.org/officeDocument/2006/relationships/slide" Target="slides/slide223.xml"/><Relationship Id="rId332" Type="http://schemas.openxmlformats.org/officeDocument/2006/relationships/slide" Target="slides/slide244.xml"/><Relationship Id="rId353" Type="http://schemas.openxmlformats.org/officeDocument/2006/relationships/slide" Target="slides/slide265.xml"/><Relationship Id="rId374" Type="http://schemas.openxmlformats.org/officeDocument/2006/relationships/slide" Target="slides/slide286.xml"/><Relationship Id="rId395" Type="http://schemas.openxmlformats.org/officeDocument/2006/relationships/slide" Target="slides/slide307.xml"/><Relationship Id="rId409" Type="http://schemas.openxmlformats.org/officeDocument/2006/relationships/slide" Target="slides/slide321.xml"/><Relationship Id="rId71" Type="http://schemas.openxmlformats.org/officeDocument/2006/relationships/slideMaster" Target="slideMasters/slideMaster71.xml"/><Relationship Id="rId92" Type="http://schemas.openxmlformats.org/officeDocument/2006/relationships/slide" Target="slides/slide4.xml"/><Relationship Id="rId213" Type="http://schemas.openxmlformats.org/officeDocument/2006/relationships/slide" Target="slides/slide125.xml"/><Relationship Id="rId234" Type="http://schemas.openxmlformats.org/officeDocument/2006/relationships/slide" Target="slides/slide146.xml"/><Relationship Id="rId420" Type="http://schemas.openxmlformats.org/officeDocument/2006/relationships/slide" Target="slides/slide33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167.xml"/><Relationship Id="rId276" Type="http://schemas.openxmlformats.org/officeDocument/2006/relationships/slide" Target="slides/slide188.xml"/><Relationship Id="rId297" Type="http://schemas.openxmlformats.org/officeDocument/2006/relationships/slide" Target="slides/slide209.xml"/><Relationship Id="rId441" Type="http://schemas.openxmlformats.org/officeDocument/2006/relationships/slide" Target="slides/slide353.xml"/><Relationship Id="rId40" Type="http://schemas.openxmlformats.org/officeDocument/2006/relationships/slideMaster" Target="slideMasters/slideMaster40.xml"/><Relationship Id="rId115" Type="http://schemas.openxmlformats.org/officeDocument/2006/relationships/slide" Target="slides/slide27.xml"/><Relationship Id="rId136" Type="http://schemas.openxmlformats.org/officeDocument/2006/relationships/slide" Target="slides/slide48.xml"/><Relationship Id="rId157" Type="http://schemas.openxmlformats.org/officeDocument/2006/relationships/slide" Target="slides/slide69.xml"/><Relationship Id="rId178" Type="http://schemas.openxmlformats.org/officeDocument/2006/relationships/slide" Target="slides/slide90.xml"/><Relationship Id="rId301" Type="http://schemas.openxmlformats.org/officeDocument/2006/relationships/slide" Target="slides/slide213.xml"/><Relationship Id="rId322" Type="http://schemas.openxmlformats.org/officeDocument/2006/relationships/slide" Target="slides/slide234.xml"/><Relationship Id="rId343" Type="http://schemas.openxmlformats.org/officeDocument/2006/relationships/slide" Target="slides/slide255.xml"/><Relationship Id="rId364" Type="http://schemas.openxmlformats.org/officeDocument/2006/relationships/slide" Target="slides/slide276.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99" Type="http://schemas.openxmlformats.org/officeDocument/2006/relationships/slide" Target="slides/slide111.xml"/><Relationship Id="rId203" Type="http://schemas.openxmlformats.org/officeDocument/2006/relationships/slide" Target="slides/slide115.xml"/><Relationship Id="rId385" Type="http://schemas.openxmlformats.org/officeDocument/2006/relationships/slide" Target="slides/slide297.xml"/><Relationship Id="rId19" Type="http://schemas.openxmlformats.org/officeDocument/2006/relationships/slideMaster" Target="slideMasters/slideMaster19.xml"/><Relationship Id="rId224" Type="http://schemas.openxmlformats.org/officeDocument/2006/relationships/slide" Target="slides/slide136.xml"/><Relationship Id="rId245" Type="http://schemas.openxmlformats.org/officeDocument/2006/relationships/slide" Target="slides/slide157.xml"/><Relationship Id="rId266" Type="http://schemas.openxmlformats.org/officeDocument/2006/relationships/slide" Target="slides/slide178.xml"/><Relationship Id="rId287" Type="http://schemas.openxmlformats.org/officeDocument/2006/relationships/slide" Target="slides/slide199.xml"/><Relationship Id="rId410" Type="http://schemas.openxmlformats.org/officeDocument/2006/relationships/slide" Target="slides/slide322.xml"/><Relationship Id="rId431" Type="http://schemas.openxmlformats.org/officeDocument/2006/relationships/slide" Target="slides/slide343.xml"/><Relationship Id="rId30" Type="http://schemas.openxmlformats.org/officeDocument/2006/relationships/slideMaster" Target="slideMasters/slideMaster30.xml"/><Relationship Id="rId105" Type="http://schemas.openxmlformats.org/officeDocument/2006/relationships/slide" Target="slides/slide17.xml"/><Relationship Id="rId126" Type="http://schemas.openxmlformats.org/officeDocument/2006/relationships/slide" Target="slides/slide38.xml"/><Relationship Id="rId147" Type="http://schemas.openxmlformats.org/officeDocument/2006/relationships/slide" Target="slides/slide59.xml"/><Relationship Id="rId168" Type="http://schemas.openxmlformats.org/officeDocument/2006/relationships/slide" Target="slides/slide80.xml"/><Relationship Id="rId312" Type="http://schemas.openxmlformats.org/officeDocument/2006/relationships/slide" Target="slides/slide224.xml"/><Relationship Id="rId333" Type="http://schemas.openxmlformats.org/officeDocument/2006/relationships/slide" Target="slides/slide245.xml"/><Relationship Id="rId354" Type="http://schemas.openxmlformats.org/officeDocument/2006/relationships/slide" Target="slides/slide266.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 Target="slides/slide5.xml"/><Relationship Id="rId189" Type="http://schemas.openxmlformats.org/officeDocument/2006/relationships/slide" Target="slides/slide101.xml"/><Relationship Id="rId375" Type="http://schemas.openxmlformats.org/officeDocument/2006/relationships/slide" Target="slides/slide287.xml"/><Relationship Id="rId396" Type="http://schemas.openxmlformats.org/officeDocument/2006/relationships/slide" Target="slides/slide308.xml"/><Relationship Id="rId3" Type="http://schemas.openxmlformats.org/officeDocument/2006/relationships/slideMaster" Target="slideMasters/slideMaster3.xml"/><Relationship Id="rId214" Type="http://schemas.openxmlformats.org/officeDocument/2006/relationships/slide" Target="slides/slide126.xml"/><Relationship Id="rId235" Type="http://schemas.openxmlformats.org/officeDocument/2006/relationships/slide" Target="slides/slide147.xml"/><Relationship Id="rId256" Type="http://schemas.openxmlformats.org/officeDocument/2006/relationships/slide" Target="slides/slide168.xml"/><Relationship Id="rId277" Type="http://schemas.openxmlformats.org/officeDocument/2006/relationships/slide" Target="slides/slide189.xml"/><Relationship Id="rId298" Type="http://schemas.openxmlformats.org/officeDocument/2006/relationships/slide" Target="slides/slide210.xml"/><Relationship Id="rId400" Type="http://schemas.openxmlformats.org/officeDocument/2006/relationships/slide" Target="slides/slide312.xml"/><Relationship Id="rId421" Type="http://schemas.openxmlformats.org/officeDocument/2006/relationships/slide" Target="slides/slide333.xml"/><Relationship Id="rId442" Type="http://schemas.openxmlformats.org/officeDocument/2006/relationships/slide" Target="slides/slide354.xml"/><Relationship Id="rId116" Type="http://schemas.openxmlformats.org/officeDocument/2006/relationships/slide" Target="slides/slide28.xml"/><Relationship Id="rId137" Type="http://schemas.openxmlformats.org/officeDocument/2006/relationships/slide" Target="slides/slide49.xml"/><Relationship Id="rId158" Type="http://schemas.openxmlformats.org/officeDocument/2006/relationships/slide" Target="slides/slide70.xml"/><Relationship Id="rId302" Type="http://schemas.openxmlformats.org/officeDocument/2006/relationships/slide" Target="slides/slide214.xml"/><Relationship Id="rId323" Type="http://schemas.openxmlformats.org/officeDocument/2006/relationships/slide" Target="slides/slide235.xml"/><Relationship Id="rId344" Type="http://schemas.openxmlformats.org/officeDocument/2006/relationships/slide" Target="slides/slide256.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179" Type="http://schemas.openxmlformats.org/officeDocument/2006/relationships/slide" Target="slides/slide91.xml"/><Relationship Id="rId365" Type="http://schemas.openxmlformats.org/officeDocument/2006/relationships/slide" Target="slides/slide277.xml"/><Relationship Id="rId386" Type="http://schemas.openxmlformats.org/officeDocument/2006/relationships/slide" Target="slides/slide298.xml"/><Relationship Id="rId190" Type="http://schemas.openxmlformats.org/officeDocument/2006/relationships/slide" Target="slides/slide102.xml"/><Relationship Id="rId204" Type="http://schemas.openxmlformats.org/officeDocument/2006/relationships/slide" Target="slides/slide116.xml"/><Relationship Id="rId225" Type="http://schemas.openxmlformats.org/officeDocument/2006/relationships/slide" Target="slides/slide137.xml"/><Relationship Id="rId246" Type="http://schemas.openxmlformats.org/officeDocument/2006/relationships/slide" Target="slides/slide158.xml"/><Relationship Id="rId267" Type="http://schemas.openxmlformats.org/officeDocument/2006/relationships/slide" Target="slides/slide179.xml"/><Relationship Id="rId288" Type="http://schemas.openxmlformats.org/officeDocument/2006/relationships/slide" Target="slides/slide200.xml"/><Relationship Id="rId411" Type="http://schemas.openxmlformats.org/officeDocument/2006/relationships/slide" Target="slides/slide323.xml"/><Relationship Id="rId432" Type="http://schemas.openxmlformats.org/officeDocument/2006/relationships/slide" Target="slides/slide344.xml"/><Relationship Id="rId106" Type="http://schemas.openxmlformats.org/officeDocument/2006/relationships/slide" Target="slides/slide18.xml"/><Relationship Id="rId127" Type="http://schemas.openxmlformats.org/officeDocument/2006/relationships/slide" Target="slides/slide39.xml"/><Relationship Id="rId313" Type="http://schemas.openxmlformats.org/officeDocument/2006/relationships/slide" Target="slides/slide225.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94" Type="http://schemas.openxmlformats.org/officeDocument/2006/relationships/slide" Target="slides/slide6.xml"/><Relationship Id="rId148" Type="http://schemas.openxmlformats.org/officeDocument/2006/relationships/slide" Target="slides/slide60.xml"/><Relationship Id="rId169" Type="http://schemas.openxmlformats.org/officeDocument/2006/relationships/slide" Target="slides/slide81.xml"/><Relationship Id="rId334" Type="http://schemas.openxmlformats.org/officeDocument/2006/relationships/slide" Target="slides/slide246.xml"/><Relationship Id="rId355" Type="http://schemas.openxmlformats.org/officeDocument/2006/relationships/slide" Target="slides/slide267.xml"/><Relationship Id="rId376" Type="http://schemas.openxmlformats.org/officeDocument/2006/relationships/slide" Target="slides/slide288.xml"/><Relationship Id="rId397" Type="http://schemas.openxmlformats.org/officeDocument/2006/relationships/slide" Target="slides/slide309.xml"/><Relationship Id="rId4" Type="http://schemas.openxmlformats.org/officeDocument/2006/relationships/slideMaster" Target="slideMasters/slideMaster4.xml"/><Relationship Id="rId180" Type="http://schemas.openxmlformats.org/officeDocument/2006/relationships/slide" Target="slides/slide92.xml"/><Relationship Id="rId215" Type="http://schemas.openxmlformats.org/officeDocument/2006/relationships/slide" Target="slides/slide127.xml"/><Relationship Id="rId236" Type="http://schemas.openxmlformats.org/officeDocument/2006/relationships/slide" Target="slides/slide148.xml"/><Relationship Id="rId257" Type="http://schemas.openxmlformats.org/officeDocument/2006/relationships/slide" Target="slides/slide169.xml"/><Relationship Id="rId278" Type="http://schemas.openxmlformats.org/officeDocument/2006/relationships/slide" Target="slides/slide190.xml"/><Relationship Id="rId401" Type="http://schemas.openxmlformats.org/officeDocument/2006/relationships/slide" Target="slides/slide313.xml"/><Relationship Id="rId422" Type="http://schemas.openxmlformats.org/officeDocument/2006/relationships/slide" Target="slides/slide334.xml"/><Relationship Id="rId443" Type="http://schemas.openxmlformats.org/officeDocument/2006/relationships/slide" Target="slides/slide355.xml"/><Relationship Id="rId303" Type="http://schemas.openxmlformats.org/officeDocument/2006/relationships/slide" Target="slides/slide215.xml"/><Relationship Id="rId42" Type="http://schemas.openxmlformats.org/officeDocument/2006/relationships/slideMaster" Target="slideMasters/slideMaster42.xml"/><Relationship Id="rId84" Type="http://schemas.openxmlformats.org/officeDocument/2006/relationships/slideMaster" Target="slideMasters/slideMaster84.xml"/><Relationship Id="rId138" Type="http://schemas.openxmlformats.org/officeDocument/2006/relationships/slide" Target="slides/slide50.xml"/><Relationship Id="rId345" Type="http://schemas.openxmlformats.org/officeDocument/2006/relationships/slide" Target="slides/slide257.xml"/><Relationship Id="rId387" Type="http://schemas.openxmlformats.org/officeDocument/2006/relationships/slide" Target="slides/slide299.xml"/><Relationship Id="rId191" Type="http://schemas.openxmlformats.org/officeDocument/2006/relationships/slide" Target="slides/slide103.xml"/><Relationship Id="rId205" Type="http://schemas.openxmlformats.org/officeDocument/2006/relationships/slide" Target="slides/slide117.xml"/><Relationship Id="rId247" Type="http://schemas.openxmlformats.org/officeDocument/2006/relationships/slide" Target="slides/slide159.xml"/><Relationship Id="rId412" Type="http://schemas.openxmlformats.org/officeDocument/2006/relationships/slide" Target="slides/slide324.xml"/><Relationship Id="rId107" Type="http://schemas.openxmlformats.org/officeDocument/2006/relationships/slide" Target="slides/slide19.xml"/><Relationship Id="rId289" Type="http://schemas.openxmlformats.org/officeDocument/2006/relationships/slide" Target="slides/slide201.xml"/><Relationship Id="rId11" Type="http://schemas.openxmlformats.org/officeDocument/2006/relationships/slideMaster" Target="slideMasters/slideMaster11.xml"/><Relationship Id="rId53" Type="http://schemas.openxmlformats.org/officeDocument/2006/relationships/slideMaster" Target="slideMasters/slideMaster53.xml"/><Relationship Id="rId149" Type="http://schemas.openxmlformats.org/officeDocument/2006/relationships/slide" Target="slides/slide61.xml"/><Relationship Id="rId314" Type="http://schemas.openxmlformats.org/officeDocument/2006/relationships/slide" Target="slides/slide226.xml"/><Relationship Id="rId356" Type="http://schemas.openxmlformats.org/officeDocument/2006/relationships/slide" Target="slides/slide268.xml"/><Relationship Id="rId398" Type="http://schemas.openxmlformats.org/officeDocument/2006/relationships/slide" Target="slides/slide310.xml"/><Relationship Id="rId95" Type="http://schemas.openxmlformats.org/officeDocument/2006/relationships/slide" Target="slides/slide7.xml"/><Relationship Id="rId160" Type="http://schemas.openxmlformats.org/officeDocument/2006/relationships/slide" Target="slides/slide72.xml"/><Relationship Id="rId216" Type="http://schemas.openxmlformats.org/officeDocument/2006/relationships/slide" Target="slides/slide128.xml"/><Relationship Id="rId423" Type="http://schemas.openxmlformats.org/officeDocument/2006/relationships/slide" Target="slides/slide335.xml"/><Relationship Id="rId258" Type="http://schemas.openxmlformats.org/officeDocument/2006/relationships/slide" Target="slides/slide170.xml"/><Relationship Id="rId22" Type="http://schemas.openxmlformats.org/officeDocument/2006/relationships/slideMaster" Target="slideMasters/slideMaster22.xml"/><Relationship Id="rId64" Type="http://schemas.openxmlformats.org/officeDocument/2006/relationships/slideMaster" Target="slideMasters/slideMaster64.xml"/><Relationship Id="rId118" Type="http://schemas.openxmlformats.org/officeDocument/2006/relationships/slide" Target="slides/slide30.xml"/><Relationship Id="rId325" Type="http://schemas.openxmlformats.org/officeDocument/2006/relationships/slide" Target="slides/slide237.xml"/><Relationship Id="rId367" Type="http://schemas.openxmlformats.org/officeDocument/2006/relationships/slide" Target="slides/slide279.xml"/><Relationship Id="rId171" Type="http://schemas.openxmlformats.org/officeDocument/2006/relationships/slide" Target="slides/slide83.xml"/><Relationship Id="rId227" Type="http://schemas.openxmlformats.org/officeDocument/2006/relationships/slide" Target="slides/slide139.xml"/><Relationship Id="rId269" Type="http://schemas.openxmlformats.org/officeDocument/2006/relationships/slide" Target="slides/slide181.xml"/><Relationship Id="rId434" Type="http://schemas.openxmlformats.org/officeDocument/2006/relationships/slide" Target="slides/slide346.xml"/><Relationship Id="rId33" Type="http://schemas.openxmlformats.org/officeDocument/2006/relationships/slideMaster" Target="slideMasters/slideMaster33.xml"/><Relationship Id="rId129" Type="http://schemas.openxmlformats.org/officeDocument/2006/relationships/slide" Target="slides/slide41.xml"/><Relationship Id="rId280" Type="http://schemas.openxmlformats.org/officeDocument/2006/relationships/slide" Target="slides/slide192.xml"/><Relationship Id="rId336" Type="http://schemas.openxmlformats.org/officeDocument/2006/relationships/slide" Target="slides/slide248.xml"/><Relationship Id="rId75" Type="http://schemas.openxmlformats.org/officeDocument/2006/relationships/slideMaster" Target="slideMasters/slideMaster75.xml"/><Relationship Id="rId140" Type="http://schemas.openxmlformats.org/officeDocument/2006/relationships/slide" Target="slides/slide52.xml"/><Relationship Id="rId182" Type="http://schemas.openxmlformats.org/officeDocument/2006/relationships/slide" Target="slides/slide94.xml"/><Relationship Id="rId378" Type="http://schemas.openxmlformats.org/officeDocument/2006/relationships/slide" Target="slides/slide290.xml"/><Relationship Id="rId403" Type="http://schemas.openxmlformats.org/officeDocument/2006/relationships/slide" Target="slides/slide315.xml"/><Relationship Id="rId6" Type="http://schemas.openxmlformats.org/officeDocument/2006/relationships/slideMaster" Target="slideMasters/slideMaster6.xml"/><Relationship Id="rId238" Type="http://schemas.openxmlformats.org/officeDocument/2006/relationships/slide" Target="slides/slide150.xml"/><Relationship Id="rId445" Type="http://schemas.openxmlformats.org/officeDocument/2006/relationships/handoutMaster" Target="handoutMasters/handoutMaster1.xml"/><Relationship Id="rId291" Type="http://schemas.openxmlformats.org/officeDocument/2006/relationships/slide" Target="slides/slide203.xml"/><Relationship Id="rId305" Type="http://schemas.openxmlformats.org/officeDocument/2006/relationships/slide" Target="slides/slide217.xml"/><Relationship Id="rId347" Type="http://schemas.openxmlformats.org/officeDocument/2006/relationships/slide" Target="slides/slide259.xml"/><Relationship Id="rId44" Type="http://schemas.openxmlformats.org/officeDocument/2006/relationships/slideMaster" Target="slideMasters/slideMaster44.xml"/><Relationship Id="rId86" Type="http://schemas.openxmlformats.org/officeDocument/2006/relationships/slideMaster" Target="slideMasters/slideMaster86.xml"/><Relationship Id="rId151" Type="http://schemas.openxmlformats.org/officeDocument/2006/relationships/slide" Target="slides/slide63.xml"/><Relationship Id="rId389" Type="http://schemas.openxmlformats.org/officeDocument/2006/relationships/slide" Target="slides/slide301.xml"/><Relationship Id="rId193" Type="http://schemas.openxmlformats.org/officeDocument/2006/relationships/slide" Target="slides/slide105.xml"/><Relationship Id="rId207" Type="http://schemas.openxmlformats.org/officeDocument/2006/relationships/slide" Target="slides/slide119.xml"/><Relationship Id="rId249" Type="http://schemas.openxmlformats.org/officeDocument/2006/relationships/slide" Target="slides/slide161.xml"/><Relationship Id="rId414" Type="http://schemas.openxmlformats.org/officeDocument/2006/relationships/slide" Target="slides/slide326.xml"/><Relationship Id="rId13" Type="http://schemas.openxmlformats.org/officeDocument/2006/relationships/slideMaster" Target="slideMasters/slideMaster13.xml"/><Relationship Id="rId109" Type="http://schemas.openxmlformats.org/officeDocument/2006/relationships/slide" Target="slides/slide21.xml"/><Relationship Id="rId260" Type="http://schemas.openxmlformats.org/officeDocument/2006/relationships/slide" Target="slides/slide172.xml"/><Relationship Id="rId316" Type="http://schemas.openxmlformats.org/officeDocument/2006/relationships/slide" Target="slides/slide228.xml"/><Relationship Id="rId55" Type="http://schemas.openxmlformats.org/officeDocument/2006/relationships/slideMaster" Target="slideMasters/slideMaster55.xml"/><Relationship Id="rId97" Type="http://schemas.openxmlformats.org/officeDocument/2006/relationships/slide" Target="slides/slide9.xml"/><Relationship Id="rId120" Type="http://schemas.openxmlformats.org/officeDocument/2006/relationships/slide" Target="slides/slide32.xml"/><Relationship Id="rId358" Type="http://schemas.openxmlformats.org/officeDocument/2006/relationships/slide" Target="slides/slide270.xml"/><Relationship Id="rId162" Type="http://schemas.openxmlformats.org/officeDocument/2006/relationships/slide" Target="slides/slide74.xml"/><Relationship Id="rId218" Type="http://schemas.openxmlformats.org/officeDocument/2006/relationships/slide" Target="slides/slide130.xml"/><Relationship Id="rId425" Type="http://schemas.openxmlformats.org/officeDocument/2006/relationships/slide" Target="slides/slide337.xml"/><Relationship Id="rId271" Type="http://schemas.openxmlformats.org/officeDocument/2006/relationships/slide" Target="slides/slide183.xml"/><Relationship Id="rId24" Type="http://schemas.openxmlformats.org/officeDocument/2006/relationships/slideMaster" Target="slideMasters/slideMaster24.xml"/><Relationship Id="rId66" Type="http://schemas.openxmlformats.org/officeDocument/2006/relationships/slideMaster" Target="slideMasters/slideMaster66.xml"/><Relationship Id="rId131" Type="http://schemas.openxmlformats.org/officeDocument/2006/relationships/slide" Target="slides/slide43.xml"/><Relationship Id="rId327" Type="http://schemas.openxmlformats.org/officeDocument/2006/relationships/slide" Target="slides/slide239.xml"/><Relationship Id="rId369" Type="http://schemas.openxmlformats.org/officeDocument/2006/relationships/slide" Target="slides/slide281.xml"/><Relationship Id="rId173" Type="http://schemas.openxmlformats.org/officeDocument/2006/relationships/slide" Target="slides/slide85.xml"/><Relationship Id="rId229" Type="http://schemas.openxmlformats.org/officeDocument/2006/relationships/slide" Target="slides/slide141.xml"/><Relationship Id="rId380" Type="http://schemas.openxmlformats.org/officeDocument/2006/relationships/slide" Target="slides/slide292.xml"/><Relationship Id="rId436" Type="http://schemas.openxmlformats.org/officeDocument/2006/relationships/slide" Target="slides/slide348.xml"/><Relationship Id="rId240" Type="http://schemas.openxmlformats.org/officeDocument/2006/relationships/slide" Target="slides/slide152.xml"/><Relationship Id="rId35" Type="http://schemas.openxmlformats.org/officeDocument/2006/relationships/slideMaster" Target="slideMasters/slideMaster35.xml"/><Relationship Id="rId77" Type="http://schemas.openxmlformats.org/officeDocument/2006/relationships/slideMaster" Target="slideMasters/slideMaster77.xml"/><Relationship Id="rId100" Type="http://schemas.openxmlformats.org/officeDocument/2006/relationships/slide" Target="slides/slide12.xml"/><Relationship Id="rId282" Type="http://schemas.openxmlformats.org/officeDocument/2006/relationships/slide" Target="slides/slide194.xml"/><Relationship Id="rId338" Type="http://schemas.openxmlformats.org/officeDocument/2006/relationships/slide" Target="slides/slide250.xml"/><Relationship Id="rId8" Type="http://schemas.openxmlformats.org/officeDocument/2006/relationships/slideMaster" Target="slideMasters/slideMaster8.xml"/><Relationship Id="rId142" Type="http://schemas.openxmlformats.org/officeDocument/2006/relationships/slide" Target="slides/slide54.xml"/><Relationship Id="rId184" Type="http://schemas.openxmlformats.org/officeDocument/2006/relationships/slide" Target="slides/slide96.xml"/><Relationship Id="rId391" Type="http://schemas.openxmlformats.org/officeDocument/2006/relationships/slide" Target="slides/slide303.xml"/><Relationship Id="rId405" Type="http://schemas.openxmlformats.org/officeDocument/2006/relationships/slide" Target="slides/slide317.xml"/><Relationship Id="rId447" Type="http://schemas.openxmlformats.org/officeDocument/2006/relationships/viewProps" Target="viewProps.xml"/><Relationship Id="rId251" Type="http://schemas.openxmlformats.org/officeDocument/2006/relationships/slide" Target="slides/slide163.xml"/><Relationship Id="rId46" Type="http://schemas.openxmlformats.org/officeDocument/2006/relationships/slideMaster" Target="slideMasters/slideMaster46.xml"/><Relationship Id="rId293" Type="http://schemas.openxmlformats.org/officeDocument/2006/relationships/slide" Target="slides/slide205.xml"/><Relationship Id="rId307" Type="http://schemas.openxmlformats.org/officeDocument/2006/relationships/slide" Target="slides/slide219.xml"/><Relationship Id="rId349" Type="http://schemas.openxmlformats.org/officeDocument/2006/relationships/slide" Target="slides/slide261.xml"/><Relationship Id="rId88" Type="http://schemas.openxmlformats.org/officeDocument/2006/relationships/slideMaster" Target="slideMasters/slideMaster88.xml"/><Relationship Id="rId111" Type="http://schemas.openxmlformats.org/officeDocument/2006/relationships/slide" Target="slides/slide23.xml"/><Relationship Id="rId153" Type="http://schemas.openxmlformats.org/officeDocument/2006/relationships/slide" Target="slides/slide65.xml"/><Relationship Id="rId195" Type="http://schemas.openxmlformats.org/officeDocument/2006/relationships/slide" Target="slides/slide107.xml"/><Relationship Id="rId209" Type="http://schemas.openxmlformats.org/officeDocument/2006/relationships/slide" Target="slides/slide121.xml"/><Relationship Id="rId360" Type="http://schemas.openxmlformats.org/officeDocument/2006/relationships/slide" Target="slides/slide272.xml"/><Relationship Id="rId416" Type="http://schemas.openxmlformats.org/officeDocument/2006/relationships/slide" Target="slides/slide328.xml"/><Relationship Id="rId220" Type="http://schemas.openxmlformats.org/officeDocument/2006/relationships/slide" Target="slides/slide132.xml"/><Relationship Id="rId15" Type="http://schemas.openxmlformats.org/officeDocument/2006/relationships/slideMaster" Target="slideMasters/slideMaster15.xml"/><Relationship Id="rId57" Type="http://schemas.openxmlformats.org/officeDocument/2006/relationships/slideMaster" Target="slideMasters/slideMaster57.xml"/><Relationship Id="rId262" Type="http://schemas.openxmlformats.org/officeDocument/2006/relationships/slide" Target="slides/slide174.xml"/><Relationship Id="rId318" Type="http://schemas.openxmlformats.org/officeDocument/2006/relationships/slide" Target="slides/slide230.xml"/><Relationship Id="rId99" Type="http://schemas.openxmlformats.org/officeDocument/2006/relationships/slide" Target="slides/slide11.xml"/><Relationship Id="rId122" Type="http://schemas.openxmlformats.org/officeDocument/2006/relationships/slide" Target="slides/slide34.xml"/><Relationship Id="rId164" Type="http://schemas.openxmlformats.org/officeDocument/2006/relationships/slide" Target="slides/slide76.xml"/><Relationship Id="rId371" Type="http://schemas.openxmlformats.org/officeDocument/2006/relationships/slide" Target="slides/slide283.xml"/><Relationship Id="rId427" Type="http://schemas.openxmlformats.org/officeDocument/2006/relationships/slide" Target="slides/slide339.xml"/><Relationship Id="rId26" Type="http://schemas.openxmlformats.org/officeDocument/2006/relationships/slideMaster" Target="slideMasters/slideMaster26.xml"/><Relationship Id="rId231" Type="http://schemas.openxmlformats.org/officeDocument/2006/relationships/slide" Target="slides/slide143.xml"/><Relationship Id="rId273" Type="http://schemas.openxmlformats.org/officeDocument/2006/relationships/slide" Target="slides/slide185.xml"/><Relationship Id="rId329" Type="http://schemas.openxmlformats.org/officeDocument/2006/relationships/slide" Target="slides/slide241.xml"/><Relationship Id="rId68" Type="http://schemas.openxmlformats.org/officeDocument/2006/relationships/slideMaster" Target="slideMasters/slideMaster68.xml"/><Relationship Id="rId133" Type="http://schemas.openxmlformats.org/officeDocument/2006/relationships/slide" Target="slides/slide45.xml"/><Relationship Id="rId175" Type="http://schemas.openxmlformats.org/officeDocument/2006/relationships/slide" Target="slides/slide87.xml"/><Relationship Id="rId340" Type="http://schemas.openxmlformats.org/officeDocument/2006/relationships/slide" Target="slides/slide252.xml"/><Relationship Id="rId200" Type="http://schemas.openxmlformats.org/officeDocument/2006/relationships/slide" Target="slides/slide112.xml"/><Relationship Id="rId382" Type="http://schemas.openxmlformats.org/officeDocument/2006/relationships/slide" Target="slides/slide294.xml"/><Relationship Id="rId438" Type="http://schemas.openxmlformats.org/officeDocument/2006/relationships/slide" Target="slides/slide350.xml"/><Relationship Id="rId242" Type="http://schemas.openxmlformats.org/officeDocument/2006/relationships/slide" Target="slides/slide154.xml"/><Relationship Id="rId284" Type="http://schemas.openxmlformats.org/officeDocument/2006/relationships/slide" Target="slides/slide196.xml"/><Relationship Id="rId37" Type="http://schemas.openxmlformats.org/officeDocument/2006/relationships/slideMaster" Target="slideMasters/slideMaster37.xml"/><Relationship Id="rId79" Type="http://schemas.openxmlformats.org/officeDocument/2006/relationships/slideMaster" Target="slideMasters/slideMaster79.xml"/><Relationship Id="rId102" Type="http://schemas.openxmlformats.org/officeDocument/2006/relationships/slide" Target="slides/slide14.xml"/><Relationship Id="rId144" Type="http://schemas.openxmlformats.org/officeDocument/2006/relationships/slide" Target="slides/slide56.xml"/><Relationship Id="rId90" Type="http://schemas.openxmlformats.org/officeDocument/2006/relationships/slide" Target="slides/slide2.xml"/><Relationship Id="rId186" Type="http://schemas.openxmlformats.org/officeDocument/2006/relationships/slide" Target="slides/slide98.xml"/><Relationship Id="rId351" Type="http://schemas.openxmlformats.org/officeDocument/2006/relationships/slide" Target="slides/slide263.xml"/><Relationship Id="rId393" Type="http://schemas.openxmlformats.org/officeDocument/2006/relationships/slide" Target="slides/slide305.xml"/><Relationship Id="rId407" Type="http://schemas.openxmlformats.org/officeDocument/2006/relationships/slide" Target="slides/slide319.xml"/><Relationship Id="rId449" Type="http://schemas.openxmlformats.org/officeDocument/2006/relationships/tableStyles" Target="tableStyles.xml"/><Relationship Id="rId211" Type="http://schemas.openxmlformats.org/officeDocument/2006/relationships/slide" Target="slides/slide123.xml"/><Relationship Id="rId253" Type="http://schemas.openxmlformats.org/officeDocument/2006/relationships/slide" Target="slides/slide165.xml"/><Relationship Id="rId295" Type="http://schemas.openxmlformats.org/officeDocument/2006/relationships/slide" Target="slides/slide207.xml"/><Relationship Id="rId309" Type="http://schemas.openxmlformats.org/officeDocument/2006/relationships/slide" Target="slides/slide221.xml"/><Relationship Id="rId48" Type="http://schemas.openxmlformats.org/officeDocument/2006/relationships/slideMaster" Target="slideMasters/slideMaster48.xml"/><Relationship Id="rId113" Type="http://schemas.openxmlformats.org/officeDocument/2006/relationships/slide" Target="slides/slide25.xml"/><Relationship Id="rId320" Type="http://schemas.openxmlformats.org/officeDocument/2006/relationships/slide" Target="slides/slide232.xml"/><Relationship Id="rId155" Type="http://schemas.openxmlformats.org/officeDocument/2006/relationships/slide" Target="slides/slide67.xml"/><Relationship Id="rId197" Type="http://schemas.openxmlformats.org/officeDocument/2006/relationships/slide" Target="slides/slide109.xml"/><Relationship Id="rId362" Type="http://schemas.openxmlformats.org/officeDocument/2006/relationships/slide" Target="slides/slide274.xml"/><Relationship Id="rId418" Type="http://schemas.openxmlformats.org/officeDocument/2006/relationships/slide" Target="slides/slide330.xml"/><Relationship Id="rId222" Type="http://schemas.openxmlformats.org/officeDocument/2006/relationships/slide" Target="slides/slide134.xml"/><Relationship Id="rId264" Type="http://schemas.openxmlformats.org/officeDocument/2006/relationships/slide" Target="slides/slide176.xml"/><Relationship Id="rId17" Type="http://schemas.openxmlformats.org/officeDocument/2006/relationships/slideMaster" Target="slideMasters/slideMaster17.xml"/><Relationship Id="rId59" Type="http://schemas.openxmlformats.org/officeDocument/2006/relationships/slideMaster" Target="slideMasters/slideMaster59.xml"/><Relationship Id="rId124" Type="http://schemas.openxmlformats.org/officeDocument/2006/relationships/slide" Target="slides/slide36.xml"/><Relationship Id="rId70" Type="http://schemas.openxmlformats.org/officeDocument/2006/relationships/slideMaster" Target="slideMasters/slideMaster70.xml"/><Relationship Id="rId166" Type="http://schemas.openxmlformats.org/officeDocument/2006/relationships/slide" Target="slides/slide78.xml"/><Relationship Id="rId331" Type="http://schemas.openxmlformats.org/officeDocument/2006/relationships/slide" Target="slides/slide243.xml"/><Relationship Id="rId373" Type="http://schemas.openxmlformats.org/officeDocument/2006/relationships/slide" Target="slides/slide285.xml"/><Relationship Id="rId429" Type="http://schemas.openxmlformats.org/officeDocument/2006/relationships/slide" Target="slides/slide341.xml"/><Relationship Id="rId1" Type="http://schemas.openxmlformats.org/officeDocument/2006/relationships/slideMaster" Target="slideMasters/slideMaster1.xml"/><Relationship Id="rId233" Type="http://schemas.openxmlformats.org/officeDocument/2006/relationships/slide" Target="slides/slide145.xml"/><Relationship Id="rId440" Type="http://schemas.openxmlformats.org/officeDocument/2006/relationships/slide" Target="slides/slide352.xml"/><Relationship Id="rId28" Type="http://schemas.openxmlformats.org/officeDocument/2006/relationships/slideMaster" Target="slideMasters/slideMaster28.xml"/><Relationship Id="rId275" Type="http://schemas.openxmlformats.org/officeDocument/2006/relationships/slide" Target="slides/slide187.xml"/><Relationship Id="rId300" Type="http://schemas.openxmlformats.org/officeDocument/2006/relationships/slide" Target="slides/slide212.xml"/><Relationship Id="rId81" Type="http://schemas.openxmlformats.org/officeDocument/2006/relationships/slideMaster" Target="slideMasters/slideMaster81.xml"/><Relationship Id="rId135" Type="http://schemas.openxmlformats.org/officeDocument/2006/relationships/slide" Target="slides/slide47.xml"/><Relationship Id="rId177" Type="http://schemas.openxmlformats.org/officeDocument/2006/relationships/slide" Target="slides/slide89.xml"/><Relationship Id="rId342" Type="http://schemas.openxmlformats.org/officeDocument/2006/relationships/slide" Target="slides/slide254.xml"/><Relationship Id="rId384" Type="http://schemas.openxmlformats.org/officeDocument/2006/relationships/slide" Target="slides/slide296.xml"/><Relationship Id="rId202" Type="http://schemas.openxmlformats.org/officeDocument/2006/relationships/slide" Target="slides/slide114.xml"/><Relationship Id="rId244" Type="http://schemas.openxmlformats.org/officeDocument/2006/relationships/slide" Target="slides/slide156.xml"/><Relationship Id="rId39" Type="http://schemas.openxmlformats.org/officeDocument/2006/relationships/slideMaster" Target="slideMasters/slideMaster39.xml"/><Relationship Id="rId286" Type="http://schemas.openxmlformats.org/officeDocument/2006/relationships/slide" Target="slides/slide198.xml"/></Relationships>
</file>

<file path=ppt/charts/_rels/chart1.xml.rels><?xml version="1.0" encoding="UTF-8" standalone="yes"?>
<Relationships xmlns="http://schemas.openxmlformats.org/package/2006/relationships"><Relationship Id="rId1" Type="http://schemas.openxmlformats.org/officeDocument/2006/relationships/oleObject" Target="file:////vboxsrv\shared\samsung%20page%20copy\PageCopy_Power_v2.xlsx" TargetMode="Externa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13.xml.rels><?xml version="1.0" encoding="UTF-8" standalone="yes"?>
<Relationships xmlns="http://schemas.openxmlformats.org/package/2006/relationships"><Relationship Id="rId3" Type="http://schemas.openxmlformats.org/officeDocument/2006/relationships/oleObject" Target="file:///D:\Users\Saugata\Documents\Postdoc\Papers\Repositories\dramcharacterizationpaper\camera-2019-sigmetrics\figures\graph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14.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1.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visesha_microsoft_com/Documents/PPTs/Conferences/MICRO%202017/cgma-throughput-log.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amiraliboroumand:cmu:Google-internship:Amirali-Internship-data:all-data-final.xls" TargetMode="Externa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9608280097063"/>
          <c:y val="4.2294921468149803E-2"/>
          <c:w val="0.81248526717179204"/>
          <c:h val="0.792204724409449"/>
        </c:manualLayout>
      </c:layout>
      <c:barChart>
        <c:barDir val="col"/>
        <c:grouping val="clustered"/>
        <c:varyColors val="0"/>
        <c:ser>
          <c:idx val="0"/>
          <c:order val="0"/>
          <c:tx>
            <c:strRef>
              <c:f>Summary!$M$15</c:f>
              <c:strCache>
                <c:ptCount val="1"/>
                <c:pt idx="0">
                  <c:v>Baseline</c:v>
                </c:pt>
              </c:strCache>
            </c:strRef>
          </c:tx>
          <c:spPr>
            <a:solidFill>
              <a:schemeClr val="accent1"/>
            </a:solidFill>
          </c:spPr>
          <c:invertIfNegative val="0"/>
          <c:cat>
            <c:strRef>
              <c:f>Summary!$L$16:$L$17</c:f>
              <c:strCache>
                <c:ptCount val="2"/>
                <c:pt idx="0">
                  <c:v>Latency</c:v>
                </c:pt>
                <c:pt idx="1">
                  <c:v>Energy</c:v>
                </c:pt>
              </c:strCache>
            </c:strRef>
          </c:cat>
          <c:val>
            <c:numRef>
              <c:f>Summary!$M$16:$M$17</c:f>
              <c:numCache>
                <c:formatCode>General</c:formatCode>
                <c:ptCount val="2"/>
                <c:pt idx="0">
                  <c:v>1</c:v>
                </c:pt>
                <c:pt idx="1">
                  <c:v>1</c:v>
                </c:pt>
              </c:numCache>
            </c:numRef>
          </c:val>
          <c:extLst>
            <c:ext xmlns:c16="http://schemas.microsoft.com/office/drawing/2014/chart" uri="{C3380CC4-5D6E-409C-BE32-E72D297353CC}">
              <c16:uniqueId val="{00000000-7826-9D49-811B-D9535C7E3A55}"/>
            </c:ext>
          </c:extLst>
        </c:ser>
        <c:ser>
          <c:idx val="1"/>
          <c:order val="1"/>
          <c:tx>
            <c:strRef>
              <c:f>Summary!$N$15</c:f>
              <c:strCache>
                <c:ptCount val="1"/>
                <c:pt idx="0">
                  <c:v>Intra-Subarray</c:v>
                </c:pt>
              </c:strCache>
            </c:strRef>
          </c:tx>
          <c:invertIfNegative val="0"/>
          <c:cat>
            <c:strRef>
              <c:f>Summary!$L$16:$L$17</c:f>
              <c:strCache>
                <c:ptCount val="2"/>
                <c:pt idx="0">
                  <c:v>Latency</c:v>
                </c:pt>
                <c:pt idx="1">
                  <c:v>Energy</c:v>
                </c:pt>
              </c:strCache>
            </c:strRef>
          </c:cat>
          <c:val>
            <c:numRef>
              <c:f>Summary!$N$16:$N$17</c:f>
              <c:numCache>
                <c:formatCode>General</c:formatCode>
                <c:ptCount val="2"/>
                <c:pt idx="0">
                  <c:v>8.8582677165354298E-2</c:v>
                </c:pt>
                <c:pt idx="1">
                  <c:v>1.3448690025594699E-2</c:v>
                </c:pt>
              </c:numCache>
            </c:numRef>
          </c:val>
          <c:extLst>
            <c:ext xmlns:c16="http://schemas.microsoft.com/office/drawing/2014/chart" uri="{C3380CC4-5D6E-409C-BE32-E72D297353CC}">
              <c16:uniqueId val="{00000001-7826-9D49-811B-D9535C7E3A55}"/>
            </c:ext>
          </c:extLst>
        </c:ser>
        <c:ser>
          <c:idx val="2"/>
          <c:order val="2"/>
          <c:tx>
            <c:strRef>
              <c:f>Summary!$O$15</c:f>
              <c:strCache>
                <c:ptCount val="1"/>
                <c:pt idx="0">
                  <c:v>Inter-Bank</c:v>
                </c:pt>
              </c:strCache>
            </c:strRef>
          </c:tx>
          <c:invertIfNegative val="0"/>
          <c:cat>
            <c:strRef>
              <c:f>Summary!$L$16:$L$17</c:f>
              <c:strCache>
                <c:ptCount val="2"/>
                <c:pt idx="0">
                  <c:v>Latency</c:v>
                </c:pt>
                <c:pt idx="1">
                  <c:v>Energy</c:v>
                </c:pt>
              </c:strCache>
            </c:strRef>
          </c:cat>
          <c:val>
            <c:numRef>
              <c:f>Summary!$O$16:$O$17</c:f>
              <c:numCache>
                <c:formatCode>General</c:formatCode>
                <c:ptCount val="2"/>
                <c:pt idx="0">
                  <c:v>0.51673228346456701</c:v>
                </c:pt>
                <c:pt idx="1">
                  <c:v>0.31183065183633102</c:v>
                </c:pt>
              </c:numCache>
            </c:numRef>
          </c:val>
          <c:extLst>
            <c:ext xmlns:c16="http://schemas.microsoft.com/office/drawing/2014/chart" uri="{C3380CC4-5D6E-409C-BE32-E72D297353CC}">
              <c16:uniqueId val="{00000002-7826-9D49-811B-D9535C7E3A55}"/>
            </c:ext>
          </c:extLst>
        </c:ser>
        <c:ser>
          <c:idx val="3"/>
          <c:order val="3"/>
          <c:tx>
            <c:strRef>
              <c:f>Summary!$P$15</c:f>
              <c:strCache>
                <c:ptCount val="1"/>
                <c:pt idx="0">
                  <c:v>Inter-Subarray</c:v>
                </c:pt>
              </c:strCache>
            </c:strRef>
          </c:tx>
          <c:invertIfNegative val="0"/>
          <c:cat>
            <c:strRef>
              <c:f>Summary!$L$16:$L$17</c:f>
              <c:strCache>
                <c:ptCount val="2"/>
                <c:pt idx="0">
                  <c:v>Latency</c:v>
                </c:pt>
                <c:pt idx="1">
                  <c:v>Energy</c:v>
                </c:pt>
              </c:strCache>
            </c:strRef>
          </c:cat>
          <c:val>
            <c:numRef>
              <c:f>Summary!$P$16:$P$17</c:f>
              <c:numCache>
                <c:formatCode>General</c:formatCode>
                <c:ptCount val="2"/>
                <c:pt idx="0">
                  <c:v>1.0147637795275599</c:v>
                </c:pt>
                <c:pt idx="1">
                  <c:v>0.67849912393909895</c:v>
                </c:pt>
              </c:numCache>
            </c:numRef>
          </c:val>
          <c:extLst>
            <c:ext xmlns:c16="http://schemas.microsoft.com/office/drawing/2014/chart" uri="{C3380CC4-5D6E-409C-BE32-E72D297353CC}">
              <c16:uniqueId val="{00000003-7826-9D49-811B-D9535C7E3A55}"/>
            </c:ext>
          </c:extLst>
        </c:ser>
        <c:dLbls>
          <c:showLegendKey val="0"/>
          <c:showVal val="0"/>
          <c:showCatName val="0"/>
          <c:showSerName val="0"/>
          <c:showPercent val="0"/>
          <c:showBubbleSize val="0"/>
        </c:dLbls>
        <c:gapWidth val="150"/>
        <c:axId val="1745777488"/>
        <c:axId val="1745818560"/>
      </c:barChart>
      <c:catAx>
        <c:axId val="1745777488"/>
        <c:scaling>
          <c:orientation val="minMax"/>
        </c:scaling>
        <c:delete val="0"/>
        <c:axPos val="b"/>
        <c:numFmt formatCode="General" sourceLinked="0"/>
        <c:majorTickMark val="out"/>
        <c:minorTickMark val="none"/>
        <c:tickLblPos val="nextTo"/>
        <c:txPr>
          <a:bodyPr/>
          <a:lstStyle/>
          <a:p>
            <a:pPr>
              <a:defRPr sz="2400"/>
            </a:pPr>
            <a:endParaRPr lang="en-US"/>
          </a:p>
        </c:txPr>
        <c:crossAx val="1745818560"/>
        <c:crosses val="autoZero"/>
        <c:auto val="1"/>
        <c:lblAlgn val="ctr"/>
        <c:lblOffset val="100"/>
        <c:noMultiLvlLbl val="0"/>
      </c:catAx>
      <c:valAx>
        <c:axId val="1745818560"/>
        <c:scaling>
          <c:orientation val="minMax"/>
        </c:scaling>
        <c:delete val="0"/>
        <c:axPos val="l"/>
        <c:majorGridlines/>
        <c:title>
          <c:tx>
            <c:rich>
              <a:bodyPr rot="-5400000" vert="horz"/>
              <a:lstStyle/>
              <a:p>
                <a:pPr>
                  <a:defRPr/>
                </a:pPr>
                <a:r>
                  <a:rPr lang="en-US" sz="2400" dirty="0"/>
                  <a:t>Normalized</a:t>
                </a:r>
                <a:r>
                  <a:rPr lang="en-US" sz="2400" baseline="0" dirty="0"/>
                  <a:t> Savings</a:t>
                </a:r>
                <a:endParaRPr lang="en-US" sz="2400" dirty="0"/>
              </a:p>
            </c:rich>
          </c:tx>
          <c:overlay val="0"/>
        </c:title>
        <c:numFmt formatCode="General" sourceLinked="1"/>
        <c:majorTickMark val="out"/>
        <c:minorTickMark val="none"/>
        <c:tickLblPos val="nextTo"/>
        <c:txPr>
          <a:bodyPr/>
          <a:lstStyle/>
          <a:p>
            <a:pPr>
              <a:defRPr sz="1800"/>
            </a:pPr>
            <a:endParaRPr lang="en-US"/>
          </a:p>
        </c:txPr>
        <c:crossAx val="1745777488"/>
        <c:crosses val="autoZero"/>
        <c:crossBetween val="between"/>
      </c:valAx>
    </c:plotArea>
    <c:legend>
      <c:legendPos val="r"/>
      <c:layout>
        <c:manualLayout>
          <c:xMode val="edge"/>
          <c:yMode val="edge"/>
          <c:x val="0.28331835289456703"/>
          <c:y val="2.2068074823980298E-3"/>
          <c:w val="0.667939508740653"/>
          <c:h val="0.14108903053784899"/>
        </c:manualLayout>
      </c:layout>
      <c:overlay val="0"/>
      <c:spPr>
        <a:solidFill>
          <a:schemeClr val="bg1"/>
        </a:solidFill>
        <a:ln>
          <a:solidFill>
            <a:schemeClr val="tx1"/>
          </a:solidFill>
        </a:ln>
      </c:spPr>
      <c:txPr>
        <a:bodyPr/>
        <a:lstStyle/>
        <a:p>
          <a:pPr>
            <a:defRPr sz="2000"/>
          </a:pPr>
          <a:endParaRPr lang="en-US"/>
        </a:p>
      </c:txPr>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PIM-Only</c:v>
                </c:pt>
              </c:strCache>
            </c:strRef>
          </c:tx>
          <c:spPr>
            <a:solidFill>
              <a:schemeClr val="accent1">
                <a:shade val="76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Sheet1!$B$2:$B$12</c:f>
              <c:numCache>
                <c:formatCode>General</c:formatCode>
                <c:ptCount val="11"/>
                <c:pt idx="0">
                  <c:v>0.53917908820107796</c:v>
                </c:pt>
                <c:pt idx="1">
                  <c:v>0.31004082135740701</c:v>
                </c:pt>
                <c:pt idx="2">
                  <c:v>0.50415861825445196</c:v>
                </c:pt>
                <c:pt idx="3">
                  <c:v>0.45844593545984702</c:v>
                </c:pt>
                <c:pt idx="4">
                  <c:v>0.47598068849566499</c:v>
                </c:pt>
                <c:pt idx="5">
                  <c:v>0.66307418757390502</c:v>
                </c:pt>
                <c:pt idx="6">
                  <c:v>0.63139736591355899</c:v>
                </c:pt>
                <c:pt idx="7">
                  <c:v>0.44904368526636101</c:v>
                </c:pt>
                <c:pt idx="8">
                  <c:v>0.153583126709744</c:v>
                </c:pt>
                <c:pt idx="9">
                  <c:v>0.33670586072204101</c:v>
                </c:pt>
                <c:pt idx="10">
                  <c:v>0.44460004260239</c:v>
                </c:pt>
              </c:numCache>
            </c:numRef>
          </c:val>
          <c:extLst>
            <c:ext xmlns:c16="http://schemas.microsoft.com/office/drawing/2014/chart" uri="{C3380CC4-5D6E-409C-BE32-E72D297353CC}">
              <c16:uniqueId val="{00000000-B79E-114D-83A7-928786B014BB}"/>
            </c:ext>
          </c:extLst>
        </c:ser>
        <c:ser>
          <c:idx val="1"/>
          <c:order val="1"/>
          <c:tx>
            <c:strRef>
              <c:f>Sheet1!$C$1</c:f>
              <c:strCache>
                <c:ptCount val="1"/>
                <c:pt idx="0">
                  <c:v>Locality-Aware</c:v>
                </c:pt>
              </c:strCache>
            </c:strRef>
          </c:tx>
          <c:spPr>
            <a:solidFill>
              <a:schemeClr val="accent1">
                <a:tint val="77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Sheet1!$C$2:$C$12</c:f>
              <c:numCache>
                <c:formatCode>General</c:formatCode>
                <c:ptCount val="11"/>
                <c:pt idx="0">
                  <c:v>0.60066932108489701</c:v>
                </c:pt>
                <c:pt idx="1">
                  <c:v>0.34622071824782302</c:v>
                </c:pt>
                <c:pt idx="2">
                  <c:v>0.55933937160596903</c:v>
                </c:pt>
                <c:pt idx="3">
                  <c:v>0.51064456465275498</c:v>
                </c:pt>
                <c:pt idx="4">
                  <c:v>0.52860223666237705</c:v>
                </c:pt>
                <c:pt idx="5">
                  <c:v>0.65697884906802595</c:v>
                </c:pt>
                <c:pt idx="6">
                  <c:v>0.60315728560368498</c:v>
                </c:pt>
                <c:pt idx="7">
                  <c:v>0.44327113552480102</c:v>
                </c:pt>
                <c:pt idx="8">
                  <c:v>0.21490376143572701</c:v>
                </c:pt>
                <c:pt idx="9">
                  <c:v>0.34380068799325197</c:v>
                </c:pt>
                <c:pt idx="10">
                  <c:v>0.47446106066649102</c:v>
                </c:pt>
              </c:numCache>
            </c:numRef>
          </c:val>
          <c:extLst>
            <c:ext xmlns:c16="http://schemas.microsoft.com/office/drawing/2014/chart" uri="{C3380CC4-5D6E-409C-BE32-E72D297353CC}">
              <c16:uniqueId val="{00000001-B79E-114D-83A7-928786B014BB}"/>
            </c:ext>
          </c:extLst>
        </c:ser>
        <c:dLbls>
          <c:showLegendKey val="0"/>
          <c:showVal val="0"/>
          <c:showCatName val="0"/>
          <c:showSerName val="0"/>
          <c:showPercent val="0"/>
          <c:showBubbleSize val="0"/>
        </c:dLbls>
        <c:gapWidth val="80"/>
        <c:axId val="-2098153664"/>
        <c:axId val="-2075681728"/>
      </c:barChart>
      <c:catAx>
        <c:axId val="-209815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75681728"/>
        <c:crosses val="autoZero"/>
        <c:auto val="1"/>
        <c:lblAlgn val="ctr"/>
        <c:lblOffset val="100"/>
        <c:noMultiLvlLbl val="0"/>
      </c:catAx>
      <c:valAx>
        <c:axId val="-20756817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8153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solidFill>
            <a:schemeClr val="tx1"/>
          </a:solidFill>
        </a:defRPr>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545470010693101E-2"/>
          <c:y val="3.14606343462739E-2"/>
          <c:w val="0.93247922134733097"/>
          <c:h val="0.69225293404629096"/>
        </c:manualLayout>
      </c:layout>
      <c:barChart>
        <c:barDir val="col"/>
        <c:grouping val="stacked"/>
        <c:varyColors val="0"/>
        <c:ser>
          <c:idx val="0"/>
          <c:order val="0"/>
          <c:tx>
            <c:strRef>
              <c:f>Sheet1!$B$1</c:f>
              <c:strCache>
                <c:ptCount val="1"/>
                <c:pt idx="0">
                  <c:v>Cache</c:v>
                </c:pt>
              </c:strCache>
            </c:strRef>
          </c:tx>
          <c:spPr>
            <a:solidFill>
              <a:schemeClr val="tx2">
                <a:lumMod val="5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Sheet1!$B$2:$B$14</c:f>
              <c:numCache>
                <c:formatCode>General</c:formatCode>
                <c:ptCount val="13"/>
                <c:pt idx="1">
                  <c:v>0.27612920499999999</c:v>
                </c:pt>
                <c:pt idx="5">
                  <c:v>0.22974204500000001</c:v>
                </c:pt>
                <c:pt idx="9">
                  <c:v>0.21380359500000001</c:v>
                </c:pt>
              </c:numCache>
            </c:numRef>
          </c:val>
          <c:extLst>
            <c:ext xmlns:c16="http://schemas.microsoft.com/office/drawing/2014/chart" uri="{C3380CC4-5D6E-409C-BE32-E72D297353CC}">
              <c16:uniqueId val="{00000000-8902-B84A-AE3B-3609F86E0066}"/>
            </c:ext>
          </c:extLst>
        </c:ser>
        <c:ser>
          <c:idx val="1"/>
          <c:order val="1"/>
          <c:tx>
            <c:strRef>
              <c:f>Sheet1!$C$1</c:f>
              <c:strCache>
                <c:ptCount val="1"/>
                <c:pt idx="0">
                  <c:v>HMC Link</c:v>
                </c:pt>
              </c:strCache>
            </c:strRef>
          </c:tx>
          <c:spPr>
            <a:solidFill>
              <a:schemeClr val="tx2">
                <a:lumMod val="75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Sheet1!$C$2:$C$14</c:f>
              <c:numCache>
                <c:formatCode>General</c:formatCode>
                <c:ptCount val="13"/>
                <c:pt idx="1">
                  <c:v>0.50415019900000002</c:v>
                </c:pt>
                <c:pt idx="5">
                  <c:v>0.51296859699999997</c:v>
                </c:pt>
                <c:pt idx="9">
                  <c:v>0.513968325</c:v>
                </c:pt>
              </c:numCache>
            </c:numRef>
          </c:val>
          <c:extLst>
            <c:ext xmlns:c16="http://schemas.microsoft.com/office/drawing/2014/chart" uri="{C3380CC4-5D6E-409C-BE32-E72D297353CC}">
              <c16:uniqueId val="{00000001-8902-B84A-AE3B-3609F86E0066}"/>
            </c:ext>
          </c:extLst>
        </c:ser>
        <c:ser>
          <c:idx val="2"/>
          <c:order val="2"/>
          <c:tx>
            <c:strRef>
              <c:f>Sheet1!$D$1</c:f>
              <c:strCache>
                <c:ptCount val="1"/>
                <c:pt idx="0">
                  <c:v>DRAM</c:v>
                </c:pt>
              </c:strCache>
            </c:strRef>
          </c:tx>
          <c:spPr>
            <a:solidFill>
              <a:schemeClr val="tx2">
                <a:lumMod val="60000"/>
                <a:lumOff val="4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Sheet1!$D$2:$D$14</c:f>
              <c:numCache>
                <c:formatCode>General</c:formatCode>
                <c:ptCount val="13"/>
                <c:pt idx="1">
                  <c:v>0.21457203699999999</c:v>
                </c:pt>
                <c:pt idx="5">
                  <c:v>0.25452649100000002</c:v>
                </c:pt>
                <c:pt idx="9">
                  <c:v>0.26887156600000001</c:v>
                </c:pt>
              </c:numCache>
            </c:numRef>
          </c:val>
          <c:extLst>
            <c:ext xmlns:c16="http://schemas.microsoft.com/office/drawing/2014/chart" uri="{C3380CC4-5D6E-409C-BE32-E72D297353CC}">
              <c16:uniqueId val="{00000002-8902-B84A-AE3B-3609F86E0066}"/>
            </c:ext>
          </c:extLst>
        </c:ser>
        <c:ser>
          <c:idx val="3"/>
          <c:order val="3"/>
          <c:tx>
            <c:strRef>
              <c:f>Sheet1!$E$1</c:f>
              <c:strCache>
                <c:ptCount val="1"/>
                <c:pt idx="0">
                  <c:v>Host-side PCU</c:v>
                </c:pt>
              </c:strCache>
            </c:strRef>
          </c:tx>
          <c:spPr>
            <a:solidFill>
              <a:schemeClr val="tx2">
                <a:lumMod val="40000"/>
                <a:lumOff val="6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Sheet1!$E$2:$E$14</c:f>
              <c:numCache>
                <c:formatCode>General</c:formatCode>
                <c:ptCount val="13"/>
                <c:pt idx="1">
                  <c:v>4.3662429999999997E-3</c:v>
                </c:pt>
                <c:pt idx="5">
                  <c:v>3.6966659999999999E-3</c:v>
                </c:pt>
                <c:pt idx="9">
                  <c:v>3.0358239999999999E-3</c:v>
                </c:pt>
              </c:numCache>
            </c:numRef>
          </c:val>
          <c:extLst>
            <c:ext xmlns:c16="http://schemas.microsoft.com/office/drawing/2014/chart" uri="{C3380CC4-5D6E-409C-BE32-E72D297353CC}">
              <c16:uniqueId val="{00000003-8902-B84A-AE3B-3609F86E0066}"/>
            </c:ext>
          </c:extLst>
        </c:ser>
        <c:ser>
          <c:idx val="4"/>
          <c:order val="4"/>
          <c:tx>
            <c:strRef>
              <c:f>Sheet1!$F$1</c:f>
              <c:strCache>
                <c:ptCount val="1"/>
                <c:pt idx="0">
                  <c:v>Memory-side PCU</c:v>
                </c:pt>
              </c:strCache>
            </c:strRef>
          </c:tx>
          <c:spPr>
            <a:solidFill>
              <a:schemeClr val="tx2">
                <a:lumMod val="20000"/>
                <a:lumOff val="8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Sheet1!$F$2:$F$14</c:f>
              <c:numCache>
                <c:formatCode>General</c:formatCode>
                <c:ptCount val="13"/>
                <c:pt idx="1">
                  <c:v>0</c:v>
                </c:pt>
                <c:pt idx="5">
                  <c:v>0</c:v>
                </c:pt>
                <c:pt idx="9">
                  <c:v>0</c:v>
                </c:pt>
              </c:numCache>
            </c:numRef>
          </c:val>
          <c:extLst>
            <c:ext xmlns:c16="http://schemas.microsoft.com/office/drawing/2014/chart" uri="{C3380CC4-5D6E-409C-BE32-E72D297353CC}">
              <c16:uniqueId val="{00000004-8902-B84A-AE3B-3609F86E0066}"/>
            </c:ext>
          </c:extLst>
        </c:ser>
        <c:ser>
          <c:idx val="5"/>
          <c:order val="5"/>
          <c:tx>
            <c:strRef>
              <c:f>Sheet1!$G$1</c:f>
              <c:strCache>
                <c:ptCount val="1"/>
                <c:pt idx="0">
                  <c:v>PMU</c:v>
                </c:pt>
              </c:strCache>
            </c:strRef>
          </c:tx>
          <c:spPr>
            <a:solidFill>
              <a:schemeClr val="bg2"/>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Sheet1!$G$2:$G$14</c:f>
              <c:numCache>
                <c:formatCode>0.00E+00</c:formatCode>
                <c:ptCount val="13"/>
                <c:pt idx="1">
                  <c:v>7.7323400000000006E-5</c:v>
                </c:pt>
                <c:pt idx="5">
                  <c:v>6.4146000000000006E-5</c:v>
                </c:pt>
                <c:pt idx="9">
                  <c:v>5.4225399999999998E-5</c:v>
                </c:pt>
              </c:numCache>
            </c:numRef>
          </c:val>
          <c:extLst>
            <c:ext xmlns:c16="http://schemas.microsoft.com/office/drawing/2014/chart" uri="{C3380CC4-5D6E-409C-BE32-E72D297353CC}">
              <c16:uniqueId val="{00000005-8902-B84A-AE3B-3609F86E0066}"/>
            </c:ext>
          </c:extLst>
        </c:ser>
        <c:ser>
          <c:idx val="6"/>
          <c:order val="6"/>
          <c:tx>
            <c:strRef>
              <c:f>Sheet1!$H$1</c:f>
              <c:strCache>
                <c:ptCount val="1"/>
                <c:pt idx="0">
                  <c:v>계열 7</c:v>
                </c:pt>
              </c:strCache>
            </c:strRef>
          </c:tx>
          <c:spPr>
            <a:solidFill>
              <a:schemeClr val="tx2">
                <a:lumMod val="5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Sheet1!$H$2:$H$14</c:f>
              <c:numCache>
                <c:formatCode>General</c:formatCode>
                <c:ptCount val="13"/>
                <c:pt idx="2">
                  <c:v>0.29322203600000002</c:v>
                </c:pt>
                <c:pt idx="6">
                  <c:v>0.18896870700000001</c:v>
                </c:pt>
                <c:pt idx="10">
                  <c:v>0.141068164</c:v>
                </c:pt>
              </c:numCache>
            </c:numRef>
          </c:val>
          <c:extLst>
            <c:ext xmlns:c16="http://schemas.microsoft.com/office/drawing/2014/chart" uri="{C3380CC4-5D6E-409C-BE32-E72D297353CC}">
              <c16:uniqueId val="{00000006-8902-B84A-AE3B-3609F86E0066}"/>
            </c:ext>
          </c:extLst>
        </c:ser>
        <c:ser>
          <c:idx val="7"/>
          <c:order val="7"/>
          <c:tx>
            <c:strRef>
              <c:f>Sheet1!$I$1</c:f>
              <c:strCache>
                <c:ptCount val="1"/>
                <c:pt idx="0">
                  <c:v>계열 8</c:v>
                </c:pt>
              </c:strCache>
            </c:strRef>
          </c:tx>
          <c:spPr>
            <a:solidFill>
              <a:schemeClr val="tx2">
                <a:lumMod val="75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Sheet1!$I$2:$I$14</c:f>
              <c:numCache>
                <c:formatCode>General</c:formatCode>
                <c:ptCount val="13"/>
                <c:pt idx="2">
                  <c:v>0.68427908800000004</c:v>
                </c:pt>
                <c:pt idx="6">
                  <c:v>0.483400051</c:v>
                </c:pt>
                <c:pt idx="10">
                  <c:v>0.36147355799999997</c:v>
                </c:pt>
              </c:numCache>
            </c:numRef>
          </c:val>
          <c:extLst>
            <c:ext xmlns:c16="http://schemas.microsoft.com/office/drawing/2014/chart" uri="{C3380CC4-5D6E-409C-BE32-E72D297353CC}">
              <c16:uniqueId val="{00000007-8902-B84A-AE3B-3609F86E0066}"/>
            </c:ext>
          </c:extLst>
        </c:ser>
        <c:ser>
          <c:idx val="8"/>
          <c:order val="8"/>
          <c:tx>
            <c:strRef>
              <c:f>Sheet1!$J$1</c:f>
              <c:strCache>
                <c:ptCount val="1"/>
                <c:pt idx="0">
                  <c:v>계열 9</c:v>
                </c:pt>
              </c:strCache>
            </c:strRef>
          </c:tx>
          <c:spPr>
            <a:solidFill>
              <a:schemeClr val="tx2">
                <a:lumMod val="60000"/>
                <a:lumOff val="4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Sheet1!$J$2:$J$14</c:f>
              <c:numCache>
                <c:formatCode>General</c:formatCode>
                <c:ptCount val="13"/>
                <c:pt idx="2">
                  <c:v>0.46390881499999997</c:v>
                </c:pt>
                <c:pt idx="6">
                  <c:v>0.35056454799999998</c:v>
                </c:pt>
                <c:pt idx="10">
                  <c:v>0.262036822</c:v>
                </c:pt>
              </c:numCache>
            </c:numRef>
          </c:val>
          <c:extLst>
            <c:ext xmlns:c16="http://schemas.microsoft.com/office/drawing/2014/chart" uri="{C3380CC4-5D6E-409C-BE32-E72D297353CC}">
              <c16:uniqueId val="{00000008-8902-B84A-AE3B-3609F86E0066}"/>
            </c:ext>
          </c:extLst>
        </c:ser>
        <c:ser>
          <c:idx val="9"/>
          <c:order val="9"/>
          <c:tx>
            <c:strRef>
              <c:f>Sheet1!$K$1</c:f>
              <c:strCache>
                <c:ptCount val="1"/>
                <c:pt idx="0">
                  <c:v>계열 10</c:v>
                </c:pt>
              </c:strCache>
            </c:strRef>
          </c:tx>
          <c:spPr>
            <a:solidFill>
              <a:schemeClr val="tx2">
                <a:lumMod val="40000"/>
                <a:lumOff val="60000"/>
              </a:schemeClr>
            </a:solidFill>
            <a:ln>
              <a:noFill/>
            </a:ln>
            <a:effectLst/>
          </c:spPr>
          <c:invertIfNegative val="0"/>
          <c:cat>
            <c:strRef>
              <c:f>Sheet1!$A$2:$A$14</c:f>
              <c:strCache>
                <c:ptCount val="11"/>
                <c:pt idx="2">
                  <c:v>Small</c:v>
                </c:pt>
                <c:pt idx="6">
                  <c:v>Medium</c:v>
                </c:pt>
                <c:pt idx="10">
                  <c:v>Large</c:v>
                </c:pt>
              </c:strCache>
            </c:strRef>
          </c:cat>
          <c:val>
            <c:numRef>
              <c:f>Sheet1!$K$2:$K$14</c:f>
              <c:numCache>
                <c:formatCode>General</c:formatCode>
                <c:ptCount val="13"/>
                <c:pt idx="2">
                  <c:v>0</c:v>
                </c:pt>
                <c:pt idx="6">
                  <c:v>0</c:v>
                </c:pt>
                <c:pt idx="10">
                  <c:v>0</c:v>
                </c:pt>
              </c:numCache>
            </c:numRef>
          </c:val>
          <c:extLst>
            <c:ext xmlns:c16="http://schemas.microsoft.com/office/drawing/2014/chart" uri="{C3380CC4-5D6E-409C-BE32-E72D297353CC}">
              <c16:uniqueId val="{00000009-8902-B84A-AE3B-3609F86E0066}"/>
            </c:ext>
          </c:extLst>
        </c:ser>
        <c:ser>
          <c:idx val="10"/>
          <c:order val="10"/>
          <c:tx>
            <c:strRef>
              <c:f>Sheet1!$L$1</c:f>
              <c:strCache>
                <c:ptCount val="1"/>
                <c:pt idx="0">
                  <c:v>계열 11</c:v>
                </c:pt>
              </c:strCache>
            </c:strRef>
          </c:tx>
          <c:spPr>
            <a:solidFill>
              <a:schemeClr val="tx2">
                <a:lumMod val="20000"/>
                <a:lumOff val="8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Sheet1!$L$2:$L$14</c:f>
              <c:numCache>
                <c:formatCode>General</c:formatCode>
                <c:ptCount val="13"/>
                <c:pt idx="2">
                  <c:v>1.5794799000000002E-2</c:v>
                </c:pt>
                <c:pt idx="6">
                  <c:v>1.1518435E-2</c:v>
                </c:pt>
                <c:pt idx="10">
                  <c:v>8.5371160000000008E-3</c:v>
                </c:pt>
              </c:numCache>
            </c:numRef>
          </c:val>
          <c:extLst>
            <c:ext xmlns:c16="http://schemas.microsoft.com/office/drawing/2014/chart" uri="{C3380CC4-5D6E-409C-BE32-E72D297353CC}">
              <c16:uniqueId val="{0000000A-8902-B84A-AE3B-3609F86E0066}"/>
            </c:ext>
          </c:extLst>
        </c:ser>
        <c:ser>
          <c:idx val="11"/>
          <c:order val="11"/>
          <c:tx>
            <c:strRef>
              <c:f>Sheet1!$M$1</c:f>
              <c:strCache>
                <c:ptCount val="1"/>
                <c:pt idx="0">
                  <c:v>계열 12</c:v>
                </c:pt>
              </c:strCache>
            </c:strRef>
          </c:tx>
          <c:spPr>
            <a:solidFill>
              <a:schemeClr val="bg2"/>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Sheet1!$M$2:$M$14</c:f>
              <c:numCache>
                <c:formatCode>General</c:formatCode>
                <c:ptCount val="13"/>
                <c:pt idx="2">
                  <c:v>5.3636500000000002E-3</c:v>
                </c:pt>
                <c:pt idx="6">
                  <c:v>3.6920759999999999E-3</c:v>
                </c:pt>
                <c:pt idx="10">
                  <c:v>2.7686310000000001E-3</c:v>
                </c:pt>
              </c:numCache>
            </c:numRef>
          </c:val>
          <c:extLst>
            <c:ext xmlns:c16="http://schemas.microsoft.com/office/drawing/2014/chart" uri="{C3380CC4-5D6E-409C-BE32-E72D297353CC}">
              <c16:uniqueId val="{0000000B-8902-B84A-AE3B-3609F86E0066}"/>
            </c:ext>
          </c:extLst>
        </c:ser>
        <c:ser>
          <c:idx val="12"/>
          <c:order val="12"/>
          <c:tx>
            <c:strRef>
              <c:f>Sheet1!$N$1</c:f>
              <c:strCache>
                <c:ptCount val="1"/>
                <c:pt idx="0">
                  <c:v>계열 13</c:v>
                </c:pt>
              </c:strCache>
            </c:strRef>
          </c:tx>
          <c:spPr>
            <a:solidFill>
              <a:schemeClr val="tx2">
                <a:lumMod val="5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Sheet1!$N$2:$N$14</c:f>
              <c:numCache>
                <c:formatCode>General</c:formatCode>
                <c:ptCount val="13"/>
                <c:pt idx="3">
                  <c:v>0.263845408</c:v>
                </c:pt>
                <c:pt idx="7">
                  <c:v>0.192789455</c:v>
                </c:pt>
                <c:pt idx="11">
                  <c:v>0.14311433600000001</c:v>
                </c:pt>
              </c:numCache>
            </c:numRef>
          </c:val>
          <c:extLst>
            <c:ext xmlns:c16="http://schemas.microsoft.com/office/drawing/2014/chart" uri="{C3380CC4-5D6E-409C-BE32-E72D297353CC}">
              <c16:uniqueId val="{0000000C-8902-B84A-AE3B-3609F86E0066}"/>
            </c:ext>
          </c:extLst>
        </c:ser>
        <c:ser>
          <c:idx val="13"/>
          <c:order val="13"/>
          <c:tx>
            <c:strRef>
              <c:f>Sheet1!$O$1</c:f>
              <c:strCache>
                <c:ptCount val="1"/>
                <c:pt idx="0">
                  <c:v>계열 14</c:v>
                </c:pt>
              </c:strCache>
            </c:strRef>
          </c:tx>
          <c:spPr>
            <a:solidFill>
              <a:schemeClr val="tx2">
                <a:lumMod val="75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Sheet1!$O$2:$O$14</c:f>
              <c:numCache>
                <c:formatCode>General</c:formatCode>
                <c:ptCount val="13"/>
                <c:pt idx="3">
                  <c:v>0.48251685900000002</c:v>
                </c:pt>
                <c:pt idx="7">
                  <c:v>0.44254321400000002</c:v>
                </c:pt>
                <c:pt idx="11">
                  <c:v>0.35122196100000003</c:v>
                </c:pt>
              </c:numCache>
            </c:numRef>
          </c:val>
          <c:extLst>
            <c:ext xmlns:c16="http://schemas.microsoft.com/office/drawing/2014/chart" uri="{C3380CC4-5D6E-409C-BE32-E72D297353CC}">
              <c16:uniqueId val="{0000000D-8902-B84A-AE3B-3609F86E0066}"/>
            </c:ext>
          </c:extLst>
        </c:ser>
        <c:ser>
          <c:idx val="14"/>
          <c:order val="14"/>
          <c:tx>
            <c:strRef>
              <c:f>Sheet1!$P$1</c:f>
              <c:strCache>
                <c:ptCount val="1"/>
                <c:pt idx="0">
                  <c:v>계열 15</c:v>
                </c:pt>
              </c:strCache>
            </c:strRef>
          </c:tx>
          <c:spPr>
            <a:solidFill>
              <a:schemeClr val="tx2">
                <a:lumMod val="60000"/>
                <a:lumOff val="4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Sheet1!$P$2:$P$14</c:f>
              <c:numCache>
                <c:formatCode>General</c:formatCode>
                <c:ptCount val="13"/>
                <c:pt idx="3">
                  <c:v>0.216678076</c:v>
                </c:pt>
                <c:pt idx="7">
                  <c:v>0.24752395599999999</c:v>
                </c:pt>
                <c:pt idx="11">
                  <c:v>0.228971745</c:v>
                </c:pt>
              </c:numCache>
            </c:numRef>
          </c:val>
          <c:extLst>
            <c:ext xmlns:c16="http://schemas.microsoft.com/office/drawing/2014/chart" uri="{C3380CC4-5D6E-409C-BE32-E72D297353CC}">
              <c16:uniqueId val="{0000000E-8902-B84A-AE3B-3609F86E0066}"/>
            </c:ext>
          </c:extLst>
        </c:ser>
        <c:ser>
          <c:idx val="15"/>
          <c:order val="15"/>
          <c:tx>
            <c:strRef>
              <c:f>Sheet1!$Q$1</c:f>
              <c:strCache>
                <c:ptCount val="1"/>
                <c:pt idx="0">
                  <c:v>계열 16</c:v>
                </c:pt>
              </c:strCache>
            </c:strRef>
          </c:tx>
          <c:spPr>
            <a:solidFill>
              <a:schemeClr val="tx2">
                <a:lumMod val="40000"/>
                <a:lumOff val="6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Sheet1!$Q$2:$Q$14</c:f>
              <c:numCache>
                <c:formatCode>General</c:formatCode>
                <c:ptCount val="13"/>
                <c:pt idx="3">
                  <c:v>4.1151160000000003E-3</c:v>
                </c:pt>
                <c:pt idx="7">
                  <c:v>1.678272E-3</c:v>
                </c:pt>
                <c:pt idx="11">
                  <c:v>1.018992E-3</c:v>
                </c:pt>
              </c:numCache>
            </c:numRef>
          </c:val>
          <c:extLst>
            <c:ext xmlns:c16="http://schemas.microsoft.com/office/drawing/2014/chart" uri="{C3380CC4-5D6E-409C-BE32-E72D297353CC}">
              <c16:uniqueId val="{0000000F-8902-B84A-AE3B-3609F86E0066}"/>
            </c:ext>
          </c:extLst>
        </c:ser>
        <c:ser>
          <c:idx val="16"/>
          <c:order val="16"/>
          <c:tx>
            <c:strRef>
              <c:f>Sheet1!$R$1</c:f>
              <c:strCache>
                <c:ptCount val="1"/>
                <c:pt idx="0">
                  <c:v>계열 17</c:v>
                </c:pt>
              </c:strCache>
            </c:strRef>
          </c:tx>
          <c:spPr>
            <a:solidFill>
              <a:schemeClr val="tx2">
                <a:lumMod val="20000"/>
                <a:lumOff val="8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Sheet1!$R$2:$R$14</c:f>
              <c:numCache>
                <c:formatCode>General</c:formatCode>
                <c:ptCount val="13"/>
                <c:pt idx="3">
                  <c:v>0</c:v>
                </c:pt>
                <c:pt idx="7">
                  <c:v>1.0239438E-2</c:v>
                </c:pt>
                <c:pt idx="11">
                  <c:v>8.1679019999999995E-3</c:v>
                </c:pt>
              </c:numCache>
            </c:numRef>
          </c:val>
          <c:extLst>
            <c:ext xmlns:c16="http://schemas.microsoft.com/office/drawing/2014/chart" uri="{C3380CC4-5D6E-409C-BE32-E72D297353CC}">
              <c16:uniqueId val="{00000010-8902-B84A-AE3B-3609F86E0066}"/>
            </c:ext>
          </c:extLst>
        </c:ser>
        <c:ser>
          <c:idx val="17"/>
          <c:order val="17"/>
          <c:tx>
            <c:strRef>
              <c:f>Sheet1!$S$1</c:f>
              <c:strCache>
                <c:ptCount val="1"/>
                <c:pt idx="0">
                  <c:v>계열 18</c:v>
                </c:pt>
              </c:strCache>
            </c:strRef>
          </c:tx>
          <c:spPr>
            <a:solidFill>
              <a:schemeClr val="bg2"/>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Sheet1!$S$2:$S$14</c:f>
              <c:numCache>
                <c:formatCode>General</c:formatCode>
                <c:ptCount val="13"/>
                <c:pt idx="3" formatCode="0.00E+00">
                  <c:v>5.4225399999999998E-5</c:v>
                </c:pt>
                <c:pt idx="7">
                  <c:v>3.7522609999999998E-3</c:v>
                </c:pt>
                <c:pt idx="11">
                  <c:v>2.9163380000000001E-3</c:v>
                </c:pt>
              </c:numCache>
            </c:numRef>
          </c:val>
          <c:extLst>
            <c:ext xmlns:c16="http://schemas.microsoft.com/office/drawing/2014/chart" uri="{C3380CC4-5D6E-409C-BE32-E72D297353CC}">
              <c16:uniqueId val="{00000011-8902-B84A-AE3B-3609F86E0066}"/>
            </c:ext>
          </c:extLst>
        </c:ser>
        <c:dLbls>
          <c:showLegendKey val="0"/>
          <c:showVal val="0"/>
          <c:showCatName val="0"/>
          <c:showSerName val="0"/>
          <c:showPercent val="0"/>
          <c:showBubbleSize val="0"/>
        </c:dLbls>
        <c:gapWidth val="10"/>
        <c:overlap val="100"/>
        <c:axId val="-2062358432"/>
        <c:axId val="-2062051904"/>
      </c:barChart>
      <c:catAx>
        <c:axId val="-2062358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2062051904"/>
        <c:crosses val="autoZero"/>
        <c:auto val="1"/>
        <c:lblAlgn val="ctr"/>
        <c:lblOffset val="100"/>
        <c:noMultiLvlLbl val="0"/>
      </c:catAx>
      <c:valAx>
        <c:axId val="-2062051904"/>
        <c:scaling>
          <c:orientation val="minMax"/>
          <c:max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2062358432"/>
        <c:crosses val="autoZero"/>
        <c:crossBetween val="between"/>
      </c:valAx>
      <c:spPr>
        <a:noFill/>
        <a:ln>
          <a:noFill/>
        </a:ln>
        <a:effectLst/>
      </c:spPr>
    </c:plotArea>
    <c:legend>
      <c:legendPos val="b"/>
      <c:legendEntry>
        <c:idx val="6"/>
        <c:delete val="1"/>
      </c:legendEntry>
      <c:layout>
        <c:manualLayout>
          <c:xMode val="edge"/>
          <c:yMode val="edge"/>
          <c:x val="7.2957616409059997E-2"/>
          <c:y val="0.85591370098003206"/>
          <c:w val="0.87260316418781003"/>
          <c:h val="0.12874593314217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941054243219594E-2"/>
          <c:y val="4.8983281677068301E-2"/>
          <c:w val="0.90133672353455796"/>
          <c:h val="0.79114703361194805"/>
        </c:manualLayout>
      </c:layout>
      <c:barChart>
        <c:barDir val="col"/>
        <c:grouping val="clustered"/>
        <c:varyColors val="1"/>
        <c:ser>
          <c:idx val="0"/>
          <c:order val="0"/>
          <c:tx>
            <c:strRef>
              <c:f>Sheet1!$B$1</c:f>
              <c:strCache>
                <c:ptCount val="1"/>
                <c:pt idx="0">
                  <c:v>System/Application Crash</c:v>
                </c:pt>
              </c:strCache>
            </c:strRef>
          </c:tx>
          <c:invertIfNegative val="0"/>
          <c:dPt>
            <c:idx val="0"/>
            <c:invertIfNegative val="0"/>
            <c:bubble3D val="0"/>
            <c:spPr>
              <a:gradFill rotWithShape="1">
                <a:gsLst>
                  <a:gs pos="0">
                    <a:schemeClr val="accent5">
                      <a:shade val="65000"/>
                      <a:satMod val="103000"/>
                      <a:lumMod val="102000"/>
                      <a:tint val="94000"/>
                    </a:schemeClr>
                  </a:gs>
                  <a:gs pos="50000">
                    <a:schemeClr val="accent5">
                      <a:shade val="65000"/>
                      <a:satMod val="110000"/>
                      <a:lumMod val="100000"/>
                      <a:shade val="100000"/>
                    </a:schemeClr>
                  </a:gs>
                  <a:gs pos="100000">
                    <a:schemeClr val="accent5">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0A2-8040-83D1-3CFDD9F44996}"/>
              </c:ext>
            </c:extLst>
          </c:dPt>
          <c:dPt>
            <c:idx val="1"/>
            <c:invertIfNegative val="0"/>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0A2-8040-83D1-3CFDD9F44996}"/>
              </c:ext>
            </c:extLst>
          </c:dPt>
          <c:dPt>
            <c:idx val="2"/>
            <c:invertIfNegative val="0"/>
            <c:bubble3D val="0"/>
            <c:spPr>
              <a:gradFill rotWithShape="1">
                <a:gsLst>
                  <a:gs pos="0">
                    <a:schemeClr val="accent5">
                      <a:tint val="65000"/>
                      <a:satMod val="103000"/>
                      <a:lumMod val="102000"/>
                      <a:tint val="94000"/>
                    </a:schemeClr>
                  </a:gs>
                  <a:gs pos="50000">
                    <a:schemeClr val="accent5">
                      <a:tint val="65000"/>
                      <a:satMod val="110000"/>
                      <a:lumMod val="100000"/>
                      <a:shade val="100000"/>
                    </a:schemeClr>
                  </a:gs>
                  <a:gs pos="100000">
                    <a:schemeClr val="accent5">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30A2-8040-83D1-3CFDD9F44996}"/>
              </c:ext>
            </c:extLst>
          </c:dPt>
          <c:errBars>
            <c:errBarType val="both"/>
            <c:errValType val="cust"/>
            <c:noEndCap val="0"/>
            <c:plus>
              <c:numRef>
                <c:f>Sheet1!$D$2:$D$4</c:f>
                <c:numCache>
                  <c:formatCode>General</c:formatCode>
                  <c:ptCount val="3"/>
                  <c:pt idx="0">
                    <c:v>0.28470000000000001</c:v>
                  </c:pt>
                  <c:pt idx="1">
                    <c:v>0.14299999999999999</c:v>
                  </c:pt>
                  <c:pt idx="2">
                    <c:v>0.23699999999999999</c:v>
                  </c:pt>
                </c:numCache>
              </c:numRef>
            </c:plus>
            <c:minus>
              <c:numRef>
                <c:f>Sheet1!$D$2:$D$4</c:f>
                <c:numCache>
                  <c:formatCode>General</c:formatCode>
                  <c:ptCount val="3"/>
                  <c:pt idx="0">
                    <c:v>0.28470000000000001</c:v>
                  </c:pt>
                  <c:pt idx="1">
                    <c:v>0.14299999999999999</c:v>
                  </c:pt>
                  <c:pt idx="2">
                    <c:v>0.23699999999999999</c:v>
                  </c:pt>
                </c:numCache>
              </c:numRef>
            </c:minus>
            <c:spPr>
              <a:noFill/>
              <a:ln w="25400" cap="flat" cmpd="sng" algn="ctr">
                <a:solidFill>
                  <a:schemeClr val="tx1">
                    <a:lumMod val="65000"/>
                    <a:lumOff val="35000"/>
                  </a:schemeClr>
                </a:solidFill>
                <a:round/>
              </a:ln>
              <a:effectLst/>
            </c:spPr>
          </c:errBars>
          <c:cat>
            <c:strRef>
              <c:f>Sheet1!$A$2:$A$4</c:f>
              <c:strCache>
                <c:ptCount val="3"/>
                <c:pt idx="0">
                  <c:v>App/Data A</c:v>
                </c:pt>
                <c:pt idx="1">
                  <c:v>App/Data B</c:v>
                </c:pt>
                <c:pt idx="2">
                  <c:v>App/Data C</c:v>
                </c:pt>
              </c:strCache>
            </c:strRef>
          </c:cat>
          <c:val>
            <c:numRef>
              <c:f>Sheet1!$B$2:$B$4</c:f>
              <c:numCache>
                <c:formatCode>General</c:formatCode>
                <c:ptCount val="3"/>
                <c:pt idx="0">
                  <c:v>1.041365345675441</c:v>
                </c:pt>
                <c:pt idx="1">
                  <c:v>0.63897763578274802</c:v>
                </c:pt>
                <c:pt idx="2">
                  <c:v>0.247729149463254</c:v>
                </c:pt>
              </c:numCache>
            </c:numRef>
          </c:val>
          <c:extLst>
            <c:ext xmlns:c16="http://schemas.microsoft.com/office/drawing/2014/chart" uri="{C3380CC4-5D6E-409C-BE32-E72D297353CC}">
              <c16:uniqueId val="{00000006-30A2-8040-83D1-3CFDD9F44996}"/>
            </c:ext>
          </c:extLst>
        </c:ser>
        <c:dLbls>
          <c:showLegendKey val="0"/>
          <c:showVal val="0"/>
          <c:showCatName val="0"/>
          <c:showSerName val="0"/>
          <c:showPercent val="0"/>
          <c:showBubbleSize val="0"/>
        </c:dLbls>
        <c:gapWidth val="60"/>
        <c:overlap val="-24"/>
        <c:axId val="1272880312"/>
        <c:axId val="1280023800"/>
      </c:barChart>
      <c:catAx>
        <c:axId val="1272880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280023800"/>
        <c:crosses val="autoZero"/>
        <c:auto val="1"/>
        <c:lblAlgn val="ctr"/>
        <c:lblOffset val="100"/>
        <c:noMultiLvlLbl val="0"/>
      </c:catAx>
      <c:valAx>
        <c:axId val="1280023800"/>
        <c:scaling>
          <c:orientation val="minMax"/>
          <c:min val="0"/>
        </c:scaling>
        <c:delete val="1"/>
        <c:axPos val="l"/>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Memory error vulnerability</a:t>
                </a:r>
              </a:p>
            </c:rich>
          </c:tx>
          <c:overlay val="0"/>
          <c:spPr>
            <a:noFill/>
            <a:ln>
              <a:noFill/>
            </a:ln>
            <a:effectLst/>
          </c:spPr>
        </c:title>
        <c:numFmt formatCode="General" sourceLinked="1"/>
        <c:majorTickMark val="none"/>
        <c:minorTickMark val="none"/>
        <c:tickLblPos val="nextTo"/>
        <c:crossAx val="1272880312"/>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34421667119196"/>
          <c:y val="0.12168575518969223"/>
          <c:w val="0.86758405738075839"/>
          <c:h val="0.42711710541132852"/>
        </c:manualLayout>
      </c:layout>
      <c:lineChart>
        <c:grouping val="standard"/>
        <c:varyColors val="0"/>
        <c:ser>
          <c:idx val="1"/>
          <c:order val="0"/>
          <c:tx>
            <c:strRef>
              <c:f>'OS-IPC'!$F$1</c:f>
              <c:strCache>
                <c:ptCount val="1"/>
                <c:pt idx="0">
                  <c:v>DDR4</c:v>
                </c:pt>
              </c:strCache>
            </c:strRef>
          </c:tx>
          <c:spPr>
            <a:ln w="19050" cap="rnd">
              <a:solidFill>
                <a:schemeClr val="accent1"/>
              </a:solidFill>
              <a:round/>
            </a:ln>
            <a:effectLst/>
          </c:spPr>
          <c:marker>
            <c:symbol val="circle"/>
            <c:size val="5"/>
            <c:spPr>
              <a:noFill/>
              <a:ln w="15875">
                <a:solidFill>
                  <a:schemeClr val="accent1"/>
                </a:solidFill>
              </a:ln>
              <a:effectLst/>
            </c:spPr>
          </c:marker>
          <c:cat>
            <c:strRef>
              <c:f>'OS-IPC'!$C$2:$C$21</c:f>
              <c:strCache>
                <c:ptCount val="20"/>
                <c:pt idx="0">
                  <c:v>shell (0.2)</c:v>
                </c:pt>
                <c:pt idx="1">
                  <c:v>bootup (1.1)</c:v>
                </c:pt>
                <c:pt idx="2">
                  <c:v>forkbench (49.5)</c:v>
                </c:pt>
                <c:pt idx="3">
                  <c:v>UDP_RR (0.1)</c:v>
                </c:pt>
                <c:pt idx="4">
                  <c:v>TCP_RR (0.1)</c:v>
                </c:pt>
                <c:pt idx="5">
                  <c:v>UDP_STREAM (0.1)</c:v>
                </c:pt>
                <c:pt idx="6">
                  <c:v>TCP_STREAM (0.1)</c:v>
                </c:pt>
                <c:pt idx="7">
                  <c:v>Test 4 (3.4)</c:v>
                </c:pt>
                <c:pt idx="8">
                  <c:v>Test 11 (4.5)</c:v>
                </c:pt>
                <c:pt idx="9">
                  <c:v>Test 10 (4.7)</c:v>
                </c:pt>
                <c:pt idx="10">
                  <c:v>Test 9 (4.7)</c:v>
                </c:pt>
                <c:pt idx="11">
                  <c:v>Test 8 (4.7)</c:v>
                </c:pt>
                <c:pt idx="12">
                  <c:v>Test 5 (10.1)</c:v>
                </c:pt>
                <c:pt idx="13">
                  <c:v>Test 3 (13.3)</c:v>
                </c:pt>
                <c:pt idx="14">
                  <c:v>Test 1 (13.6)</c:v>
                </c:pt>
                <c:pt idx="15">
                  <c:v>Test 7 (13.7)</c:v>
                </c:pt>
                <c:pt idx="16">
                  <c:v>Test 12 (15.4)</c:v>
                </c:pt>
                <c:pt idx="17">
                  <c:v>Test 2 (15.6)</c:v>
                </c:pt>
                <c:pt idx="18">
                  <c:v>Test 0 (15.7)</c:v>
                </c:pt>
                <c:pt idx="19">
                  <c:v>Test 6 (16.5)</c:v>
                </c:pt>
              </c:strCache>
            </c:strRef>
          </c:cat>
          <c:val>
            <c:numRef>
              <c:f>'OS-IPC'!$F$2:$F$21</c:f>
              <c:numCache>
                <c:formatCode>General</c:formatCode>
                <c:ptCount val="20"/>
                <c:pt idx="0">
                  <c:v>1.0002</c:v>
                </c:pt>
                <c:pt idx="1">
                  <c:v>0.999</c:v>
                </c:pt>
                <c:pt idx="2">
                  <c:v>0.99750000000000005</c:v>
                </c:pt>
                <c:pt idx="3">
                  <c:v>1</c:v>
                </c:pt>
                <c:pt idx="4">
                  <c:v>1</c:v>
                </c:pt>
                <c:pt idx="5">
                  <c:v>1</c:v>
                </c:pt>
                <c:pt idx="6">
                  <c:v>1</c:v>
                </c:pt>
                <c:pt idx="7">
                  <c:v>0.99519999999999997</c:v>
                </c:pt>
                <c:pt idx="8">
                  <c:v>0.99370000000000003</c:v>
                </c:pt>
                <c:pt idx="9">
                  <c:v>0.99350000000000005</c:v>
                </c:pt>
                <c:pt idx="10">
                  <c:v>0.99339999999999995</c:v>
                </c:pt>
                <c:pt idx="11">
                  <c:v>0.99319999999999997</c:v>
                </c:pt>
                <c:pt idx="12">
                  <c:v>1.0017</c:v>
                </c:pt>
                <c:pt idx="13">
                  <c:v>1.0083</c:v>
                </c:pt>
                <c:pt idx="14">
                  <c:v>1.008</c:v>
                </c:pt>
                <c:pt idx="15">
                  <c:v>1.0074000000000001</c:v>
                </c:pt>
                <c:pt idx="16">
                  <c:v>0.99380000000000002</c:v>
                </c:pt>
                <c:pt idx="17">
                  <c:v>0.999</c:v>
                </c:pt>
                <c:pt idx="18">
                  <c:v>0.99399999999999999</c:v>
                </c:pt>
                <c:pt idx="19">
                  <c:v>0.99550000000000005</c:v>
                </c:pt>
              </c:numCache>
            </c:numRef>
          </c:val>
          <c:smooth val="0"/>
          <c:extLst>
            <c:ext xmlns:c16="http://schemas.microsoft.com/office/drawing/2014/chart" uri="{C3380CC4-5D6E-409C-BE32-E72D297353CC}">
              <c16:uniqueId val="{00000000-1179-4083-A315-1ED978CE30E1}"/>
            </c:ext>
          </c:extLst>
        </c:ser>
        <c:ser>
          <c:idx val="2"/>
          <c:order val="1"/>
          <c:tx>
            <c:strRef>
              <c:f>'OS-IPC'!$G$1</c:f>
              <c:strCache>
                <c:ptCount val="1"/>
                <c:pt idx="0">
                  <c:v>GDDR5</c:v>
                </c:pt>
              </c:strCache>
            </c:strRef>
          </c:tx>
          <c:spPr>
            <a:ln w="19050" cap="rnd">
              <a:solidFill>
                <a:schemeClr val="accent6"/>
              </a:solidFill>
              <a:round/>
            </a:ln>
            <a:effectLst/>
          </c:spPr>
          <c:marker>
            <c:symbol val="triangle"/>
            <c:size val="5"/>
            <c:spPr>
              <a:noFill/>
              <a:ln w="15875">
                <a:solidFill>
                  <a:schemeClr val="accent6"/>
                </a:solidFill>
              </a:ln>
              <a:effectLst/>
            </c:spPr>
          </c:marker>
          <c:cat>
            <c:strRef>
              <c:f>'OS-IPC'!$C$2:$C$21</c:f>
              <c:strCache>
                <c:ptCount val="20"/>
                <c:pt idx="0">
                  <c:v>shell (0.2)</c:v>
                </c:pt>
                <c:pt idx="1">
                  <c:v>bootup (1.1)</c:v>
                </c:pt>
                <c:pt idx="2">
                  <c:v>forkbench (49.5)</c:v>
                </c:pt>
                <c:pt idx="3">
                  <c:v>UDP_RR (0.1)</c:v>
                </c:pt>
                <c:pt idx="4">
                  <c:v>TCP_RR (0.1)</c:v>
                </c:pt>
                <c:pt idx="5">
                  <c:v>UDP_STREAM (0.1)</c:v>
                </c:pt>
                <c:pt idx="6">
                  <c:v>TCP_STREAM (0.1)</c:v>
                </c:pt>
                <c:pt idx="7">
                  <c:v>Test 4 (3.4)</c:v>
                </c:pt>
                <c:pt idx="8">
                  <c:v>Test 11 (4.5)</c:v>
                </c:pt>
                <c:pt idx="9">
                  <c:v>Test 10 (4.7)</c:v>
                </c:pt>
                <c:pt idx="10">
                  <c:v>Test 9 (4.7)</c:v>
                </c:pt>
                <c:pt idx="11">
                  <c:v>Test 8 (4.7)</c:v>
                </c:pt>
                <c:pt idx="12">
                  <c:v>Test 5 (10.1)</c:v>
                </c:pt>
                <c:pt idx="13">
                  <c:v>Test 3 (13.3)</c:v>
                </c:pt>
                <c:pt idx="14">
                  <c:v>Test 1 (13.6)</c:v>
                </c:pt>
                <c:pt idx="15">
                  <c:v>Test 7 (13.7)</c:v>
                </c:pt>
                <c:pt idx="16">
                  <c:v>Test 12 (15.4)</c:v>
                </c:pt>
                <c:pt idx="17">
                  <c:v>Test 2 (15.6)</c:v>
                </c:pt>
                <c:pt idx="18">
                  <c:v>Test 0 (15.7)</c:v>
                </c:pt>
                <c:pt idx="19">
                  <c:v>Test 6 (16.5)</c:v>
                </c:pt>
              </c:strCache>
            </c:strRef>
          </c:cat>
          <c:val>
            <c:numRef>
              <c:f>'OS-IPC'!$G$2:$G$21</c:f>
              <c:numCache>
                <c:formatCode>General</c:formatCode>
                <c:ptCount val="20"/>
                <c:pt idx="0">
                  <c:v>1.0033000000000001</c:v>
                </c:pt>
                <c:pt idx="1">
                  <c:v>1.0125</c:v>
                </c:pt>
                <c:pt idx="2">
                  <c:v>1.1306</c:v>
                </c:pt>
                <c:pt idx="3">
                  <c:v>1.0011000000000001</c:v>
                </c:pt>
                <c:pt idx="4">
                  <c:v>1.0012000000000001</c:v>
                </c:pt>
                <c:pt idx="5">
                  <c:v>1.0011000000000001</c:v>
                </c:pt>
                <c:pt idx="6">
                  <c:v>1.0011000000000001</c:v>
                </c:pt>
                <c:pt idx="7">
                  <c:v>1.0266</c:v>
                </c:pt>
                <c:pt idx="8">
                  <c:v>1.0328999999999999</c:v>
                </c:pt>
                <c:pt idx="9">
                  <c:v>1.0356000000000001</c:v>
                </c:pt>
                <c:pt idx="10">
                  <c:v>1.0347</c:v>
                </c:pt>
                <c:pt idx="11">
                  <c:v>1.0344</c:v>
                </c:pt>
                <c:pt idx="12">
                  <c:v>1.0577000000000001</c:v>
                </c:pt>
                <c:pt idx="13">
                  <c:v>1.0519000000000001</c:v>
                </c:pt>
                <c:pt idx="14">
                  <c:v>1.0523</c:v>
                </c:pt>
                <c:pt idx="15">
                  <c:v>1.0513999999999999</c:v>
                </c:pt>
                <c:pt idx="16">
                  <c:v>1.1046</c:v>
                </c:pt>
                <c:pt idx="17">
                  <c:v>1.103</c:v>
                </c:pt>
                <c:pt idx="18">
                  <c:v>1.1076999999999999</c:v>
                </c:pt>
                <c:pt idx="19">
                  <c:v>1.1242000000000001</c:v>
                </c:pt>
              </c:numCache>
            </c:numRef>
          </c:val>
          <c:smooth val="0"/>
          <c:extLst>
            <c:ext xmlns:c16="http://schemas.microsoft.com/office/drawing/2014/chart" uri="{C3380CC4-5D6E-409C-BE32-E72D297353CC}">
              <c16:uniqueId val="{00000001-1179-4083-A315-1ED978CE30E1}"/>
            </c:ext>
          </c:extLst>
        </c:ser>
        <c:ser>
          <c:idx val="3"/>
          <c:order val="2"/>
          <c:tx>
            <c:strRef>
              <c:f>'OS-IPC'!$H$1</c:f>
              <c:strCache>
                <c:ptCount val="1"/>
                <c:pt idx="0">
                  <c:v>HBM</c:v>
                </c:pt>
              </c:strCache>
            </c:strRef>
          </c:tx>
          <c:spPr>
            <a:ln w="19050" cap="rnd">
              <a:solidFill>
                <a:schemeClr val="accent3">
                  <a:lumMod val="75000"/>
                </a:schemeClr>
              </a:solidFill>
              <a:round/>
            </a:ln>
            <a:effectLst/>
          </c:spPr>
          <c:marker>
            <c:symbol val="plus"/>
            <c:size val="5"/>
            <c:spPr>
              <a:noFill/>
              <a:ln w="15875">
                <a:solidFill>
                  <a:schemeClr val="accent3">
                    <a:lumMod val="75000"/>
                  </a:schemeClr>
                </a:solidFill>
              </a:ln>
              <a:effectLst/>
            </c:spPr>
          </c:marker>
          <c:cat>
            <c:strRef>
              <c:f>'OS-IPC'!$C$2:$C$21</c:f>
              <c:strCache>
                <c:ptCount val="20"/>
                <c:pt idx="0">
                  <c:v>shell (0.2)</c:v>
                </c:pt>
                <c:pt idx="1">
                  <c:v>bootup (1.1)</c:v>
                </c:pt>
                <c:pt idx="2">
                  <c:v>forkbench (49.5)</c:v>
                </c:pt>
                <c:pt idx="3">
                  <c:v>UDP_RR (0.1)</c:v>
                </c:pt>
                <c:pt idx="4">
                  <c:v>TCP_RR (0.1)</c:v>
                </c:pt>
                <c:pt idx="5">
                  <c:v>UDP_STREAM (0.1)</c:v>
                </c:pt>
                <c:pt idx="6">
                  <c:v>TCP_STREAM (0.1)</c:v>
                </c:pt>
                <c:pt idx="7">
                  <c:v>Test 4 (3.4)</c:v>
                </c:pt>
                <c:pt idx="8">
                  <c:v>Test 11 (4.5)</c:v>
                </c:pt>
                <c:pt idx="9">
                  <c:v>Test 10 (4.7)</c:v>
                </c:pt>
                <c:pt idx="10">
                  <c:v>Test 9 (4.7)</c:v>
                </c:pt>
                <c:pt idx="11">
                  <c:v>Test 8 (4.7)</c:v>
                </c:pt>
                <c:pt idx="12">
                  <c:v>Test 5 (10.1)</c:v>
                </c:pt>
                <c:pt idx="13">
                  <c:v>Test 3 (13.3)</c:v>
                </c:pt>
                <c:pt idx="14">
                  <c:v>Test 1 (13.6)</c:v>
                </c:pt>
                <c:pt idx="15">
                  <c:v>Test 7 (13.7)</c:v>
                </c:pt>
                <c:pt idx="16">
                  <c:v>Test 12 (15.4)</c:v>
                </c:pt>
                <c:pt idx="17">
                  <c:v>Test 2 (15.6)</c:v>
                </c:pt>
                <c:pt idx="18">
                  <c:v>Test 0 (15.7)</c:v>
                </c:pt>
                <c:pt idx="19">
                  <c:v>Test 6 (16.5)</c:v>
                </c:pt>
              </c:strCache>
            </c:strRef>
          </c:cat>
          <c:val>
            <c:numRef>
              <c:f>'OS-IPC'!$H$2:$H$21</c:f>
              <c:numCache>
                <c:formatCode>General</c:formatCode>
                <c:ptCount val="20"/>
                <c:pt idx="0">
                  <c:v>0.99580000000000002</c:v>
                </c:pt>
                <c:pt idx="1">
                  <c:v>1.0007999999999999</c:v>
                </c:pt>
                <c:pt idx="2">
                  <c:v>1.0849</c:v>
                </c:pt>
                <c:pt idx="3">
                  <c:v>0.99939999999999996</c:v>
                </c:pt>
                <c:pt idx="4">
                  <c:v>0.99929999999999997</c:v>
                </c:pt>
                <c:pt idx="5">
                  <c:v>0.999</c:v>
                </c:pt>
                <c:pt idx="6">
                  <c:v>0.99919999999999998</c:v>
                </c:pt>
                <c:pt idx="7">
                  <c:v>1.0135000000000001</c:v>
                </c:pt>
                <c:pt idx="8">
                  <c:v>1.0163</c:v>
                </c:pt>
                <c:pt idx="9">
                  <c:v>1.0206</c:v>
                </c:pt>
                <c:pt idx="10">
                  <c:v>1.0177</c:v>
                </c:pt>
                <c:pt idx="11">
                  <c:v>1.0179</c:v>
                </c:pt>
                <c:pt idx="12">
                  <c:v>0.99070000000000003</c:v>
                </c:pt>
                <c:pt idx="13">
                  <c:v>0.96789999999999998</c:v>
                </c:pt>
                <c:pt idx="14">
                  <c:v>0.96479999999999999</c:v>
                </c:pt>
                <c:pt idx="15">
                  <c:v>0.9657</c:v>
                </c:pt>
                <c:pt idx="16">
                  <c:v>1.1134999999999999</c:v>
                </c:pt>
                <c:pt idx="17">
                  <c:v>1.0660000000000001</c:v>
                </c:pt>
                <c:pt idx="18">
                  <c:v>1.1202000000000001</c:v>
                </c:pt>
                <c:pt idx="19">
                  <c:v>1.1205000000000001</c:v>
                </c:pt>
              </c:numCache>
            </c:numRef>
          </c:val>
          <c:smooth val="0"/>
          <c:extLst>
            <c:ext xmlns:c16="http://schemas.microsoft.com/office/drawing/2014/chart" uri="{C3380CC4-5D6E-409C-BE32-E72D297353CC}">
              <c16:uniqueId val="{00000002-1179-4083-A315-1ED978CE30E1}"/>
            </c:ext>
          </c:extLst>
        </c:ser>
        <c:ser>
          <c:idx val="4"/>
          <c:order val="3"/>
          <c:tx>
            <c:strRef>
              <c:f>'OS-IPC'!$I$1</c:f>
              <c:strCache>
                <c:ptCount val="1"/>
                <c:pt idx="0">
                  <c:v>HMC</c:v>
                </c:pt>
              </c:strCache>
            </c:strRef>
          </c:tx>
          <c:spPr>
            <a:ln w="19050" cap="rnd">
              <a:solidFill>
                <a:schemeClr val="accent2">
                  <a:lumMod val="75000"/>
                </a:schemeClr>
              </a:solidFill>
              <a:round/>
            </a:ln>
            <a:effectLst/>
          </c:spPr>
          <c:marker>
            <c:symbol val="x"/>
            <c:size val="5"/>
            <c:spPr>
              <a:noFill/>
              <a:ln w="15875">
                <a:solidFill>
                  <a:schemeClr val="accent2">
                    <a:lumMod val="75000"/>
                  </a:schemeClr>
                </a:solidFill>
              </a:ln>
              <a:effectLst/>
            </c:spPr>
          </c:marker>
          <c:cat>
            <c:strRef>
              <c:f>'OS-IPC'!$C$2:$C$21</c:f>
              <c:strCache>
                <c:ptCount val="20"/>
                <c:pt idx="0">
                  <c:v>shell (0.2)</c:v>
                </c:pt>
                <c:pt idx="1">
                  <c:v>bootup (1.1)</c:v>
                </c:pt>
                <c:pt idx="2">
                  <c:v>forkbench (49.5)</c:v>
                </c:pt>
                <c:pt idx="3">
                  <c:v>UDP_RR (0.1)</c:v>
                </c:pt>
                <c:pt idx="4">
                  <c:v>TCP_RR (0.1)</c:v>
                </c:pt>
                <c:pt idx="5">
                  <c:v>UDP_STREAM (0.1)</c:v>
                </c:pt>
                <c:pt idx="6">
                  <c:v>TCP_STREAM (0.1)</c:v>
                </c:pt>
                <c:pt idx="7">
                  <c:v>Test 4 (3.4)</c:v>
                </c:pt>
                <c:pt idx="8">
                  <c:v>Test 11 (4.5)</c:v>
                </c:pt>
                <c:pt idx="9">
                  <c:v>Test 10 (4.7)</c:v>
                </c:pt>
                <c:pt idx="10">
                  <c:v>Test 9 (4.7)</c:v>
                </c:pt>
                <c:pt idx="11">
                  <c:v>Test 8 (4.7)</c:v>
                </c:pt>
                <c:pt idx="12">
                  <c:v>Test 5 (10.1)</c:v>
                </c:pt>
                <c:pt idx="13">
                  <c:v>Test 3 (13.3)</c:v>
                </c:pt>
                <c:pt idx="14">
                  <c:v>Test 1 (13.6)</c:v>
                </c:pt>
                <c:pt idx="15">
                  <c:v>Test 7 (13.7)</c:v>
                </c:pt>
                <c:pt idx="16">
                  <c:v>Test 12 (15.4)</c:v>
                </c:pt>
                <c:pt idx="17">
                  <c:v>Test 2 (15.6)</c:v>
                </c:pt>
                <c:pt idx="18">
                  <c:v>Test 0 (15.7)</c:v>
                </c:pt>
                <c:pt idx="19">
                  <c:v>Test 6 (16.5)</c:v>
                </c:pt>
              </c:strCache>
            </c:strRef>
          </c:cat>
          <c:val>
            <c:numRef>
              <c:f>'OS-IPC'!$I$2:$I$21</c:f>
              <c:numCache>
                <c:formatCode>General</c:formatCode>
                <c:ptCount val="20"/>
                <c:pt idx="0">
                  <c:v>0.98899999999999999</c:v>
                </c:pt>
                <c:pt idx="1">
                  <c:v>0.96409999999999996</c:v>
                </c:pt>
                <c:pt idx="2">
                  <c:v>0.97209999999999996</c:v>
                </c:pt>
                <c:pt idx="3">
                  <c:v>0.99739999999999995</c:v>
                </c:pt>
                <c:pt idx="4">
                  <c:v>0.99750000000000005</c:v>
                </c:pt>
                <c:pt idx="5">
                  <c:v>0.99670000000000003</c:v>
                </c:pt>
                <c:pt idx="6">
                  <c:v>0.99660000000000004</c:v>
                </c:pt>
                <c:pt idx="7">
                  <c:v>1.0190999999999999</c:v>
                </c:pt>
                <c:pt idx="8">
                  <c:v>1.0233000000000001</c:v>
                </c:pt>
                <c:pt idx="9">
                  <c:v>1.03</c:v>
                </c:pt>
                <c:pt idx="10">
                  <c:v>1.0261</c:v>
                </c:pt>
                <c:pt idx="11">
                  <c:v>1.0255000000000001</c:v>
                </c:pt>
                <c:pt idx="12">
                  <c:v>0.87190000000000001</c:v>
                </c:pt>
                <c:pt idx="13">
                  <c:v>0.86329999999999996</c:v>
                </c:pt>
                <c:pt idx="14">
                  <c:v>0.8548</c:v>
                </c:pt>
                <c:pt idx="15">
                  <c:v>0.86070000000000002</c:v>
                </c:pt>
                <c:pt idx="16">
                  <c:v>0.98099999999999998</c:v>
                </c:pt>
                <c:pt idx="17">
                  <c:v>0.94099999999999995</c:v>
                </c:pt>
                <c:pt idx="18">
                  <c:v>0.98670000000000002</c:v>
                </c:pt>
                <c:pt idx="19">
                  <c:v>0.98109999999999997</c:v>
                </c:pt>
              </c:numCache>
            </c:numRef>
          </c:val>
          <c:smooth val="0"/>
          <c:extLst>
            <c:ext xmlns:c16="http://schemas.microsoft.com/office/drawing/2014/chart" uri="{C3380CC4-5D6E-409C-BE32-E72D297353CC}">
              <c16:uniqueId val="{00000003-1179-4083-A315-1ED978CE30E1}"/>
            </c:ext>
          </c:extLst>
        </c:ser>
        <c:dLbls>
          <c:showLegendKey val="0"/>
          <c:showVal val="0"/>
          <c:showCatName val="0"/>
          <c:showSerName val="0"/>
          <c:showPercent val="0"/>
          <c:showBubbleSize val="0"/>
        </c:dLbls>
        <c:marker val="1"/>
        <c:smooth val="0"/>
        <c:axId val="694360000"/>
        <c:axId val="694380384"/>
      </c:lineChart>
      <c:catAx>
        <c:axId val="694360000"/>
        <c:scaling>
          <c:orientation val="minMax"/>
        </c:scaling>
        <c:delete val="0"/>
        <c:axPos val="b"/>
        <c:majorGridlines>
          <c:spPr>
            <a:ln w="9525" cap="flat" cmpd="sng" algn="ctr">
              <a:noFill/>
              <a:round/>
            </a:ln>
            <a:effectLst/>
          </c:spPr>
        </c:majorGridlines>
        <c:numFmt formatCode="General" sourceLinked="1"/>
        <c:majorTickMark val="none"/>
        <c:minorTickMark val="cross"/>
        <c:tickLblPos val="nextTo"/>
        <c:spPr>
          <a:noFill/>
          <a:ln w="9525" cap="flat" cmpd="sng" algn="ctr">
            <a:solidFill>
              <a:schemeClr val="tx1"/>
            </a:solidFill>
            <a:round/>
          </a:ln>
          <a:effectLst/>
        </c:spPr>
        <c:txPr>
          <a:bodyPr rot="-540000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694380384"/>
        <c:crosses val="autoZero"/>
        <c:auto val="1"/>
        <c:lblAlgn val="ctr"/>
        <c:lblOffset val="100"/>
        <c:noMultiLvlLbl val="0"/>
      </c:catAx>
      <c:valAx>
        <c:axId val="694380384"/>
        <c:scaling>
          <c:orientation val="minMax"/>
          <c:max val="1.2"/>
          <c:min val="0.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sz="1800" b="1" dirty="0">
                    <a:solidFill>
                      <a:schemeClr val="tx1"/>
                    </a:solidFill>
                  </a:rPr>
                  <a:t>Speedup</a:t>
                </a:r>
              </a:p>
            </c:rich>
          </c:tx>
          <c:layout>
            <c:manualLayout>
              <c:xMode val="edge"/>
              <c:yMode val="edge"/>
              <c:x val="1.5763078106615983E-2"/>
              <c:y val="0.1880422372945956"/>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numFmt formatCode="#,##0.0"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94360000"/>
        <c:crosses val="autoZero"/>
        <c:crossBetween val="between"/>
        <c:majorUnit val="0.1"/>
      </c:valAx>
      <c:spPr>
        <a:noFill/>
        <a:ln>
          <a:solidFill>
            <a:schemeClr val="tx1"/>
          </a:solidFill>
        </a:ln>
        <a:effectLst/>
      </c:spPr>
    </c:plotArea>
    <c:legend>
      <c:legendPos val="t"/>
      <c:layout>
        <c:manualLayout>
          <c:xMode val="edge"/>
          <c:yMode val="edge"/>
          <c:x val="0.13022290635427686"/>
          <c:y val="3.0303030303030304E-2"/>
          <c:w val="0.84852338161440855"/>
          <c:h val="9.745287520878070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sz="1600"/>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206448458648597E-2"/>
          <c:y val="0.11259675138445401"/>
          <c:w val="0.91081969533220097"/>
          <c:h val="0.42902848960544598"/>
        </c:manualLayout>
      </c:layout>
      <c:barChart>
        <c:barDir val="col"/>
        <c:grouping val="clustered"/>
        <c:varyColors val="0"/>
        <c:ser>
          <c:idx val="0"/>
          <c:order val="0"/>
          <c:tx>
            <c:strRef>
              <c:f>Sheet6!$Q$3</c:f>
              <c:strCache>
                <c:ptCount val="1"/>
                <c:pt idx="0">
                  <c:v>Single Core</c:v>
                </c:pt>
              </c:strCache>
            </c:strRef>
          </c:tx>
          <c:spPr>
            <a:solidFill>
              <a:schemeClr val="accent1"/>
            </a:solid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Sheet6!$Q$4:$Q$16</c:f>
              <c:numCache>
                <c:formatCode>General</c:formatCode>
                <c:ptCount val="13"/>
                <c:pt idx="0">
                  <c:v>6.6390040999999997E-2</c:v>
                </c:pt>
                <c:pt idx="1">
                  <c:v>0.10482180300000001</c:v>
                </c:pt>
                <c:pt idx="2">
                  <c:v>9.4575800000000002E-2</c:v>
                </c:pt>
                <c:pt idx="3">
                  <c:v>0.131578947</c:v>
                </c:pt>
                <c:pt idx="4">
                  <c:v>0.13834586500000001</c:v>
                </c:pt>
                <c:pt idx="5">
                  <c:v>0.14399999999999999</c:v>
                </c:pt>
                <c:pt idx="6">
                  <c:v>0.124633431</c:v>
                </c:pt>
                <c:pt idx="7">
                  <c:v>1.8974285E-2</c:v>
                </c:pt>
                <c:pt idx="8">
                  <c:v>0.18400359899999999</c:v>
                </c:pt>
                <c:pt idx="10">
                  <c:v>1.386388E-2</c:v>
                </c:pt>
                <c:pt idx="11">
                  <c:v>6.6838352000000004E-2</c:v>
                </c:pt>
                <c:pt idx="12">
                  <c:v>5.008843795423E-2</c:v>
                </c:pt>
              </c:numCache>
            </c:numRef>
          </c:val>
          <c:extLst>
            <c:ext xmlns:c16="http://schemas.microsoft.com/office/drawing/2014/chart" uri="{C3380CC4-5D6E-409C-BE32-E72D297353CC}">
              <c16:uniqueId val="{00000000-8EA6-F246-9710-2404694AB91E}"/>
            </c:ext>
          </c:extLst>
        </c:ser>
        <c:ser>
          <c:idx val="1"/>
          <c:order val="1"/>
          <c:tx>
            <c:strRef>
              <c:f>Sheet6!$R$3</c:f>
              <c:strCache>
                <c:ptCount val="1"/>
                <c:pt idx="0">
                  <c:v>Multi Core</c:v>
                </c:pt>
              </c:strCache>
            </c:strRef>
          </c:tx>
          <c:spPr>
            <a:no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Sheet6!$R$4:$R$16</c:f>
              <c:numCache>
                <c:formatCode>General</c:formatCode>
                <c:ptCount val="13"/>
                <c:pt idx="0">
                  <c:v>0.15437788</c:v>
                </c:pt>
                <c:pt idx="1">
                  <c:v>0.123046875</c:v>
                </c:pt>
                <c:pt idx="2">
                  <c:v>0.145584726</c:v>
                </c:pt>
                <c:pt idx="3">
                  <c:v>0.13499043999999999</c:v>
                </c:pt>
                <c:pt idx="4">
                  <c:v>0.15580633399999999</c:v>
                </c:pt>
                <c:pt idx="5">
                  <c:v>0.15722924699999999</c:v>
                </c:pt>
                <c:pt idx="6">
                  <c:v>0.20029400999999999</c:v>
                </c:pt>
                <c:pt idx="7">
                  <c:v>0.14045163299999999</c:v>
                </c:pt>
                <c:pt idx="8">
                  <c:v>0.185781059</c:v>
                </c:pt>
                <c:pt idx="10">
                  <c:v>2.9225210000000001E-2</c:v>
                </c:pt>
                <c:pt idx="11">
                  <c:v>0.14039183699999999</c:v>
                </c:pt>
                <c:pt idx="12">
                  <c:v>0.10517875914618</c:v>
                </c:pt>
              </c:numCache>
            </c:numRef>
          </c:val>
          <c:extLst>
            <c:ext xmlns:c16="http://schemas.microsoft.com/office/drawing/2014/chart" uri="{C3380CC4-5D6E-409C-BE32-E72D297353CC}">
              <c16:uniqueId val="{00000001-8EA6-F246-9710-2404694AB91E}"/>
            </c:ext>
          </c:extLst>
        </c:ser>
        <c:dLbls>
          <c:showLegendKey val="0"/>
          <c:showVal val="0"/>
          <c:showCatName val="0"/>
          <c:showSerName val="0"/>
          <c:showPercent val="0"/>
          <c:showBubbleSize val="0"/>
        </c:dLbls>
        <c:gapWidth val="100"/>
        <c:axId val="-1747516752"/>
        <c:axId val="-1747540496"/>
      </c:barChart>
      <c:catAx>
        <c:axId val="-1747516752"/>
        <c:scaling>
          <c:orientation val="minMax"/>
        </c:scaling>
        <c:delete val="0"/>
        <c:axPos val="b"/>
        <c:numFmt formatCode="General" sourceLinked="1"/>
        <c:majorTickMark val="none"/>
        <c:minorTickMark val="none"/>
        <c:tickLblPos val="nextTo"/>
        <c:spPr>
          <a:noFill/>
          <a:ln w="25400" cap="flat" cmpd="sng" algn="ctr">
            <a:solidFill>
              <a:sysClr val="windowText" lastClr="000000"/>
            </a:solidFill>
            <a:round/>
          </a:ln>
          <a:effectLst/>
        </c:spPr>
        <c:txPr>
          <a:bodyPr rot="-5400000" spcFirstLastPara="1" vertOverflow="ellipsis"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747540496"/>
        <c:crosses val="autoZero"/>
        <c:auto val="1"/>
        <c:lblAlgn val="ctr"/>
        <c:lblOffset val="100"/>
        <c:noMultiLvlLbl val="0"/>
      </c:catAx>
      <c:valAx>
        <c:axId val="-1747540496"/>
        <c:scaling>
          <c:orientation val="minMax"/>
        </c:scaling>
        <c:delete val="0"/>
        <c:axPos val="l"/>
        <c:majorGridlines>
          <c:spPr>
            <a:ln w="6350" cap="flat" cmpd="sng" algn="ctr">
              <a:solidFill>
                <a:schemeClr val="tx1"/>
              </a:solidFill>
              <a:prstDash val="lg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747516752"/>
        <c:crosses val="autoZero"/>
        <c:crossBetween val="between"/>
      </c:valAx>
      <c:spPr>
        <a:noFill/>
        <a:ln>
          <a:noFill/>
        </a:ln>
        <a:effectLst/>
      </c:spPr>
    </c:plotArea>
    <c:legend>
      <c:legendPos val="t"/>
      <c:layout>
        <c:manualLayout>
          <c:xMode val="edge"/>
          <c:yMode val="edge"/>
          <c:x val="9.7382185334941196E-2"/>
          <c:y val="8.6303606921675796E-2"/>
          <c:w val="0.45108131753801001"/>
          <c:h val="0.146193322598734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Calibri Light" panose="020F0302020204030204" pitchFamily="34" charset="0"/>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userShapes r:id="rId3"/>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206448458648597E-2"/>
          <c:y val="0.11259675138445401"/>
          <c:w val="0.91081969533220097"/>
          <c:h val="0.42902848960544598"/>
        </c:manualLayout>
      </c:layout>
      <c:barChart>
        <c:barDir val="col"/>
        <c:grouping val="clustered"/>
        <c:varyColors val="0"/>
        <c:ser>
          <c:idx val="0"/>
          <c:order val="0"/>
          <c:tx>
            <c:strRef>
              <c:f>Sheet6!$Q$3</c:f>
              <c:strCache>
                <c:ptCount val="1"/>
                <c:pt idx="0">
                  <c:v>Single Core</c:v>
                </c:pt>
              </c:strCache>
            </c:strRef>
          </c:tx>
          <c:spPr>
            <a:solidFill>
              <a:schemeClr val="accent1"/>
            </a:solid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Sheet6!$Q$4:$Q$16</c:f>
              <c:numCache>
                <c:formatCode>General</c:formatCode>
                <c:ptCount val="13"/>
                <c:pt idx="0">
                  <c:v>6.6390040999999997E-2</c:v>
                </c:pt>
                <c:pt idx="1">
                  <c:v>0.10482180300000001</c:v>
                </c:pt>
                <c:pt idx="2">
                  <c:v>9.4575800000000002E-2</c:v>
                </c:pt>
                <c:pt idx="3">
                  <c:v>0.131578947</c:v>
                </c:pt>
                <c:pt idx="4">
                  <c:v>0.13834586500000001</c:v>
                </c:pt>
                <c:pt idx="5">
                  <c:v>0.14399999999999999</c:v>
                </c:pt>
                <c:pt idx="6">
                  <c:v>0.124633431</c:v>
                </c:pt>
                <c:pt idx="7">
                  <c:v>1.8974285E-2</c:v>
                </c:pt>
                <c:pt idx="8">
                  <c:v>0.18400359899999999</c:v>
                </c:pt>
                <c:pt idx="10">
                  <c:v>1.386388E-2</c:v>
                </c:pt>
                <c:pt idx="11">
                  <c:v>6.6838352000000004E-2</c:v>
                </c:pt>
                <c:pt idx="12">
                  <c:v>5.008843795423E-2</c:v>
                </c:pt>
              </c:numCache>
            </c:numRef>
          </c:val>
          <c:extLst>
            <c:ext xmlns:c16="http://schemas.microsoft.com/office/drawing/2014/chart" uri="{C3380CC4-5D6E-409C-BE32-E72D297353CC}">
              <c16:uniqueId val="{00000000-484A-D04C-898A-835C54C251FB}"/>
            </c:ext>
          </c:extLst>
        </c:ser>
        <c:ser>
          <c:idx val="1"/>
          <c:order val="1"/>
          <c:tx>
            <c:strRef>
              <c:f>Sheet6!$R$3</c:f>
              <c:strCache>
                <c:ptCount val="1"/>
                <c:pt idx="0">
                  <c:v>Multi Core</c:v>
                </c:pt>
              </c:strCache>
            </c:strRef>
          </c:tx>
          <c:spPr>
            <a:solidFill>
              <a:srgbClr val="A50021"/>
            </a:solidFill>
            <a:ln>
              <a:noFill/>
            </a:ln>
            <a:effectLst/>
          </c:spPr>
          <c:invertIfNegative val="0"/>
          <c:dPt>
            <c:idx val="10"/>
            <c:invertIfNegative val="0"/>
            <c:bubble3D val="0"/>
            <c:spPr>
              <a:noFill/>
              <a:ln>
                <a:noFill/>
              </a:ln>
              <a:effectLst/>
            </c:spPr>
            <c:extLst>
              <c:ext xmlns:c16="http://schemas.microsoft.com/office/drawing/2014/chart" uri="{C3380CC4-5D6E-409C-BE32-E72D297353CC}">
                <c16:uniqueId val="{00000002-484A-D04C-898A-835C54C251FB}"/>
              </c:ext>
            </c:extLst>
          </c:dPt>
          <c:dPt>
            <c:idx val="11"/>
            <c:invertIfNegative val="0"/>
            <c:bubble3D val="0"/>
            <c:spPr>
              <a:noFill/>
              <a:ln>
                <a:noFill/>
              </a:ln>
              <a:effectLst/>
            </c:spPr>
            <c:extLst>
              <c:ext xmlns:c16="http://schemas.microsoft.com/office/drawing/2014/chart" uri="{C3380CC4-5D6E-409C-BE32-E72D297353CC}">
                <c16:uniqueId val="{00000004-484A-D04C-898A-835C54C251FB}"/>
              </c:ext>
            </c:extLst>
          </c:dPt>
          <c:dPt>
            <c:idx val="12"/>
            <c:invertIfNegative val="0"/>
            <c:bubble3D val="0"/>
            <c:spPr>
              <a:noFill/>
              <a:ln>
                <a:noFill/>
              </a:ln>
              <a:effectLst/>
            </c:spPr>
            <c:extLst>
              <c:ext xmlns:c16="http://schemas.microsoft.com/office/drawing/2014/chart" uri="{C3380CC4-5D6E-409C-BE32-E72D297353CC}">
                <c16:uniqueId val="{00000006-484A-D04C-898A-835C54C251FB}"/>
              </c:ext>
            </c:extLst>
          </c:dPt>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Sheet6!$R$4:$R$16</c:f>
              <c:numCache>
                <c:formatCode>General</c:formatCode>
                <c:ptCount val="13"/>
                <c:pt idx="0">
                  <c:v>0.15437788</c:v>
                </c:pt>
                <c:pt idx="1">
                  <c:v>0.123046875</c:v>
                </c:pt>
                <c:pt idx="2">
                  <c:v>0.145584726</c:v>
                </c:pt>
                <c:pt idx="3">
                  <c:v>0.13499043999999999</c:v>
                </c:pt>
                <c:pt idx="4">
                  <c:v>0.15580633399999999</c:v>
                </c:pt>
                <c:pt idx="5">
                  <c:v>0.15722924699999999</c:v>
                </c:pt>
                <c:pt idx="6">
                  <c:v>0.20029400999999999</c:v>
                </c:pt>
                <c:pt idx="7">
                  <c:v>0.14045163299999999</c:v>
                </c:pt>
                <c:pt idx="8">
                  <c:v>0.185781059</c:v>
                </c:pt>
                <c:pt idx="10">
                  <c:v>2.9225210000000001E-2</c:v>
                </c:pt>
                <c:pt idx="11">
                  <c:v>0.14039183699999999</c:v>
                </c:pt>
                <c:pt idx="12">
                  <c:v>0.10517875914618</c:v>
                </c:pt>
              </c:numCache>
            </c:numRef>
          </c:val>
          <c:extLst>
            <c:ext xmlns:c16="http://schemas.microsoft.com/office/drawing/2014/chart" uri="{C3380CC4-5D6E-409C-BE32-E72D297353CC}">
              <c16:uniqueId val="{00000007-484A-D04C-898A-835C54C251FB}"/>
            </c:ext>
          </c:extLst>
        </c:ser>
        <c:dLbls>
          <c:showLegendKey val="0"/>
          <c:showVal val="0"/>
          <c:showCatName val="0"/>
          <c:showSerName val="0"/>
          <c:showPercent val="0"/>
          <c:showBubbleSize val="0"/>
        </c:dLbls>
        <c:gapWidth val="100"/>
        <c:axId val="-1747577888"/>
        <c:axId val="-1747317200"/>
      </c:barChart>
      <c:catAx>
        <c:axId val="-1747577888"/>
        <c:scaling>
          <c:orientation val="minMax"/>
        </c:scaling>
        <c:delete val="0"/>
        <c:axPos val="b"/>
        <c:numFmt formatCode="General" sourceLinked="1"/>
        <c:majorTickMark val="none"/>
        <c:minorTickMark val="none"/>
        <c:tickLblPos val="nextTo"/>
        <c:spPr>
          <a:noFill/>
          <a:ln w="25400" cap="flat" cmpd="sng" algn="ctr">
            <a:solidFill>
              <a:sysClr val="windowText" lastClr="000000"/>
            </a:solidFill>
            <a:round/>
          </a:ln>
          <a:effectLst/>
        </c:spPr>
        <c:txPr>
          <a:bodyPr rot="-5400000" spcFirstLastPara="1" vertOverflow="ellipsis"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747317200"/>
        <c:crosses val="autoZero"/>
        <c:auto val="1"/>
        <c:lblAlgn val="ctr"/>
        <c:lblOffset val="100"/>
        <c:noMultiLvlLbl val="0"/>
      </c:catAx>
      <c:valAx>
        <c:axId val="-1747317200"/>
        <c:scaling>
          <c:orientation val="minMax"/>
        </c:scaling>
        <c:delete val="0"/>
        <c:axPos val="l"/>
        <c:majorGridlines>
          <c:spPr>
            <a:ln w="6350" cap="flat" cmpd="sng" algn="ctr">
              <a:solidFill>
                <a:schemeClr val="tx1"/>
              </a:solidFill>
              <a:prstDash val="lg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747577888"/>
        <c:crosses val="autoZero"/>
        <c:crossBetween val="between"/>
      </c:valAx>
      <c:spPr>
        <a:noFill/>
        <a:ln>
          <a:noFill/>
        </a:ln>
        <a:effectLst/>
      </c:spPr>
    </c:plotArea>
    <c:legend>
      <c:legendPos val="t"/>
      <c:layout>
        <c:manualLayout>
          <c:xMode val="edge"/>
          <c:yMode val="edge"/>
          <c:x val="9.7382185334941196E-2"/>
          <c:y val="8.6303606921675796E-2"/>
          <c:w val="0.45108131753801001"/>
          <c:h val="0.146193322598734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Calibri Light" panose="020F0302020204030204" pitchFamily="34" charset="0"/>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206448458648597E-2"/>
          <c:y val="0.11259675138445401"/>
          <c:w val="0.91081969533220097"/>
          <c:h val="0.42902848960544598"/>
        </c:manualLayout>
      </c:layout>
      <c:barChart>
        <c:barDir val="col"/>
        <c:grouping val="clustered"/>
        <c:varyColors val="0"/>
        <c:ser>
          <c:idx val="0"/>
          <c:order val="0"/>
          <c:tx>
            <c:strRef>
              <c:f>Sheet6!$Q$3</c:f>
              <c:strCache>
                <c:ptCount val="1"/>
                <c:pt idx="0">
                  <c:v>Single Core</c:v>
                </c:pt>
              </c:strCache>
            </c:strRef>
          </c:tx>
          <c:spPr>
            <a:solidFill>
              <a:schemeClr val="accent1"/>
            </a:solid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Sheet6!$Q$4:$Q$16</c:f>
              <c:numCache>
                <c:formatCode>General</c:formatCode>
                <c:ptCount val="13"/>
                <c:pt idx="0">
                  <c:v>6.6390040999999997E-2</c:v>
                </c:pt>
                <c:pt idx="1">
                  <c:v>0.10482180300000001</c:v>
                </c:pt>
                <c:pt idx="2">
                  <c:v>9.4575800000000002E-2</c:v>
                </c:pt>
                <c:pt idx="3">
                  <c:v>0.131578947</c:v>
                </c:pt>
                <c:pt idx="4">
                  <c:v>0.13834586500000001</c:v>
                </c:pt>
                <c:pt idx="5">
                  <c:v>0.14399999999999999</c:v>
                </c:pt>
                <c:pt idx="6">
                  <c:v>0.124633431</c:v>
                </c:pt>
                <c:pt idx="7">
                  <c:v>1.8974285E-2</c:v>
                </c:pt>
                <c:pt idx="8">
                  <c:v>0.18400359899999999</c:v>
                </c:pt>
                <c:pt idx="10">
                  <c:v>1.386388E-2</c:v>
                </c:pt>
                <c:pt idx="11">
                  <c:v>6.6838352000000004E-2</c:v>
                </c:pt>
                <c:pt idx="12">
                  <c:v>5.008843795423E-2</c:v>
                </c:pt>
              </c:numCache>
            </c:numRef>
          </c:val>
          <c:extLst>
            <c:ext xmlns:c16="http://schemas.microsoft.com/office/drawing/2014/chart" uri="{C3380CC4-5D6E-409C-BE32-E72D297353CC}">
              <c16:uniqueId val="{00000000-5460-2944-A458-9CFBA7C8E56C}"/>
            </c:ext>
          </c:extLst>
        </c:ser>
        <c:ser>
          <c:idx val="1"/>
          <c:order val="1"/>
          <c:tx>
            <c:strRef>
              <c:f>Sheet6!$R$3</c:f>
              <c:strCache>
                <c:ptCount val="1"/>
                <c:pt idx="0">
                  <c:v>Multi Core</c:v>
                </c:pt>
              </c:strCache>
            </c:strRef>
          </c:tx>
          <c:spPr>
            <a:solidFill>
              <a:srgbClr val="A50021"/>
            </a:solidFill>
            <a:ln>
              <a:noFill/>
            </a:ln>
            <a:effectLst/>
          </c:spPr>
          <c:invertIfNegative val="0"/>
          <c:dPt>
            <c:idx val="12"/>
            <c:invertIfNegative val="0"/>
            <c:bubble3D val="0"/>
            <c:spPr>
              <a:noFill/>
              <a:ln>
                <a:noFill/>
              </a:ln>
              <a:effectLst/>
            </c:spPr>
            <c:extLst>
              <c:ext xmlns:c16="http://schemas.microsoft.com/office/drawing/2014/chart" uri="{C3380CC4-5D6E-409C-BE32-E72D297353CC}">
                <c16:uniqueId val="{00000002-5460-2944-A458-9CFBA7C8E56C}"/>
              </c:ext>
            </c:extLst>
          </c:dPt>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Sheet6!$R$4:$R$16</c:f>
              <c:numCache>
                <c:formatCode>General</c:formatCode>
                <c:ptCount val="13"/>
                <c:pt idx="0">
                  <c:v>0.15437788</c:v>
                </c:pt>
                <c:pt idx="1">
                  <c:v>0.123046875</c:v>
                </c:pt>
                <c:pt idx="2">
                  <c:v>0.145584726</c:v>
                </c:pt>
                <c:pt idx="3">
                  <c:v>0.13499043999999999</c:v>
                </c:pt>
                <c:pt idx="4">
                  <c:v>0.15580633399999999</c:v>
                </c:pt>
                <c:pt idx="5">
                  <c:v>0.15722924699999999</c:v>
                </c:pt>
                <c:pt idx="6">
                  <c:v>0.20029400999999999</c:v>
                </c:pt>
                <c:pt idx="7">
                  <c:v>0.14045163299999999</c:v>
                </c:pt>
                <c:pt idx="8">
                  <c:v>0.185781059</c:v>
                </c:pt>
                <c:pt idx="10">
                  <c:v>2.9225210000000001E-2</c:v>
                </c:pt>
                <c:pt idx="11">
                  <c:v>0.14039183699999999</c:v>
                </c:pt>
                <c:pt idx="12">
                  <c:v>0.10517875914618</c:v>
                </c:pt>
              </c:numCache>
            </c:numRef>
          </c:val>
          <c:extLst>
            <c:ext xmlns:c16="http://schemas.microsoft.com/office/drawing/2014/chart" uri="{C3380CC4-5D6E-409C-BE32-E72D297353CC}">
              <c16:uniqueId val="{00000003-5460-2944-A458-9CFBA7C8E56C}"/>
            </c:ext>
          </c:extLst>
        </c:ser>
        <c:dLbls>
          <c:showLegendKey val="0"/>
          <c:showVal val="0"/>
          <c:showCatName val="0"/>
          <c:showSerName val="0"/>
          <c:showPercent val="0"/>
          <c:showBubbleSize val="0"/>
        </c:dLbls>
        <c:gapWidth val="100"/>
        <c:axId val="-1747656672"/>
        <c:axId val="-1747651984"/>
      </c:barChart>
      <c:catAx>
        <c:axId val="-1747656672"/>
        <c:scaling>
          <c:orientation val="minMax"/>
        </c:scaling>
        <c:delete val="0"/>
        <c:axPos val="b"/>
        <c:numFmt formatCode="General" sourceLinked="1"/>
        <c:majorTickMark val="none"/>
        <c:minorTickMark val="none"/>
        <c:tickLblPos val="nextTo"/>
        <c:spPr>
          <a:noFill/>
          <a:ln w="25400" cap="flat" cmpd="sng" algn="ctr">
            <a:solidFill>
              <a:sysClr val="windowText" lastClr="000000"/>
            </a:solidFill>
            <a:round/>
          </a:ln>
          <a:effectLst/>
        </c:spPr>
        <c:txPr>
          <a:bodyPr rot="-5400000" spcFirstLastPara="1" vertOverflow="ellipsis"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747651984"/>
        <c:crosses val="autoZero"/>
        <c:auto val="1"/>
        <c:lblAlgn val="ctr"/>
        <c:lblOffset val="100"/>
        <c:noMultiLvlLbl val="0"/>
      </c:catAx>
      <c:valAx>
        <c:axId val="-1747651984"/>
        <c:scaling>
          <c:orientation val="minMax"/>
        </c:scaling>
        <c:delete val="0"/>
        <c:axPos val="l"/>
        <c:majorGridlines>
          <c:spPr>
            <a:ln w="6350" cap="flat" cmpd="sng" algn="ctr">
              <a:solidFill>
                <a:schemeClr val="tx1"/>
              </a:solidFill>
              <a:prstDash val="lg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747656672"/>
        <c:crosses val="autoZero"/>
        <c:crossBetween val="between"/>
      </c:valAx>
      <c:spPr>
        <a:noFill/>
        <a:ln>
          <a:noFill/>
        </a:ln>
        <a:effectLst/>
      </c:spPr>
    </c:plotArea>
    <c:legend>
      <c:legendPos val="t"/>
      <c:layout>
        <c:manualLayout>
          <c:xMode val="edge"/>
          <c:yMode val="edge"/>
          <c:x val="9.7382185334941196E-2"/>
          <c:y val="8.6303606921675796E-2"/>
          <c:w val="0.45108131753801001"/>
          <c:h val="0.146193322598734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Calibri Light" panose="020F0302020204030204" pitchFamily="34" charset="0"/>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206448458648597E-2"/>
          <c:y val="0.11259675138445401"/>
          <c:w val="0.91081969533220097"/>
          <c:h val="0.42902848960544598"/>
        </c:manualLayout>
      </c:layout>
      <c:barChart>
        <c:barDir val="col"/>
        <c:grouping val="clustered"/>
        <c:varyColors val="0"/>
        <c:ser>
          <c:idx val="0"/>
          <c:order val="0"/>
          <c:tx>
            <c:strRef>
              <c:f>Sheet6!$Q$3</c:f>
              <c:strCache>
                <c:ptCount val="1"/>
                <c:pt idx="0">
                  <c:v>Single Core</c:v>
                </c:pt>
              </c:strCache>
            </c:strRef>
          </c:tx>
          <c:spPr>
            <a:solidFill>
              <a:schemeClr val="accent1"/>
            </a:solid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Sheet6!$Q$4:$Q$16</c:f>
              <c:numCache>
                <c:formatCode>General</c:formatCode>
                <c:ptCount val="13"/>
                <c:pt idx="0">
                  <c:v>6.6390040999999997E-2</c:v>
                </c:pt>
                <c:pt idx="1">
                  <c:v>0.10482180300000001</c:v>
                </c:pt>
                <c:pt idx="2">
                  <c:v>9.4575800000000002E-2</c:v>
                </c:pt>
                <c:pt idx="3">
                  <c:v>0.131578947</c:v>
                </c:pt>
                <c:pt idx="4">
                  <c:v>0.13834586500000001</c:v>
                </c:pt>
                <c:pt idx="5">
                  <c:v>0.14399999999999999</c:v>
                </c:pt>
                <c:pt idx="6">
                  <c:v>0.124633431</c:v>
                </c:pt>
                <c:pt idx="7">
                  <c:v>1.8974285E-2</c:v>
                </c:pt>
                <c:pt idx="8">
                  <c:v>0.18400359899999999</c:v>
                </c:pt>
                <c:pt idx="10">
                  <c:v>1.386388E-2</c:v>
                </c:pt>
                <c:pt idx="11">
                  <c:v>6.6838352000000004E-2</c:v>
                </c:pt>
                <c:pt idx="12">
                  <c:v>5.008843795423E-2</c:v>
                </c:pt>
              </c:numCache>
            </c:numRef>
          </c:val>
          <c:extLst>
            <c:ext xmlns:c16="http://schemas.microsoft.com/office/drawing/2014/chart" uri="{C3380CC4-5D6E-409C-BE32-E72D297353CC}">
              <c16:uniqueId val="{00000000-25F9-384E-9D25-384D39B05DF0}"/>
            </c:ext>
          </c:extLst>
        </c:ser>
        <c:ser>
          <c:idx val="1"/>
          <c:order val="1"/>
          <c:tx>
            <c:strRef>
              <c:f>Sheet6!$R$3</c:f>
              <c:strCache>
                <c:ptCount val="1"/>
                <c:pt idx="0">
                  <c:v>Multi Core</c:v>
                </c:pt>
              </c:strCache>
            </c:strRef>
          </c:tx>
          <c:spPr>
            <a:solidFill>
              <a:srgbClr val="A50021"/>
            </a:solid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Sheet6!$R$4:$R$16</c:f>
              <c:numCache>
                <c:formatCode>General</c:formatCode>
                <c:ptCount val="13"/>
                <c:pt idx="0">
                  <c:v>0.15437788</c:v>
                </c:pt>
                <c:pt idx="1">
                  <c:v>0.123046875</c:v>
                </c:pt>
                <c:pt idx="2">
                  <c:v>0.145584726</c:v>
                </c:pt>
                <c:pt idx="3">
                  <c:v>0.13499043999999999</c:v>
                </c:pt>
                <c:pt idx="4">
                  <c:v>0.15580633399999999</c:v>
                </c:pt>
                <c:pt idx="5">
                  <c:v>0.15722924699999999</c:v>
                </c:pt>
                <c:pt idx="6">
                  <c:v>0.20029400999999999</c:v>
                </c:pt>
                <c:pt idx="7">
                  <c:v>0.14045163299999999</c:v>
                </c:pt>
                <c:pt idx="8">
                  <c:v>0.185781059</c:v>
                </c:pt>
                <c:pt idx="10">
                  <c:v>2.9225210000000001E-2</c:v>
                </c:pt>
                <c:pt idx="11">
                  <c:v>0.14039183699999999</c:v>
                </c:pt>
                <c:pt idx="12">
                  <c:v>0.10517875914618</c:v>
                </c:pt>
              </c:numCache>
            </c:numRef>
          </c:val>
          <c:extLst>
            <c:ext xmlns:c16="http://schemas.microsoft.com/office/drawing/2014/chart" uri="{C3380CC4-5D6E-409C-BE32-E72D297353CC}">
              <c16:uniqueId val="{00000001-25F9-384E-9D25-384D39B05DF0}"/>
            </c:ext>
          </c:extLst>
        </c:ser>
        <c:dLbls>
          <c:showLegendKey val="0"/>
          <c:showVal val="0"/>
          <c:showCatName val="0"/>
          <c:showSerName val="0"/>
          <c:showPercent val="0"/>
          <c:showBubbleSize val="0"/>
        </c:dLbls>
        <c:gapWidth val="100"/>
        <c:axId val="-1747723616"/>
        <c:axId val="-1747788240"/>
      </c:barChart>
      <c:catAx>
        <c:axId val="-1747723616"/>
        <c:scaling>
          <c:orientation val="minMax"/>
        </c:scaling>
        <c:delete val="0"/>
        <c:axPos val="b"/>
        <c:numFmt formatCode="General" sourceLinked="1"/>
        <c:majorTickMark val="none"/>
        <c:minorTickMark val="none"/>
        <c:tickLblPos val="nextTo"/>
        <c:spPr>
          <a:noFill/>
          <a:ln w="25400" cap="flat" cmpd="sng" algn="ctr">
            <a:solidFill>
              <a:sysClr val="windowText" lastClr="000000"/>
            </a:solidFill>
            <a:round/>
          </a:ln>
          <a:effectLst/>
        </c:spPr>
        <c:txPr>
          <a:bodyPr rot="-5400000" spcFirstLastPara="1" vertOverflow="ellipsis"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747788240"/>
        <c:crosses val="autoZero"/>
        <c:auto val="1"/>
        <c:lblAlgn val="ctr"/>
        <c:lblOffset val="100"/>
        <c:noMultiLvlLbl val="0"/>
      </c:catAx>
      <c:valAx>
        <c:axId val="-1747788240"/>
        <c:scaling>
          <c:orientation val="minMax"/>
        </c:scaling>
        <c:delete val="0"/>
        <c:axPos val="l"/>
        <c:majorGridlines>
          <c:spPr>
            <a:ln w="6350" cap="flat" cmpd="sng" algn="ctr">
              <a:solidFill>
                <a:schemeClr val="tx1"/>
              </a:solidFill>
              <a:prstDash val="lg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747723616"/>
        <c:crosses val="autoZero"/>
        <c:crossBetween val="between"/>
      </c:valAx>
      <c:spPr>
        <a:noFill/>
        <a:ln>
          <a:noFill/>
        </a:ln>
        <a:effectLst/>
      </c:spPr>
    </c:plotArea>
    <c:legend>
      <c:legendPos val="t"/>
      <c:layout>
        <c:manualLayout>
          <c:xMode val="edge"/>
          <c:yMode val="edge"/>
          <c:x val="9.7382185334941196E-2"/>
          <c:y val="8.6303606921675796E-2"/>
          <c:w val="0.45108131753801001"/>
          <c:h val="0.146193322598734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Calibri Light" panose="020F0302020204030204" pitchFamily="34" charset="0"/>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Performance Improvement</c:v>
                </c:pt>
              </c:strCache>
            </c:strRef>
          </c:tx>
          <c:spPr>
            <a:solidFill>
              <a:schemeClr val="accent1"/>
            </a:solidFill>
            <a:ln>
              <a:noFill/>
            </a:ln>
            <a:effectLst/>
          </c:spPr>
          <c:invertIfNegative val="0"/>
          <c:cat>
            <c:strRef>
              <c:f>Sheet1!$A$2:$A$6</c:f>
              <c:strCache>
                <c:ptCount val="5"/>
                <c:pt idx="0">
                  <c:v>not</c:v>
                </c:pt>
                <c:pt idx="1">
                  <c:v>and/or</c:v>
                </c:pt>
                <c:pt idx="2">
                  <c:v>nand/nor</c:v>
                </c:pt>
                <c:pt idx="3">
                  <c:v>xor/xnor</c:v>
                </c:pt>
                <c:pt idx="4">
                  <c:v>mean</c:v>
                </c:pt>
              </c:strCache>
            </c:strRef>
          </c:cat>
          <c:val>
            <c:numRef>
              <c:f>Sheet1!$B$2:$B$6</c:f>
              <c:numCache>
                <c:formatCode>0.0</c:formatCode>
                <c:ptCount val="5"/>
                <c:pt idx="0">
                  <c:v>51.625072590216071</c:v>
                </c:pt>
                <c:pt idx="1">
                  <c:v>38.3193185478057</c:v>
                </c:pt>
                <c:pt idx="2">
                  <c:v>30.696451818408459</c:v>
                </c:pt>
                <c:pt idx="3">
                  <c:v>21.856644108070331</c:v>
                </c:pt>
                <c:pt idx="4" formatCode="General">
                  <c:v>32</c:v>
                </c:pt>
              </c:numCache>
            </c:numRef>
          </c:val>
          <c:extLst>
            <c:ext xmlns:c16="http://schemas.microsoft.com/office/drawing/2014/chart" uri="{C3380CC4-5D6E-409C-BE32-E72D297353CC}">
              <c16:uniqueId val="{00000000-EEE6-4FB8-B3DF-268ECDE22FDB}"/>
            </c:ext>
          </c:extLst>
        </c:ser>
        <c:ser>
          <c:idx val="1"/>
          <c:order val="1"/>
          <c:tx>
            <c:strRef>
              <c:f>Sheet1!$C$1</c:f>
              <c:strCache>
                <c:ptCount val="1"/>
                <c:pt idx="0">
                  <c:v>Energy Reduction</c:v>
                </c:pt>
              </c:strCache>
            </c:strRef>
          </c:tx>
          <c:spPr>
            <a:solidFill>
              <a:schemeClr val="accent2"/>
            </a:solidFill>
            <a:ln>
              <a:noFill/>
            </a:ln>
            <a:effectLst/>
          </c:spPr>
          <c:invertIfNegative val="0"/>
          <c:cat>
            <c:strRef>
              <c:f>Sheet1!$A$2:$A$6</c:f>
              <c:strCache>
                <c:ptCount val="5"/>
                <c:pt idx="0">
                  <c:v>not</c:v>
                </c:pt>
                <c:pt idx="1">
                  <c:v>and/or</c:v>
                </c:pt>
                <c:pt idx="2">
                  <c:v>nand/nor</c:v>
                </c:pt>
                <c:pt idx="3">
                  <c:v>xor/xnor</c:v>
                </c:pt>
                <c:pt idx="4">
                  <c:v>mean</c:v>
                </c:pt>
              </c:strCache>
            </c:strRef>
          </c:cat>
          <c:val>
            <c:numRef>
              <c:f>Sheet1!$C$2:$C$6</c:f>
              <c:numCache>
                <c:formatCode>General</c:formatCode>
                <c:ptCount val="5"/>
                <c:pt idx="0">
                  <c:v>59.5</c:v>
                </c:pt>
                <c:pt idx="1">
                  <c:v>43.9</c:v>
                </c:pt>
                <c:pt idx="2">
                  <c:v>35.1</c:v>
                </c:pt>
                <c:pt idx="3">
                  <c:v>25.1</c:v>
                </c:pt>
                <c:pt idx="4">
                  <c:v>35</c:v>
                </c:pt>
              </c:numCache>
            </c:numRef>
          </c:val>
          <c:extLst>
            <c:ext xmlns:c16="http://schemas.microsoft.com/office/drawing/2014/chart" uri="{C3380CC4-5D6E-409C-BE32-E72D297353CC}">
              <c16:uniqueId val="{00000001-EEE6-4FB8-B3DF-268ECDE22FDB}"/>
            </c:ext>
          </c:extLst>
        </c:ser>
        <c:dLbls>
          <c:showLegendKey val="0"/>
          <c:showVal val="0"/>
          <c:showCatName val="0"/>
          <c:showSerName val="0"/>
          <c:showPercent val="0"/>
          <c:showBubbleSize val="0"/>
        </c:dLbls>
        <c:gapWidth val="199"/>
        <c:axId val="1732682496"/>
        <c:axId val="1746189936"/>
      </c:barChart>
      <c:catAx>
        <c:axId val="1732682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cap="none" spc="0" normalizeH="0" baseline="0">
                <a:solidFill>
                  <a:schemeClr val="tx1">
                    <a:lumMod val="65000"/>
                    <a:lumOff val="35000"/>
                  </a:schemeClr>
                </a:solidFill>
                <a:latin typeface="+mn-lt"/>
                <a:ea typeface="+mn-ea"/>
                <a:cs typeface="+mn-cs"/>
              </a:defRPr>
            </a:pPr>
            <a:endParaRPr lang="en-US"/>
          </a:p>
        </c:txPr>
        <c:crossAx val="1746189936"/>
        <c:crosses val="autoZero"/>
        <c:auto val="1"/>
        <c:lblAlgn val="ctr"/>
        <c:lblOffset val="100"/>
        <c:noMultiLvlLbl val="0"/>
      </c:catAx>
      <c:valAx>
        <c:axId val="1746189936"/>
        <c:scaling>
          <c:orientation val="minMax"/>
          <c:max val="7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732682496"/>
        <c:crosses val="autoZero"/>
        <c:crossBetween val="between"/>
        <c:majorUnit val="10"/>
      </c:valAx>
      <c:spPr>
        <a:noFill/>
        <a:ln>
          <a:noFill/>
        </a:ln>
        <a:effectLst/>
      </c:spPr>
    </c:plotArea>
    <c:legend>
      <c:legendPos val="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481578691552"/>
          <c:y val="7.03358448482896E-2"/>
          <c:w val="0.81172292699523696"/>
          <c:h val="0.54584290990013495"/>
        </c:manualLayout>
      </c:layout>
      <c:barChart>
        <c:barDir val="bar"/>
        <c:grouping val="clustered"/>
        <c:varyColors val="0"/>
        <c:ser>
          <c:idx val="0"/>
          <c:order val="0"/>
          <c:tx>
            <c:strRef>
              <c:f>Sheet1!$B$1</c:f>
              <c:strCache>
                <c:ptCount val="1"/>
                <c:pt idx="0">
                  <c:v>열3</c:v>
                </c:pt>
              </c:strCache>
            </c:strRef>
          </c:tx>
          <c:spPr>
            <a:solidFill>
              <a:schemeClr val="accent1"/>
            </a:solidFill>
            <a:ln>
              <a:solidFill>
                <a:schemeClr val="accent1">
                  <a:lumMod val="50000"/>
                </a:schemeClr>
              </a:solidFill>
            </a:ln>
            <a:effectLst/>
          </c:spPr>
          <c:invertIfNegative val="0"/>
          <c:dLbls>
            <c:dLbl>
              <c:idx val="0"/>
              <c:tx>
                <c:rich>
                  <a:bodyPr/>
                  <a:lstStyle/>
                  <a:p>
                    <a:r>
                      <a:rPr lang="en-US" altLang="ko-KR" dirty="0"/>
                      <a:t>+42%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B27-C347-8B5B-AE6A954B93C1}"/>
                </c:ext>
              </c:extLst>
            </c:dLbl>
            <c:dLbl>
              <c:idx val="1"/>
              <c:delete val="1"/>
              <c:extLst>
                <c:ext xmlns:c15="http://schemas.microsoft.com/office/drawing/2012/chart" uri="{CE6537A1-D6FC-4f65-9D91-7224C49458BB}"/>
                <c:ext xmlns:c16="http://schemas.microsoft.com/office/drawing/2014/chart" uri="{C3380CC4-5D6E-409C-BE32-E72D297353CC}">
                  <c16:uniqueId val="{00000001-AB27-C347-8B5B-AE6A954B93C1}"/>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128 Cores</c:v>
                </c:pt>
                <c:pt idx="1">
                  <c:v>32 Cores</c:v>
                </c:pt>
              </c:strCache>
            </c:strRef>
          </c:cat>
          <c:val>
            <c:numRef>
              <c:f>Sheet1!$B$2:$B$3</c:f>
              <c:numCache>
                <c:formatCode>General</c:formatCode>
                <c:ptCount val="2"/>
                <c:pt idx="0">
                  <c:v>1.420607344</c:v>
                </c:pt>
                <c:pt idx="1">
                  <c:v>1</c:v>
                </c:pt>
              </c:numCache>
            </c:numRef>
          </c:val>
          <c:extLst>
            <c:ext xmlns:c16="http://schemas.microsoft.com/office/drawing/2014/chart" uri="{C3380CC4-5D6E-409C-BE32-E72D297353CC}">
              <c16:uniqueId val="{00000002-AB27-C347-8B5B-AE6A954B93C1}"/>
            </c:ext>
          </c:extLst>
        </c:ser>
        <c:dLbls>
          <c:showLegendKey val="0"/>
          <c:showVal val="0"/>
          <c:showCatName val="0"/>
          <c:showSerName val="0"/>
          <c:showPercent val="0"/>
          <c:showBubbleSize val="0"/>
        </c:dLbls>
        <c:gapWidth val="50"/>
        <c:axId val="1745349648"/>
        <c:axId val="1718590384"/>
      </c:barChart>
      <c:catAx>
        <c:axId val="17453496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718590384"/>
        <c:crosses val="autoZero"/>
        <c:auto val="1"/>
        <c:lblAlgn val="ctr"/>
        <c:lblOffset val="100"/>
        <c:noMultiLvlLbl val="0"/>
      </c:catAx>
      <c:valAx>
        <c:axId val="1718590384"/>
        <c:scaling>
          <c:orientation val="minMax"/>
          <c:max val="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ltLang="ko-KR" dirty="0"/>
                  <a:t>Speedup</a:t>
                </a:r>
                <a:endParaRPr lang="ko-KR" altLang="en-US" dirty="0"/>
              </a:p>
            </c:rich>
          </c:tx>
          <c:layout>
            <c:manualLayout>
              <c:xMode val="edge"/>
              <c:yMode val="edge"/>
              <c:x val="0.509829153300282"/>
              <c:y val="0.82470364039603605"/>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745349648"/>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latin typeface="+mn-lt"/>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1-CEFA-1E43-994B-B6D98FA7C8D3}"/>
              </c:ext>
            </c:extLst>
          </c:dPt>
          <c:dPt>
            <c:idx val="1"/>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3-CEFA-1E43-994B-B6D98FA7C8D3}"/>
              </c:ext>
            </c:extLst>
          </c:dPt>
          <c:dPt>
            <c:idx val="2"/>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5-CEFA-1E43-994B-B6D98FA7C8D3}"/>
              </c:ext>
            </c:extLst>
          </c:dPt>
          <c:dPt>
            <c:idx val="3"/>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7-CEFA-1E43-994B-B6D98FA7C8D3}"/>
              </c:ext>
            </c:extLst>
          </c:dPt>
          <c:dPt>
            <c:idx val="4"/>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9-CEFA-1E43-994B-B6D98FA7C8D3}"/>
              </c:ext>
            </c:extLst>
          </c:dPt>
          <c:dPt>
            <c:idx val="5"/>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B-CEFA-1E43-994B-B6D98FA7C8D3}"/>
              </c:ext>
            </c:extLst>
          </c:dPt>
          <c:dLbls>
            <c:dLbl>
              <c:idx val="0"/>
              <c:delete val="1"/>
              <c:extLst>
                <c:ext xmlns:c15="http://schemas.microsoft.com/office/drawing/2012/chart" uri="{CE6537A1-D6FC-4f65-9D91-7224C49458BB}"/>
                <c:ext xmlns:c16="http://schemas.microsoft.com/office/drawing/2014/chart" uri="{C3380CC4-5D6E-409C-BE32-E72D297353CC}">
                  <c16:uniqueId val="{00000001-CEFA-1E43-994B-B6D98FA7C8D3}"/>
                </c:ext>
              </c:extLst>
            </c:dLbl>
            <c:dLbl>
              <c:idx val="1"/>
              <c:tx>
                <c:rich>
                  <a:bodyPr/>
                  <a:lstStyle/>
                  <a:p>
                    <a:r>
                      <a:rPr lang="en-US" altLang="ko-KR"/>
                      <a:t>+56%</a:t>
                    </a:r>
                    <a:endParaRPr lang="en-US" altLang="ko-KR"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CEFA-1E43-994B-B6D98FA7C8D3}"/>
                </c:ext>
              </c:extLst>
            </c:dLbl>
            <c:dLbl>
              <c:idx val="2"/>
              <c:tx>
                <c:rich>
                  <a:bodyPr/>
                  <a:lstStyle/>
                  <a:p>
                    <a:r>
                      <a:rPr lang="en-US" altLang="ko-KR"/>
                      <a:t>+25%</a:t>
                    </a:r>
                    <a:endParaRPr lang="en-US" altLang="ko-KR"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CEFA-1E43-994B-B6D98FA7C8D3}"/>
                </c:ext>
              </c:extLst>
            </c:dLbl>
            <c:dLbl>
              <c:idx val="3"/>
              <c:tx>
                <c:rich>
                  <a:bodyPr/>
                  <a:lstStyle/>
                  <a:p>
                    <a:r>
                      <a:rPr lang="en-US" altLang="ko-KR"/>
                      <a:t>9.0x</a:t>
                    </a:r>
                    <a:endParaRPr lang="en-US" altLang="ko-KR"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CEFA-1E43-994B-B6D98FA7C8D3}"/>
                </c:ext>
              </c:extLst>
            </c:dLbl>
            <c:dLbl>
              <c:idx val="4"/>
              <c:tx>
                <c:rich>
                  <a:bodyPr/>
                  <a:lstStyle/>
                  <a:p>
                    <a:r>
                      <a:rPr lang="en-US" altLang="ko-KR"/>
                      <a:t>11.6x</a:t>
                    </a:r>
                    <a:endParaRPr lang="en-US" altLang="ko-KR"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CEFA-1E43-994B-B6D98FA7C8D3}"/>
                </c:ext>
              </c:extLst>
            </c:dLbl>
            <c:dLbl>
              <c:idx val="5"/>
              <c:tx>
                <c:rich>
                  <a:bodyPr/>
                  <a:lstStyle/>
                  <a:p>
                    <a:r>
                      <a:rPr lang="en-US" altLang="ko-KR"/>
                      <a:t>13.8x</a:t>
                    </a:r>
                    <a:endParaRPr lang="en-US" altLang="ko-KR"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CEFA-1E43-994B-B6D98FA7C8D3}"/>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DDR3-OoO</c:v>
                </c:pt>
                <c:pt idx="1">
                  <c:v>HMC-OoO</c:v>
                </c:pt>
                <c:pt idx="2">
                  <c:v>HMC-MC</c:v>
                </c:pt>
                <c:pt idx="3">
                  <c:v>Tesseract</c:v>
                </c:pt>
                <c:pt idx="4">
                  <c:v>Tesseract-
LP</c:v>
                </c:pt>
                <c:pt idx="5">
                  <c:v>Tesseract-
LP-MTP</c:v>
                </c:pt>
              </c:strCache>
            </c:strRef>
          </c:cat>
          <c:val>
            <c:numRef>
              <c:f>Sheet1!$B$2:$B$7</c:f>
              <c:numCache>
                <c:formatCode>General</c:formatCode>
                <c:ptCount val="6"/>
                <c:pt idx="0">
                  <c:v>1</c:v>
                </c:pt>
                <c:pt idx="1">
                  <c:v>1.559151435</c:v>
                </c:pt>
                <c:pt idx="2">
                  <c:v>1.252544595</c:v>
                </c:pt>
                <c:pt idx="3">
                  <c:v>9.0241128310000001</c:v>
                </c:pt>
                <c:pt idx="4">
                  <c:v>11.6257351</c:v>
                </c:pt>
                <c:pt idx="5">
                  <c:v>13.781443319999999</c:v>
                </c:pt>
              </c:numCache>
            </c:numRef>
          </c:val>
          <c:extLst>
            <c:ext xmlns:c16="http://schemas.microsoft.com/office/drawing/2014/chart" uri="{C3380CC4-5D6E-409C-BE32-E72D297353CC}">
              <c16:uniqueId val="{0000000C-CEFA-1E43-994B-B6D98FA7C8D3}"/>
            </c:ext>
          </c:extLst>
        </c:ser>
        <c:dLbls>
          <c:showLegendKey val="0"/>
          <c:showVal val="0"/>
          <c:showCatName val="0"/>
          <c:showSerName val="0"/>
          <c:showPercent val="0"/>
          <c:showBubbleSize val="0"/>
        </c:dLbls>
        <c:gapWidth val="80"/>
        <c:overlap val="-27"/>
        <c:axId val="1734719568"/>
        <c:axId val="1714371296"/>
      </c:barChart>
      <c:catAx>
        <c:axId val="173471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714371296"/>
        <c:crosses val="autoZero"/>
        <c:auto val="1"/>
        <c:lblAlgn val="ctr"/>
        <c:lblOffset val="100"/>
        <c:noMultiLvlLbl val="0"/>
      </c:catAx>
      <c:valAx>
        <c:axId val="1714371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ltLang="ko-KR"/>
                  <a:t>Speedup</a:t>
                </a:r>
                <a:endParaRPr lang="ko-KR" altLang="en-US" dirty="0"/>
              </a:p>
            </c:rich>
          </c:tx>
          <c:layout>
            <c:manualLayout>
              <c:xMode val="edge"/>
              <c:yMode val="edge"/>
              <c:x val="4.6296296296296302E-3"/>
              <c:y val="0.336434154096592"/>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734719568"/>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1-115C-3D45-A46B-2EEE9BCABE6F}"/>
              </c:ext>
            </c:extLst>
          </c:dPt>
          <c:dPt>
            <c:idx val="1"/>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3-115C-3D45-A46B-2EEE9BCABE6F}"/>
              </c:ext>
            </c:extLst>
          </c:dPt>
          <c:dPt>
            <c:idx val="2"/>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5-115C-3D45-A46B-2EEE9BCABE6F}"/>
              </c:ext>
            </c:extLst>
          </c:dPt>
          <c:dPt>
            <c:idx val="3"/>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7-115C-3D45-A46B-2EEE9BCABE6F}"/>
              </c:ext>
            </c:extLst>
          </c:dPt>
          <c:dPt>
            <c:idx val="4"/>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9-115C-3D45-A46B-2EEE9BCABE6F}"/>
              </c:ext>
            </c:extLst>
          </c:dPt>
          <c:dPt>
            <c:idx val="5"/>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B-115C-3D45-A46B-2EEE9BCABE6F}"/>
              </c:ext>
            </c:extLst>
          </c:dPt>
          <c:dLbls>
            <c:dLbl>
              <c:idx val="0"/>
              <c:delete val="1"/>
              <c:extLst>
                <c:ext xmlns:c15="http://schemas.microsoft.com/office/drawing/2012/chart" uri="{CE6537A1-D6FC-4f65-9D91-7224C49458BB}"/>
                <c:ext xmlns:c16="http://schemas.microsoft.com/office/drawing/2014/chart" uri="{C3380CC4-5D6E-409C-BE32-E72D297353CC}">
                  <c16:uniqueId val="{00000001-115C-3D45-A46B-2EEE9BCABE6F}"/>
                </c:ext>
              </c:extLst>
            </c:dLbl>
            <c:dLbl>
              <c:idx val="1"/>
              <c:tx>
                <c:rich>
                  <a:bodyPr/>
                  <a:lstStyle/>
                  <a:p>
                    <a:r>
                      <a:rPr lang="en-US" altLang="ko-KR"/>
                      <a:t>+56%</a:t>
                    </a:r>
                    <a:endParaRPr lang="en-US" altLang="ko-KR"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15C-3D45-A46B-2EEE9BCABE6F}"/>
                </c:ext>
              </c:extLst>
            </c:dLbl>
            <c:dLbl>
              <c:idx val="2"/>
              <c:tx>
                <c:rich>
                  <a:bodyPr/>
                  <a:lstStyle/>
                  <a:p>
                    <a:r>
                      <a:rPr lang="en-US" altLang="ko-KR"/>
                      <a:t>+25%</a:t>
                    </a:r>
                    <a:endParaRPr lang="en-US" altLang="ko-KR"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15C-3D45-A46B-2EEE9BCABE6F}"/>
                </c:ext>
              </c:extLst>
            </c:dLbl>
            <c:dLbl>
              <c:idx val="3"/>
              <c:tx>
                <c:rich>
                  <a:bodyPr/>
                  <a:lstStyle/>
                  <a:p>
                    <a:r>
                      <a:rPr lang="en-US" altLang="ko-KR"/>
                      <a:t>9.0x</a:t>
                    </a:r>
                    <a:endParaRPr lang="en-US" altLang="ko-KR"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15C-3D45-A46B-2EEE9BCABE6F}"/>
                </c:ext>
              </c:extLst>
            </c:dLbl>
            <c:dLbl>
              <c:idx val="4"/>
              <c:tx>
                <c:rich>
                  <a:bodyPr/>
                  <a:lstStyle/>
                  <a:p>
                    <a:r>
                      <a:rPr lang="en-US" altLang="ko-KR"/>
                      <a:t>11.6x</a:t>
                    </a:r>
                    <a:endParaRPr lang="en-US" altLang="ko-KR"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15C-3D45-A46B-2EEE9BCABE6F}"/>
                </c:ext>
              </c:extLst>
            </c:dLbl>
            <c:dLbl>
              <c:idx val="5"/>
              <c:tx>
                <c:rich>
                  <a:bodyPr/>
                  <a:lstStyle/>
                  <a:p>
                    <a:r>
                      <a:rPr lang="en-US" altLang="ko-KR"/>
                      <a:t>13.8x</a:t>
                    </a:r>
                    <a:endParaRPr lang="en-US" altLang="ko-KR"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15C-3D45-A46B-2EEE9BCABE6F}"/>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DDR3-OoO</c:v>
                </c:pt>
                <c:pt idx="1">
                  <c:v>HMC-OoO</c:v>
                </c:pt>
                <c:pt idx="2">
                  <c:v>HMC-MC</c:v>
                </c:pt>
                <c:pt idx="3">
                  <c:v>Tesseract</c:v>
                </c:pt>
                <c:pt idx="4">
                  <c:v>Tesseract-
LP</c:v>
                </c:pt>
                <c:pt idx="5">
                  <c:v>Tesseract-
LP-MTP</c:v>
                </c:pt>
              </c:strCache>
            </c:strRef>
          </c:cat>
          <c:val>
            <c:numRef>
              <c:f>Sheet1!$B$2:$B$7</c:f>
              <c:numCache>
                <c:formatCode>General</c:formatCode>
                <c:ptCount val="6"/>
                <c:pt idx="0">
                  <c:v>1</c:v>
                </c:pt>
                <c:pt idx="1">
                  <c:v>1.559151435</c:v>
                </c:pt>
                <c:pt idx="2">
                  <c:v>1.252544595</c:v>
                </c:pt>
                <c:pt idx="3">
                  <c:v>9.0241128310000001</c:v>
                </c:pt>
                <c:pt idx="4">
                  <c:v>11.6257351</c:v>
                </c:pt>
                <c:pt idx="5">
                  <c:v>13.781443319999999</c:v>
                </c:pt>
              </c:numCache>
            </c:numRef>
          </c:val>
          <c:extLst>
            <c:ext xmlns:c16="http://schemas.microsoft.com/office/drawing/2014/chart" uri="{C3380CC4-5D6E-409C-BE32-E72D297353CC}">
              <c16:uniqueId val="{0000000C-115C-3D45-A46B-2EEE9BCABE6F}"/>
            </c:ext>
          </c:extLst>
        </c:ser>
        <c:dLbls>
          <c:showLegendKey val="0"/>
          <c:showVal val="0"/>
          <c:showCatName val="0"/>
          <c:showSerName val="0"/>
          <c:showPercent val="0"/>
          <c:showBubbleSize val="0"/>
        </c:dLbls>
        <c:gapWidth val="80"/>
        <c:overlap val="-27"/>
        <c:axId val="1235585376"/>
        <c:axId val="1235589440"/>
      </c:barChart>
      <c:catAx>
        <c:axId val="1235585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235589440"/>
        <c:crosses val="autoZero"/>
        <c:auto val="1"/>
        <c:lblAlgn val="ctr"/>
        <c:lblOffset val="100"/>
        <c:noMultiLvlLbl val="0"/>
      </c:catAx>
      <c:valAx>
        <c:axId val="1235589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ltLang="ko-KR"/>
                  <a:t>Speedup</a:t>
                </a:r>
                <a:endParaRPr lang="ko-KR" altLang="en-US" dirty="0"/>
              </a:p>
            </c:rich>
          </c:tx>
          <c:layout>
            <c:manualLayout>
              <c:xMode val="edge"/>
              <c:yMode val="edge"/>
              <c:x val="4.6296296296296302E-3"/>
              <c:y val="0.336434154096592"/>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235585376"/>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altLang="ko-KR" b="1" dirty="0"/>
              <a:t>Memory </a:t>
            </a:r>
            <a:r>
              <a:rPr lang="en-US" altLang="ko-KR" b="1"/>
              <a:t>Bandwidth Consumption</a:t>
            </a:r>
            <a:endParaRPr lang="en-US" altLang="ko-KR" b="1" dirty="0"/>
          </a:p>
        </c:rich>
      </c:tx>
      <c:overlay val="0"/>
      <c:spPr>
        <a:noFill/>
        <a:ln>
          <a:noFill/>
        </a:ln>
        <a:effectLst/>
      </c:spPr>
    </c:title>
    <c:autoTitleDeleted val="0"/>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1-B2E7-F342-9C6A-BC9A260D59A6}"/>
              </c:ext>
            </c:extLst>
          </c:dPt>
          <c:dPt>
            <c:idx val="1"/>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3-B2E7-F342-9C6A-BC9A260D59A6}"/>
              </c:ext>
            </c:extLst>
          </c:dPt>
          <c:dPt>
            <c:idx val="2"/>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5-B2E7-F342-9C6A-BC9A260D59A6}"/>
              </c:ext>
            </c:extLst>
          </c:dPt>
          <c:dPt>
            <c:idx val="3"/>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7-B2E7-F342-9C6A-BC9A260D59A6}"/>
              </c:ext>
            </c:extLst>
          </c:dPt>
          <c:dPt>
            <c:idx val="4"/>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9-B2E7-F342-9C6A-BC9A260D59A6}"/>
              </c:ext>
            </c:extLst>
          </c:dPt>
          <c:dPt>
            <c:idx val="5"/>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B-B2E7-F342-9C6A-BC9A260D59A6}"/>
              </c:ext>
            </c:extLst>
          </c:dPt>
          <c:dLbls>
            <c:dLbl>
              <c:idx val="0"/>
              <c:tx>
                <c:rich>
                  <a:bodyPr/>
                  <a:lstStyle/>
                  <a:p>
                    <a:r>
                      <a:rPr lang="en-US" altLang="ko-KR" sz="1800" dirty="0"/>
                      <a:t>80GB/s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2E7-F342-9C6A-BC9A260D59A6}"/>
                </c:ext>
              </c:extLst>
            </c:dLbl>
            <c:dLbl>
              <c:idx val="1"/>
              <c:tx>
                <c:rich>
                  <a:bodyPr/>
                  <a:lstStyle/>
                  <a:p>
                    <a:r>
                      <a:rPr lang="en-US" altLang="ko-KR" sz="1800" dirty="0"/>
                      <a:t>190GB/s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2E7-F342-9C6A-BC9A260D59A6}"/>
                </c:ext>
              </c:extLst>
            </c:dLbl>
            <c:dLbl>
              <c:idx val="2"/>
              <c:tx>
                <c:rich>
                  <a:bodyPr/>
                  <a:lstStyle/>
                  <a:p>
                    <a:r>
                      <a:rPr lang="en-US" altLang="ko-KR" sz="1800" dirty="0"/>
                      <a:t>243GB/s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2E7-F342-9C6A-BC9A260D59A6}"/>
                </c:ext>
              </c:extLst>
            </c:dLbl>
            <c:dLbl>
              <c:idx val="3"/>
              <c:tx>
                <c:rich>
                  <a:bodyPr/>
                  <a:lstStyle/>
                  <a:p>
                    <a:r>
                      <a:rPr lang="en-US" altLang="ko-KR" b="1" dirty="0"/>
                      <a:t>1.3TB/s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B2E7-F342-9C6A-BC9A260D59A6}"/>
                </c:ext>
              </c:extLst>
            </c:dLbl>
            <c:dLbl>
              <c:idx val="4"/>
              <c:tx>
                <c:rich>
                  <a:bodyPr/>
                  <a:lstStyle/>
                  <a:p>
                    <a:r>
                      <a:rPr lang="en-US" altLang="ko-KR" b="1" dirty="0"/>
                      <a:t>2.2TB/s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B2E7-F342-9C6A-BC9A260D59A6}"/>
                </c:ext>
              </c:extLst>
            </c:dLbl>
            <c:dLbl>
              <c:idx val="5"/>
              <c:tx>
                <c:rich>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r>
                      <a:rPr lang="en-US" altLang="ko-KR" b="1" dirty="0"/>
                      <a:t>2.9TB/s</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B2E7-F342-9C6A-BC9A260D59A6}"/>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DDR3-OoO</c:v>
                </c:pt>
                <c:pt idx="1">
                  <c:v>HMC-OoO</c:v>
                </c:pt>
                <c:pt idx="2">
                  <c:v>HMC-MC</c:v>
                </c:pt>
                <c:pt idx="3">
                  <c:v>Tesseract</c:v>
                </c:pt>
                <c:pt idx="4">
                  <c:v>Tesseract-
LP</c:v>
                </c:pt>
                <c:pt idx="5">
                  <c:v>Tesseract-
LP-MTP</c:v>
                </c:pt>
              </c:strCache>
            </c:strRef>
          </c:cat>
          <c:val>
            <c:numRef>
              <c:f>Sheet1!$B$2:$B$7</c:f>
              <c:numCache>
                <c:formatCode>General</c:formatCode>
                <c:ptCount val="6"/>
                <c:pt idx="0">
                  <c:v>7.9545171498E-2</c:v>
                </c:pt>
                <c:pt idx="1">
                  <c:v>0.19040264943999999</c:v>
                </c:pt>
                <c:pt idx="2">
                  <c:v>0.24288608168</c:v>
                </c:pt>
                <c:pt idx="3">
                  <c:v>1.2943036050600001</c:v>
                </c:pt>
                <c:pt idx="4">
                  <c:v>2.2439987488000002</c:v>
                </c:pt>
                <c:pt idx="5">
                  <c:v>2.9196510961999991</c:v>
                </c:pt>
              </c:numCache>
            </c:numRef>
          </c:val>
          <c:extLst>
            <c:ext xmlns:c16="http://schemas.microsoft.com/office/drawing/2014/chart" uri="{C3380CC4-5D6E-409C-BE32-E72D297353CC}">
              <c16:uniqueId val="{0000000C-B2E7-F342-9C6A-BC9A260D59A6}"/>
            </c:ext>
          </c:extLst>
        </c:ser>
        <c:dLbls>
          <c:showLegendKey val="0"/>
          <c:showVal val="0"/>
          <c:showCatName val="0"/>
          <c:showSerName val="0"/>
          <c:showPercent val="0"/>
          <c:showBubbleSize val="0"/>
        </c:dLbls>
        <c:gapWidth val="80"/>
        <c:overlap val="-27"/>
        <c:axId val="1216099712"/>
        <c:axId val="1216103472"/>
      </c:barChart>
      <c:catAx>
        <c:axId val="1216099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16103472"/>
        <c:crosses val="autoZero"/>
        <c:auto val="1"/>
        <c:lblAlgn val="ctr"/>
        <c:lblOffset val="100"/>
        <c:noMultiLvlLbl val="0"/>
      </c:catAx>
      <c:valAx>
        <c:axId val="1216103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altLang="ko-KR" sz="1800" dirty="0"/>
                  <a:t>Memory Bandwidth</a:t>
                </a:r>
                <a:r>
                  <a:rPr lang="en-US" altLang="ko-KR" sz="1800" baseline="0" dirty="0"/>
                  <a:t> (TB/s)</a:t>
                </a:r>
              </a:p>
            </c:rich>
          </c:tx>
          <c:layout>
            <c:manualLayout>
              <c:xMode val="edge"/>
              <c:yMode val="edge"/>
              <c:x val="0"/>
              <c:y val="0.149172979133277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16099712"/>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Memory Layers</c:v>
                </c:pt>
              </c:strCache>
            </c:strRef>
          </c:tx>
          <c:spPr>
            <a:solidFill>
              <a:schemeClr val="accent1">
                <a:shade val="65000"/>
              </a:schemeClr>
            </a:solidFill>
            <a:ln>
              <a:solidFill>
                <a:schemeClr val="accent1">
                  <a:lumMod val="50000"/>
                </a:schemeClr>
              </a:solidFill>
            </a:ln>
            <a:effectLst/>
          </c:spPr>
          <c:invertIfNegative val="0"/>
          <c:cat>
            <c:strRef>
              <c:f>Sheet1!$A$2:$A$3</c:f>
              <c:strCache>
                <c:ptCount val="2"/>
                <c:pt idx="0">
                  <c:v>HMC-OoO</c:v>
                </c:pt>
                <c:pt idx="1">
                  <c:v>Tesseract with Prefetching</c:v>
                </c:pt>
              </c:strCache>
            </c:strRef>
          </c:cat>
          <c:val>
            <c:numRef>
              <c:f>Sheet1!$B$2:$B$3</c:f>
              <c:numCache>
                <c:formatCode>General</c:formatCode>
                <c:ptCount val="2"/>
                <c:pt idx="0">
                  <c:v>6.3750664600000007E-2</c:v>
                </c:pt>
                <c:pt idx="1">
                  <c:v>2.4336080491188499E-2</c:v>
                </c:pt>
              </c:numCache>
            </c:numRef>
          </c:val>
          <c:extLst>
            <c:ext xmlns:c16="http://schemas.microsoft.com/office/drawing/2014/chart" uri="{C3380CC4-5D6E-409C-BE32-E72D297353CC}">
              <c16:uniqueId val="{00000000-21E2-A34E-A0AB-C0BCD6FD406E}"/>
            </c:ext>
          </c:extLst>
        </c:ser>
        <c:ser>
          <c:idx val="1"/>
          <c:order val="1"/>
          <c:tx>
            <c:strRef>
              <c:f>Sheet1!$C$1</c:f>
              <c:strCache>
                <c:ptCount val="1"/>
                <c:pt idx="0">
                  <c:v>Logic Layers</c:v>
                </c:pt>
              </c:strCache>
            </c:strRef>
          </c:tx>
          <c:spPr>
            <a:solidFill>
              <a:schemeClr val="accent1"/>
            </a:solidFill>
            <a:ln>
              <a:solidFill>
                <a:schemeClr val="accent1">
                  <a:lumMod val="50000"/>
                </a:schemeClr>
              </a:solidFill>
            </a:ln>
            <a:effectLst/>
          </c:spPr>
          <c:invertIfNegative val="0"/>
          <c:cat>
            <c:strRef>
              <c:f>Sheet1!$A$2:$A$3</c:f>
              <c:strCache>
                <c:ptCount val="2"/>
                <c:pt idx="0">
                  <c:v>HMC-OoO</c:v>
                </c:pt>
                <c:pt idx="1">
                  <c:v>Tesseract with Prefetching</c:v>
                </c:pt>
              </c:strCache>
            </c:strRef>
          </c:cat>
          <c:val>
            <c:numRef>
              <c:f>Sheet1!$C$2:$C$3</c:f>
              <c:numCache>
                <c:formatCode>General</c:formatCode>
                <c:ptCount val="2"/>
                <c:pt idx="0">
                  <c:v>0.93624933539999999</c:v>
                </c:pt>
                <c:pt idx="1">
                  <c:v>8.9919873647840196E-2</c:v>
                </c:pt>
              </c:numCache>
            </c:numRef>
          </c:val>
          <c:extLst>
            <c:ext xmlns:c16="http://schemas.microsoft.com/office/drawing/2014/chart" uri="{C3380CC4-5D6E-409C-BE32-E72D297353CC}">
              <c16:uniqueId val="{00000001-21E2-A34E-A0AB-C0BCD6FD406E}"/>
            </c:ext>
          </c:extLst>
        </c:ser>
        <c:ser>
          <c:idx val="2"/>
          <c:order val="2"/>
          <c:tx>
            <c:strRef>
              <c:f>Sheet1!$D$1</c:f>
              <c:strCache>
                <c:ptCount val="1"/>
                <c:pt idx="0">
                  <c:v>Cores</c:v>
                </c:pt>
              </c:strCache>
            </c:strRef>
          </c:tx>
          <c:spPr>
            <a:solidFill>
              <a:schemeClr val="accent1">
                <a:tint val="65000"/>
              </a:schemeClr>
            </a:solidFill>
            <a:ln>
              <a:solidFill>
                <a:schemeClr val="accent1">
                  <a:lumMod val="50000"/>
                </a:schemeClr>
              </a:solidFill>
            </a:ln>
            <a:effectLst/>
          </c:spPr>
          <c:invertIfNegative val="0"/>
          <c:cat>
            <c:strRef>
              <c:f>Sheet1!$A$2:$A$3</c:f>
              <c:strCache>
                <c:ptCount val="2"/>
                <c:pt idx="0">
                  <c:v>HMC-OoO</c:v>
                </c:pt>
                <c:pt idx="1">
                  <c:v>Tesseract with Prefetching</c:v>
                </c:pt>
              </c:strCache>
            </c:strRef>
          </c:cat>
          <c:val>
            <c:numRef>
              <c:f>Sheet1!$D$2:$D$3</c:f>
              <c:numCache>
                <c:formatCode>General</c:formatCode>
                <c:ptCount val="2"/>
                <c:pt idx="0">
                  <c:v>0</c:v>
                </c:pt>
                <c:pt idx="1">
                  <c:v>2.0218882855307301E-2</c:v>
                </c:pt>
              </c:numCache>
            </c:numRef>
          </c:val>
          <c:extLst>
            <c:ext xmlns:c16="http://schemas.microsoft.com/office/drawing/2014/chart" uri="{C3380CC4-5D6E-409C-BE32-E72D297353CC}">
              <c16:uniqueId val="{00000002-21E2-A34E-A0AB-C0BCD6FD406E}"/>
            </c:ext>
          </c:extLst>
        </c:ser>
        <c:dLbls>
          <c:showLegendKey val="0"/>
          <c:showVal val="0"/>
          <c:showCatName val="0"/>
          <c:showSerName val="0"/>
          <c:showPercent val="0"/>
          <c:showBubbleSize val="0"/>
        </c:dLbls>
        <c:gapWidth val="80"/>
        <c:overlap val="100"/>
        <c:axId val="1235739568"/>
        <c:axId val="1235744384"/>
      </c:barChart>
      <c:catAx>
        <c:axId val="123573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235744384"/>
        <c:crosses val="autoZero"/>
        <c:auto val="1"/>
        <c:lblAlgn val="ctr"/>
        <c:lblOffset val="100"/>
        <c:noMultiLvlLbl val="0"/>
      </c:catAx>
      <c:valAx>
        <c:axId val="1235744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2357395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9.89094488188976E-2"/>
          <c:y val="0.157407518030899"/>
          <c:w val="0.89136832895887996"/>
          <c:h val="0.56280839895013102"/>
        </c:manualLayout>
      </c:layout>
      <c:barChart>
        <c:barDir val="col"/>
        <c:grouping val="clustered"/>
        <c:varyColors val="0"/>
        <c:ser>
          <c:idx val="0"/>
          <c:order val="0"/>
          <c:tx>
            <c:strRef>
              <c:f>Browser!$C$79</c:f>
              <c:strCache>
                <c:ptCount val="1"/>
                <c:pt idx="0">
                  <c:v>CPU-Only</c:v>
                </c:pt>
              </c:strCache>
            </c:strRef>
          </c:tx>
          <c:spPr>
            <a:pattFill prst="wdDnDiag">
              <a:fgClr>
                <a:schemeClr val="tx2">
                  <a:lumMod val="40000"/>
                  <a:lumOff val="60000"/>
                </a:schemeClr>
              </a:fgClr>
              <a:bgClr>
                <a:schemeClr val="tx1"/>
              </a:bgClr>
            </a:pattFill>
            <a:ln>
              <a:solidFill>
                <a:schemeClr val="tx1"/>
              </a:solidFill>
            </a:ln>
          </c:spPr>
          <c:invertIfNegative val="0"/>
          <c:cat>
            <c:strRef>
              <c:f>Browser!$A$80:$B$88</c:f>
              <c:strCache>
                <c:ptCount val="9"/>
                <c:pt idx="0">
                  <c:v>Texture_x000d_Tiling</c:v>
                </c:pt>
                <c:pt idx="1">
                  <c:v>Color_x000d_Blitting</c:v>
                </c:pt>
                <c:pt idx="2">
                  <c:v>Com-_x000d_pression</c:v>
                </c:pt>
                <c:pt idx="3">
                  <c:v>Decom-_x000d_pression</c:v>
                </c:pt>
                <c:pt idx="4">
                  <c:v>Packing</c:v>
                </c:pt>
                <c:pt idx="5">
                  <c:v>Quantization</c:v>
                </c:pt>
                <c:pt idx="6">
                  <c:v>Sub-Pixel Interpolation</c:v>
                </c:pt>
                <c:pt idx="7">
                  <c:v>Deblocking Filter</c:v>
                </c:pt>
                <c:pt idx="8">
                  <c:v>Motion Estimation</c:v>
                </c:pt>
              </c:strCache>
            </c:strRef>
          </c:cat>
          <c:val>
            <c:numRef>
              <c:f>Browser!$C$80:$C$88</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0-ABE2-41F6-8046-EDE793FCF2A6}"/>
            </c:ext>
          </c:extLst>
        </c:ser>
        <c:ser>
          <c:idx val="1"/>
          <c:order val="1"/>
          <c:tx>
            <c:strRef>
              <c:f>Browser!$D$79</c:f>
              <c:strCache>
                <c:ptCount val="1"/>
                <c:pt idx="0">
                  <c:v>PIM-Core</c:v>
                </c:pt>
              </c:strCache>
            </c:strRef>
          </c:tx>
          <c:spPr>
            <a:solidFill>
              <a:srgbClr val="4A8861"/>
            </a:solidFill>
            <a:ln>
              <a:solidFill>
                <a:srgbClr val="000000"/>
              </a:solidFill>
            </a:ln>
          </c:spPr>
          <c:invertIfNegative val="0"/>
          <c:cat>
            <c:strRef>
              <c:f>Browser!$A$80:$B$88</c:f>
              <c:strCache>
                <c:ptCount val="9"/>
                <c:pt idx="0">
                  <c:v>Texture_x000d_Tiling</c:v>
                </c:pt>
                <c:pt idx="1">
                  <c:v>Color_x000d_Blitting</c:v>
                </c:pt>
                <c:pt idx="2">
                  <c:v>Com-_x000d_pression</c:v>
                </c:pt>
                <c:pt idx="3">
                  <c:v>Decom-_x000d_pression</c:v>
                </c:pt>
                <c:pt idx="4">
                  <c:v>Packing</c:v>
                </c:pt>
                <c:pt idx="5">
                  <c:v>Quantization</c:v>
                </c:pt>
                <c:pt idx="6">
                  <c:v>Sub-Pixel Interpolation</c:v>
                </c:pt>
                <c:pt idx="7">
                  <c:v>Deblocking Filter</c:v>
                </c:pt>
                <c:pt idx="8">
                  <c:v>Motion Estimation</c:v>
                </c:pt>
              </c:strCache>
            </c:strRef>
          </c:cat>
          <c:val>
            <c:numRef>
              <c:f>Browser!$D$80:$D$88</c:f>
              <c:numCache>
                <c:formatCode>General</c:formatCode>
                <c:ptCount val="9"/>
                <c:pt idx="0">
                  <c:v>0.41637715800000002</c:v>
                </c:pt>
                <c:pt idx="1">
                  <c:v>0.531000429</c:v>
                </c:pt>
                <c:pt idx="2">
                  <c:v>0.59396378400000005</c:v>
                </c:pt>
                <c:pt idx="3">
                  <c:v>0.40527101500000001</c:v>
                </c:pt>
                <c:pt idx="4">
                  <c:v>0.50870371400000003</c:v>
                </c:pt>
                <c:pt idx="5">
                  <c:v>0.50461625300000001</c:v>
                </c:pt>
                <c:pt idx="6">
                  <c:v>0.50061163066835501</c:v>
                </c:pt>
                <c:pt idx="7">
                  <c:v>0.49893281561268099</c:v>
                </c:pt>
                <c:pt idx="8">
                  <c:v>0.59594186319049902</c:v>
                </c:pt>
              </c:numCache>
            </c:numRef>
          </c:val>
          <c:extLst>
            <c:ext xmlns:c16="http://schemas.microsoft.com/office/drawing/2014/chart" uri="{C3380CC4-5D6E-409C-BE32-E72D297353CC}">
              <c16:uniqueId val="{00000001-ABE2-41F6-8046-EDE793FCF2A6}"/>
            </c:ext>
          </c:extLst>
        </c:ser>
        <c:ser>
          <c:idx val="2"/>
          <c:order val="2"/>
          <c:tx>
            <c:strRef>
              <c:f>Browser!$E$79</c:f>
              <c:strCache>
                <c:ptCount val="1"/>
                <c:pt idx="0">
                  <c:v>PIM-Acc</c:v>
                </c:pt>
              </c:strCache>
            </c:strRef>
          </c:tx>
          <c:spPr>
            <a:solidFill>
              <a:schemeClr val="accent1">
                <a:lumMod val="60000"/>
                <a:lumOff val="40000"/>
              </a:schemeClr>
            </a:solidFill>
            <a:ln>
              <a:solidFill>
                <a:srgbClr val="000000"/>
              </a:solidFill>
            </a:ln>
          </c:spPr>
          <c:invertIfNegative val="0"/>
          <c:cat>
            <c:strRef>
              <c:f>Browser!$A$80:$B$88</c:f>
              <c:strCache>
                <c:ptCount val="9"/>
                <c:pt idx="0">
                  <c:v>Texture_x000d_Tiling</c:v>
                </c:pt>
                <c:pt idx="1">
                  <c:v>Color_x000d_Blitting</c:v>
                </c:pt>
                <c:pt idx="2">
                  <c:v>Com-_x000d_pression</c:v>
                </c:pt>
                <c:pt idx="3">
                  <c:v>Decom-_x000d_pression</c:v>
                </c:pt>
                <c:pt idx="4">
                  <c:v>Packing</c:v>
                </c:pt>
                <c:pt idx="5">
                  <c:v>Quantization</c:v>
                </c:pt>
                <c:pt idx="6">
                  <c:v>Sub-Pixel Interpolation</c:v>
                </c:pt>
                <c:pt idx="7">
                  <c:v>Deblocking Filter</c:v>
                </c:pt>
                <c:pt idx="8">
                  <c:v>Motion Estimation</c:v>
                </c:pt>
              </c:strCache>
            </c:strRef>
          </c:cat>
          <c:val>
            <c:numRef>
              <c:f>Browser!$E$80:$E$88</c:f>
              <c:numCache>
                <c:formatCode>General</c:formatCode>
                <c:ptCount val="9"/>
                <c:pt idx="0">
                  <c:v>0.36127458499999998</c:v>
                </c:pt>
                <c:pt idx="1">
                  <c:v>0.42334838200000002</c:v>
                </c:pt>
                <c:pt idx="2">
                  <c:v>0.47293959899999999</c:v>
                </c:pt>
                <c:pt idx="3">
                  <c:v>0.29851487900000001</c:v>
                </c:pt>
                <c:pt idx="4">
                  <c:v>0.47245494599999999</c:v>
                </c:pt>
                <c:pt idx="5">
                  <c:v>0.42913338499999998</c:v>
                </c:pt>
                <c:pt idx="6">
                  <c:v>0.34481412367965097</c:v>
                </c:pt>
                <c:pt idx="7">
                  <c:v>0.26459175069815999</c:v>
                </c:pt>
                <c:pt idx="8">
                  <c:v>0.39249674136108298</c:v>
                </c:pt>
              </c:numCache>
            </c:numRef>
          </c:val>
          <c:extLst>
            <c:ext xmlns:c16="http://schemas.microsoft.com/office/drawing/2014/chart" uri="{C3380CC4-5D6E-409C-BE32-E72D297353CC}">
              <c16:uniqueId val="{00000002-ABE2-41F6-8046-EDE793FCF2A6}"/>
            </c:ext>
          </c:extLst>
        </c:ser>
        <c:dLbls>
          <c:showLegendKey val="0"/>
          <c:showVal val="0"/>
          <c:showCatName val="0"/>
          <c:showSerName val="0"/>
          <c:showPercent val="0"/>
          <c:showBubbleSize val="0"/>
        </c:dLbls>
        <c:gapWidth val="150"/>
        <c:axId val="-2072377240"/>
        <c:axId val="-2077900536"/>
      </c:barChart>
      <c:catAx>
        <c:axId val="-2072377240"/>
        <c:scaling>
          <c:orientation val="minMax"/>
        </c:scaling>
        <c:delete val="0"/>
        <c:axPos val="b"/>
        <c:numFmt formatCode="General" sourceLinked="1"/>
        <c:majorTickMark val="out"/>
        <c:minorTickMark val="none"/>
        <c:tickLblPos val="nextTo"/>
        <c:txPr>
          <a:bodyPr/>
          <a:lstStyle/>
          <a:p>
            <a:pPr>
              <a:defRPr lang="en-US" sz="1350" b="0"/>
            </a:pPr>
            <a:endParaRPr lang="en-US"/>
          </a:p>
        </c:txPr>
        <c:crossAx val="-2077900536"/>
        <c:crosses val="autoZero"/>
        <c:auto val="1"/>
        <c:lblAlgn val="ctr"/>
        <c:lblOffset val="100"/>
        <c:noMultiLvlLbl val="0"/>
      </c:catAx>
      <c:valAx>
        <c:axId val="-2077900536"/>
        <c:scaling>
          <c:orientation val="minMax"/>
          <c:max val="1"/>
        </c:scaling>
        <c:delete val="0"/>
        <c:axPos val="l"/>
        <c:majorGridlines>
          <c:spPr>
            <a:ln>
              <a:prstDash val="dash"/>
            </a:ln>
          </c:spPr>
        </c:majorGridlines>
        <c:title>
          <c:tx>
            <c:rich>
              <a:bodyPr rot="-5400000" vert="horz"/>
              <a:lstStyle/>
              <a:p>
                <a:pPr>
                  <a:defRPr sz="2000"/>
                </a:pPr>
                <a:r>
                  <a:rPr lang="en-US" sz="2000"/>
                  <a:t>Normalized Energy</a:t>
                </a:r>
              </a:p>
            </c:rich>
          </c:tx>
          <c:layout>
            <c:manualLayout>
              <c:xMode val="edge"/>
              <c:yMode val="edge"/>
              <c:x val="9.0979877515310597E-3"/>
              <c:y val="0.165996075412493"/>
            </c:manualLayout>
          </c:layout>
          <c:overlay val="0"/>
        </c:title>
        <c:numFmt formatCode="General" sourceLinked="1"/>
        <c:majorTickMark val="out"/>
        <c:minorTickMark val="none"/>
        <c:tickLblPos val="nextTo"/>
        <c:txPr>
          <a:bodyPr/>
          <a:lstStyle/>
          <a:p>
            <a:pPr>
              <a:defRPr sz="1600" b="0"/>
            </a:pPr>
            <a:endParaRPr lang="en-US"/>
          </a:p>
        </c:txPr>
        <c:crossAx val="-2072377240"/>
        <c:crosses val="autoZero"/>
        <c:crossBetween val="between"/>
        <c:majorUnit val="0.2"/>
      </c:valAx>
      <c:spPr>
        <a:ln w="19050" cmpd="sng">
          <a:solidFill>
            <a:schemeClr val="tx1"/>
          </a:solidFill>
        </a:ln>
      </c:spPr>
    </c:plotArea>
    <c:legend>
      <c:legendPos val="r"/>
      <c:layout>
        <c:manualLayout>
          <c:xMode val="edge"/>
          <c:yMode val="edge"/>
          <c:x val="0.18173490813648299"/>
          <c:y val="4.2457713619130904E-3"/>
          <c:w val="0.61249945319335097"/>
          <c:h val="0.15850029163021301"/>
        </c:manualLayout>
      </c:layout>
      <c:overlay val="0"/>
      <c:txPr>
        <a:bodyPr/>
        <a:lstStyle/>
        <a:p>
          <a:pPr>
            <a:defRPr sz="2400"/>
          </a:pPr>
          <a:endParaRPr lang="en-US"/>
        </a:p>
      </c:txPr>
    </c:legend>
    <c:plotVisOnly val="1"/>
    <c:dispBlanksAs val="gap"/>
    <c:showDLblsOverMax val="0"/>
  </c:chart>
  <c:spPr>
    <a:ln w="28575" cmpd="sng">
      <a:noFill/>
    </a:ln>
  </c:spPr>
  <c:txPr>
    <a:bodyPr/>
    <a:lstStyle/>
    <a:p>
      <a:pPr>
        <a:defRPr sz="1200" b="1"/>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807438436081205E-2"/>
          <c:y val="0.15926448849066299"/>
          <c:w val="0.90268141876943397"/>
          <c:h val="0.576615983346909"/>
        </c:manualLayout>
      </c:layout>
      <c:barChart>
        <c:barDir val="col"/>
        <c:grouping val="clustered"/>
        <c:varyColors val="0"/>
        <c:ser>
          <c:idx val="14"/>
          <c:order val="0"/>
          <c:tx>
            <c:strRef>
              <c:f>Browser!$F$40</c:f>
              <c:strCache>
                <c:ptCount val="1"/>
                <c:pt idx="0">
                  <c:v>CPU-Only</c:v>
                </c:pt>
              </c:strCache>
            </c:strRef>
          </c:tx>
          <c:spPr>
            <a:pattFill prst="wdDnDiag">
              <a:fgClr>
                <a:schemeClr val="accent5">
                  <a:lumMod val="40000"/>
                  <a:lumOff val="60000"/>
                </a:schemeClr>
              </a:fgClr>
              <a:bgClr>
                <a:schemeClr val="tx1"/>
              </a:bgClr>
            </a:pattFill>
            <a:ln w="12700">
              <a:solidFill>
                <a:srgbClr val="000000"/>
              </a:solidFill>
              <a:prstDash val="solid"/>
            </a:ln>
          </c:spPr>
          <c:invertIfNegative val="0"/>
          <c:cat>
            <c:strRef>
              <c:f>Browser!$G$39:$N$39</c:f>
              <c:strCache>
                <c:ptCount val="8"/>
                <c:pt idx="0">
                  <c:v>Texture       Tiling</c:v>
                </c:pt>
                <c:pt idx="1">
                  <c:v>Color       Blitting</c:v>
                </c:pt>
                <c:pt idx="2">
                  <c:v>Comp-    ression</c:v>
                </c:pt>
                <c:pt idx="3">
                  <c:v>Decomp-    ression</c:v>
                </c:pt>
                <c:pt idx="4">
                  <c:v>Sub-Pixel Interpolation</c:v>
                </c:pt>
                <c:pt idx="5">
                  <c:v>Deblocking Filter</c:v>
                </c:pt>
                <c:pt idx="6">
                  <c:v>Motion Estimation</c:v>
                </c:pt>
                <c:pt idx="7">
                  <c:v>TensorFlow</c:v>
                </c:pt>
              </c:strCache>
            </c:strRef>
          </c:cat>
          <c:val>
            <c:numRef>
              <c:f>Browser!$G$40:$N$40</c:f>
              <c:numCache>
                <c:formatCode>General</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8B57-4CCF-8AA2-1F832DB160CC}"/>
            </c:ext>
          </c:extLst>
        </c:ser>
        <c:ser>
          <c:idx val="0"/>
          <c:order val="1"/>
          <c:tx>
            <c:strRef>
              <c:f>Browser!$F$41</c:f>
              <c:strCache>
                <c:ptCount val="1"/>
                <c:pt idx="0">
                  <c:v>PIM-Core</c:v>
                </c:pt>
              </c:strCache>
            </c:strRef>
          </c:tx>
          <c:spPr>
            <a:solidFill>
              <a:srgbClr val="4A8861"/>
            </a:solidFill>
            <a:ln w="12700">
              <a:solidFill>
                <a:srgbClr val="000000"/>
              </a:solidFill>
              <a:prstDash val="solid"/>
            </a:ln>
          </c:spPr>
          <c:invertIfNegative val="0"/>
          <c:cat>
            <c:strRef>
              <c:f>Browser!$G$39:$N$39</c:f>
              <c:strCache>
                <c:ptCount val="8"/>
                <c:pt idx="0">
                  <c:v>Texture       Tiling</c:v>
                </c:pt>
                <c:pt idx="1">
                  <c:v>Color       Blitting</c:v>
                </c:pt>
                <c:pt idx="2">
                  <c:v>Comp-    ression</c:v>
                </c:pt>
                <c:pt idx="3">
                  <c:v>Decomp-    ression</c:v>
                </c:pt>
                <c:pt idx="4">
                  <c:v>Sub-Pixel Interpolation</c:v>
                </c:pt>
                <c:pt idx="5">
                  <c:v>Deblocking Filter</c:v>
                </c:pt>
                <c:pt idx="6">
                  <c:v>Motion Estimation</c:v>
                </c:pt>
                <c:pt idx="7">
                  <c:v>TensorFlow</c:v>
                </c:pt>
              </c:strCache>
            </c:strRef>
          </c:cat>
          <c:val>
            <c:numRef>
              <c:f>Browser!$G$41:$N$41</c:f>
              <c:numCache>
                <c:formatCode>General</c:formatCode>
                <c:ptCount val="8"/>
                <c:pt idx="0">
                  <c:v>0.43478260899999999</c:v>
                </c:pt>
                <c:pt idx="1">
                  <c:v>0.64516129</c:v>
                </c:pt>
                <c:pt idx="2">
                  <c:v>0.76335877900000004</c:v>
                </c:pt>
                <c:pt idx="3">
                  <c:v>0.76923076899999998</c:v>
                </c:pt>
                <c:pt idx="4">
                  <c:v>0.72463768115941996</c:v>
                </c:pt>
                <c:pt idx="5">
                  <c:v>0.8</c:v>
                </c:pt>
                <c:pt idx="6">
                  <c:v>0.84745762711864403</c:v>
                </c:pt>
                <c:pt idx="7">
                  <c:v>0.63694267515923597</c:v>
                </c:pt>
              </c:numCache>
            </c:numRef>
          </c:val>
          <c:extLst>
            <c:ext xmlns:c16="http://schemas.microsoft.com/office/drawing/2014/chart" uri="{C3380CC4-5D6E-409C-BE32-E72D297353CC}">
              <c16:uniqueId val="{00000001-8B57-4CCF-8AA2-1F832DB160CC}"/>
            </c:ext>
          </c:extLst>
        </c:ser>
        <c:ser>
          <c:idx val="1"/>
          <c:order val="2"/>
          <c:tx>
            <c:strRef>
              <c:f>Browser!$F$42</c:f>
              <c:strCache>
                <c:ptCount val="1"/>
                <c:pt idx="0">
                  <c:v>PIM-Acc</c:v>
                </c:pt>
              </c:strCache>
            </c:strRef>
          </c:tx>
          <c:spPr>
            <a:solidFill>
              <a:srgbClr val="FDC600">
                <a:lumMod val="60000"/>
                <a:lumOff val="40000"/>
              </a:srgbClr>
            </a:solidFill>
            <a:ln w="12700">
              <a:solidFill>
                <a:srgbClr val="000000"/>
              </a:solidFill>
              <a:prstDash val="solid"/>
            </a:ln>
          </c:spPr>
          <c:invertIfNegative val="0"/>
          <c:cat>
            <c:strRef>
              <c:f>Browser!$G$39:$N$39</c:f>
              <c:strCache>
                <c:ptCount val="8"/>
                <c:pt idx="0">
                  <c:v>Texture       Tiling</c:v>
                </c:pt>
                <c:pt idx="1">
                  <c:v>Color       Blitting</c:v>
                </c:pt>
                <c:pt idx="2">
                  <c:v>Comp-    ression</c:v>
                </c:pt>
                <c:pt idx="3">
                  <c:v>Decomp-    ression</c:v>
                </c:pt>
                <c:pt idx="4">
                  <c:v>Sub-Pixel Interpolation</c:v>
                </c:pt>
                <c:pt idx="5">
                  <c:v>Deblocking Filter</c:v>
                </c:pt>
                <c:pt idx="6">
                  <c:v>Motion Estimation</c:v>
                </c:pt>
                <c:pt idx="7">
                  <c:v>TensorFlow</c:v>
                </c:pt>
              </c:strCache>
            </c:strRef>
          </c:cat>
          <c:val>
            <c:numRef>
              <c:f>Browser!$G$42:$N$42</c:f>
              <c:numCache>
                <c:formatCode>General</c:formatCode>
                <c:ptCount val="8"/>
                <c:pt idx="0">
                  <c:v>0.4</c:v>
                </c:pt>
                <c:pt idx="1">
                  <c:v>0.57803468199999997</c:v>
                </c:pt>
                <c:pt idx="2">
                  <c:v>0.47619047599999997</c:v>
                </c:pt>
                <c:pt idx="3">
                  <c:v>0.5</c:v>
                </c:pt>
                <c:pt idx="4">
                  <c:v>0.581395348837209</c:v>
                </c:pt>
                <c:pt idx="5">
                  <c:v>0.70422535211267601</c:v>
                </c:pt>
                <c:pt idx="6">
                  <c:v>0.476190476190476</c:v>
                </c:pt>
                <c:pt idx="7">
                  <c:v>0.50505050505050497</c:v>
                </c:pt>
              </c:numCache>
            </c:numRef>
          </c:val>
          <c:extLst>
            <c:ext xmlns:c16="http://schemas.microsoft.com/office/drawing/2014/chart" uri="{C3380CC4-5D6E-409C-BE32-E72D297353CC}">
              <c16:uniqueId val="{00000002-8B57-4CCF-8AA2-1F832DB160CC}"/>
            </c:ext>
          </c:extLst>
        </c:ser>
        <c:dLbls>
          <c:showLegendKey val="0"/>
          <c:showVal val="0"/>
          <c:showCatName val="0"/>
          <c:showSerName val="0"/>
          <c:showPercent val="0"/>
          <c:showBubbleSize val="0"/>
        </c:dLbls>
        <c:gapWidth val="75"/>
        <c:overlap val="-25"/>
        <c:axId val="-2070333720"/>
        <c:axId val="-2070330520"/>
      </c:barChart>
      <c:catAx>
        <c:axId val="-2070333720"/>
        <c:scaling>
          <c:orientation val="minMax"/>
        </c:scaling>
        <c:delete val="0"/>
        <c:axPos val="b"/>
        <c:numFmt formatCode="General" sourceLinked="0"/>
        <c:majorTickMark val="out"/>
        <c:minorTickMark val="none"/>
        <c:tickLblPos val="nextTo"/>
        <c:spPr>
          <a:ln w="3175">
            <a:solidFill>
              <a:srgbClr val="000000"/>
            </a:solidFill>
            <a:prstDash val="solid"/>
          </a:ln>
        </c:spPr>
        <c:txPr>
          <a:bodyPr rot="0" vert="horz"/>
          <a:lstStyle/>
          <a:p>
            <a:pPr>
              <a:defRPr sz="1500" b="0" spc="0" baseline="0"/>
            </a:pPr>
            <a:endParaRPr lang="en-US"/>
          </a:p>
        </c:txPr>
        <c:crossAx val="-2070330520"/>
        <c:crosses val="autoZero"/>
        <c:auto val="1"/>
        <c:lblAlgn val="ctr"/>
        <c:lblOffset val="100"/>
        <c:noMultiLvlLbl val="0"/>
      </c:catAx>
      <c:valAx>
        <c:axId val="-2070330520"/>
        <c:scaling>
          <c:orientation val="minMax"/>
          <c:max val="1"/>
        </c:scaling>
        <c:delete val="0"/>
        <c:axPos val="l"/>
        <c:majorGridlines>
          <c:spPr>
            <a:ln w="3175">
              <a:solidFill>
                <a:srgbClr val="C0C0C0"/>
              </a:solidFill>
              <a:prstDash val="lgDash"/>
            </a:ln>
          </c:spPr>
        </c:majorGridlines>
        <c:title>
          <c:tx>
            <c:rich>
              <a:bodyPr rot="-5400000" vert="horz"/>
              <a:lstStyle/>
              <a:p>
                <a:pPr>
                  <a:defRPr sz="2000"/>
                </a:pPr>
                <a:r>
                  <a:rPr lang="en-US" sz="2000" dirty="0"/>
                  <a:t>Normalized Runtime</a:t>
                </a:r>
              </a:p>
            </c:rich>
          </c:tx>
          <c:layout>
            <c:manualLayout>
              <c:xMode val="edge"/>
              <c:yMode val="edge"/>
              <c:x val="2.8248777946751698E-3"/>
              <c:y val="0.20151246719160101"/>
            </c:manualLayout>
          </c:layout>
          <c:overlay val="0"/>
          <c:spPr>
            <a:noFill/>
            <a:ln w="25400">
              <a:noFill/>
            </a:ln>
          </c:spPr>
        </c:title>
        <c:numFmt formatCode="#,##0.0" sourceLinked="0"/>
        <c:majorTickMark val="out"/>
        <c:minorTickMark val="none"/>
        <c:tickLblPos val="nextTo"/>
        <c:spPr>
          <a:ln w="3175">
            <a:solidFill>
              <a:srgbClr val="000000"/>
            </a:solidFill>
            <a:prstDash val="solid"/>
          </a:ln>
        </c:spPr>
        <c:txPr>
          <a:bodyPr/>
          <a:lstStyle/>
          <a:p>
            <a:pPr>
              <a:defRPr sz="1600" b="0">
                <a:latin typeface="+mn-lt"/>
              </a:defRPr>
            </a:pPr>
            <a:endParaRPr lang="en-US"/>
          </a:p>
        </c:txPr>
        <c:crossAx val="-2070333720"/>
        <c:crosses val="autoZero"/>
        <c:crossBetween val="between"/>
        <c:majorUnit val="0.2"/>
      </c:valAx>
      <c:spPr>
        <a:solidFill>
          <a:srgbClr val="FFFFFF"/>
        </a:solidFill>
        <a:ln w="12700">
          <a:solidFill>
            <a:srgbClr val="000000"/>
          </a:solidFill>
          <a:prstDash val="solid"/>
        </a:ln>
      </c:spPr>
    </c:plotArea>
    <c:legend>
      <c:legendPos val="r"/>
      <c:legendEntry>
        <c:idx val="2"/>
        <c:txPr>
          <a:bodyPr/>
          <a:lstStyle/>
          <a:p>
            <a:pPr>
              <a:defRPr sz="2400" b="1" i="0" u="none" strike="noStrike" baseline="0">
                <a:solidFill>
                  <a:srgbClr val="000000"/>
                </a:solidFill>
                <a:latin typeface="+mn-lt"/>
                <a:ea typeface="Calibri"/>
                <a:cs typeface="Calibri"/>
              </a:defRPr>
            </a:pPr>
            <a:endParaRPr lang="en-US"/>
          </a:p>
        </c:txPr>
      </c:legendEntry>
      <c:layout>
        <c:manualLayout>
          <c:xMode val="edge"/>
          <c:yMode val="edge"/>
          <c:x val="0.30491803278688501"/>
          <c:y val="1.51515151515151E-2"/>
          <c:w val="0.50163934426229495"/>
          <c:h val="0.11111111111111099"/>
        </c:manualLayout>
      </c:layout>
      <c:overlay val="0"/>
      <c:spPr>
        <a:noFill/>
        <a:ln w="25400">
          <a:noFill/>
        </a:ln>
      </c:spPr>
      <c:txPr>
        <a:bodyPr/>
        <a:lstStyle/>
        <a:p>
          <a:pPr>
            <a:defRPr sz="2400" b="1" i="0" u="none" strike="noStrike" baseline="0">
              <a:solidFill>
                <a:srgbClr val="000000"/>
              </a:solidFill>
              <a:latin typeface="+mn-lt"/>
              <a:ea typeface="Calibri"/>
              <a:cs typeface="Calibri"/>
            </a:defRPr>
          </a:pPr>
          <a:endParaRPr lang="en-US"/>
        </a:p>
      </c:txPr>
    </c:legend>
    <c:plotVisOnly val="1"/>
    <c:dispBlanksAs val="gap"/>
    <c:showDLblsOverMax val="0"/>
  </c:chart>
  <c:spPr>
    <a:noFill/>
    <a:ln w="6350">
      <a:noFill/>
    </a:ln>
  </c:spPr>
  <c:txPr>
    <a:bodyPr/>
    <a:lstStyle/>
    <a:p>
      <a:pPr>
        <a:defRPr sz="1200" b="1">
          <a:solidFill>
            <a:srgbClr val="000000"/>
          </a:solidFill>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drawing1.xml><?xml version="1.0" encoding="utf-8"?>
<c:userShapes xmlns:c="http://schemas.openxmlformats.org/drawingml/2006/chart">
  <cdr:relSizeAnchor xmlns:cdr="http://schemas.openxmlformats.org/drawingml/2006/chartDrawing">
    <cdr:from>
      <cdr:x>0.10345</cdr:x>
      <cdr:y>0.33242</cdr:y>
    </cdr:from>
    <cdr:to>
      <cdr:x>0.9817</cdr:x>
      <cdr:y>0.33242</cdr:y>
    </cdr:to>
    <cdr:cxnSp macro="">
      <cdr:nvCxnSpPr>
        <cdr:cNvPr id="2" name="Straight Connector 1">
          <a:extLst xmlns:a="http://schemas.openxmlformats.org/drawingml/2006/main">
            <a:ext uri="{FF2B5EF4-FFF2-40B4-BE49-F238E27FC236}">
              <a16:creationId xmlns:a16="http://schemas.microsoft.com/office/drawing/2014/main" id="{5B9D220D-D202-F741-B460-64E2A645BF5B}"/>
            </a:ext>
          </a:extLst>
        </cdr:cNvPr>
        <cdr:cNvCxnSpPr/>
      </cdr:nvCxnSpPr>
      <cdr:spPr>
        <a:xfrm xmlns:a="http://schemas.openxmlformats.org/drawingml/2006/main">
          <a:off x="914400" y="959389"/>
          <a:ext cx="7763043" cy="0"/>
        </a:xfrm>
        <a:prstGeom xmlns:a="http://schemas.openxmlformats.org/drawingml/2006/main" prst="line">
          <a:avLst/>
        </a:prstGeom>
        <a:ln xmlns:a="http://schemas.openxmlformats.org/drawingml/2006/main" w="12700">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0.25</cdr:x>
      <cdr:y>0.96298</cdr:y>
    </cdr:from>
    <cdr:to>
      <cdr:x>0.41221</cdr:x>
      <cdr:y>0.96298</cdr:y>
    </cdr:to>
    <cdr:cxnSp macro="">
      <cdr:nvCxnSpPr>
        <cdr:cNvPr id="3" name="Straight Connector 2">
          <a:extLst xmlns:a="http://schemas.openxmlformats.org/drawingml/2006/main">
            <a:ext uri="{FF2B5EF4-FFF2-40B4-BE49-F238E27FC236}">
              <a16:creationId xmlns:a16="http://schemas.microsoft.com/office/drawing/2014/main" id="{1B964EC0-CEAE-C040-9D7C-CF9B759DC831}"/>
            </a:ext>
          </a:extLst>
        </cdr:cNvPr>
        <cdr:cNvCxnSpPr/>
      </cdr:nvCxnSpPr>
      <cdr:spPr>
        <a:xfrm xmlns:a="http://schemas.openxmlformats.org/drawingml/2006/main">
          <a:off x="2209800" y="2779233"/>
          <a:ext cx="1433806" cy="0"/>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0.27669</cdr:x>
      <cdr:y>0.9526</cdr:y>
    </cdr:from>
    <cdr:to>
      <cdr:x>0.38552</cdr:x>
      <cdr:y>0.9889</cdr:y>
    </cdr:to>
    <cdr:sp macro="" textlink="">
      <cdr:nvSpPr>
        <cdr:cNvPr id="4" name="TextBox 2"/>
        <cdr:cNvSpPr txBox="1"/>
      </cdr:nvSpPr>
      <cdr:spPr>
        <a:xfrm xmlns:a="http://schemas.openxmlformats.org/drawingml/2006/main">
          <a:off x="2445718" y="2749273"/>
          <a:ext cx="961970" cy="104765"/>
        </a:xfrm>
        <a:prstGeom xmlns:a="http://schemas.openxmlformats.org/drawingml/2006/main" prst="rect">
          <a:avLst/>
        </a:prstGeom>
        <a:solidFill xmlns:a="http://schemas.openxmlformats.org/drawingml/2006/main">
          <a:schemeClr val="bg1"/>
        </a:solidFill>
      </cdr:spPr>
      <cdr:txBody>
        <a:bodyPr xmlns:a="http://schemas.openxmlformats.org/drawingml/2006/main" wrap="none" tIns="0" rtlCol="0" anchor="ctr" anchorCtr="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800" b="1" dirty="0" err="1"/>
            <a:t>Netperf</a:t>
          </a:r>
          <a:endParaRPr lang="en-US" sz="1800" b="1" dirty="0"/>
        </a:p>
      </cdr:txBody>
    </cdr:sp>
  </cdr:relSizeAnchor>
  <cdr:relSizeAnchor xmlns:cdr="http://schemas.openxmlformats.org/drawingml/2006/chartDrawing">
    <cdr:from>
      <cdr:x>0.43673</cdr:x>
      <cdr:y>0.96298</cdr:y>
    </cdr:from>
    <cdr:to>
      <cdr:x>0.9624</cdr:x>
      <cdr:y>0.96298</cdr:y>
    </cdr:to>
    <cdr:cxnSp macro="">
      <cdr:nvCxnSpPr>
        <cdr:cNvPr id="5" name="Straight Connector 4">
          <a:extLst xmlns:a="http://schemas.openxmlformats.org/drawingml/2006/main">
            <a:ext uri="{FF2B5EF4-FFF2-40B4-BE49-F238E27FC236}">
              <a16:creationId xmlns:a16="http://schemas.microsoft.com/office/drawing/2014/main" id="{BC302B24-9066-8244-98D4-14605F143FF1}"/>
            </a:ext>
          </a:extLst>
        </cdr:cNvPr>
        <cdr:cNvCxnSpPr/>
      </cdr:nvCxnSpPr>
      <cdr:spPr>
        <a:xfrm xmlns:a="http://schemas.openxmlformats.org/drawingml/2006/main">
          <a:off x="3860310" y="2779233"/>
          <a:ext cx="4646503" cy="0"/>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0.57759</cdr:x>
      <cdr:y>0.90872</cdr:y>
    </cdr:from>
    <cdr:to>
      <cdr:x>0.82277</cdr:x>
      <cdr:y>1</cdr:y>
    </cdr:to>
    <cdr:sp macro="" textlink="">
      <cdr:nvSpPr>
        <cdr:cNvPr id="6" name="TextBox 2"/>
        <cdr:cNvSpPr txBox="1"/>
      </cdr:nvSpPr>
      <cdr:spPr>
        <a:xfrm xmlns:a="http://schemas.openxmlformats.org/drawingml/2006/main">
          <a:off x="5105400" y="2622629"/>
          <a:ext cx="2167195" cy="263446"/>
        </a:xfrm>
        <a:prstGeom xmlns:a="http://schemas.openxmlformats.org/drawingml/2006/main" prst="rect">
          <a:avLst/>
        </a:prstGeom>
        <a:solidFill xmlns:a="http://schemas.openxmlformats.org/drawingml/2006/main">
          <a:schemeClr val="bg1"/>
        </a:solidFill>
      </cdr:spPr>
      <cdr:txBody>
        <a:bodyPr xmlns:a="http://schemas.openxmlformats.org/drawingml/2006/main" wrap="none" t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800" b="1" dirty="0" err="1"/>
            <a:t>IOZone</a:t>
          </a:r>
          <a:r>
            <a:rPr lang="en-US" sz="1800" b="1" dirty="0"/>
            <a:t>, 64MB File</a:t>
          </a:r>
        </a:p>
      </cdr:txBody>
    </cdr:sp>
  </cdr:relSizeAnchor>
</c:userShapes>
</file>

<file path=ppt/drawings/drawing2.xml><?xml version="1.0" encoding="utf-8"?>
<c:userShapes xmlns:c="http://schemas.openxmlformats.org/drawingml/2006/chart">
  <cdr:relSizeAnchor xmlns:cdr="http://schemas.openxmlformats.org/drawingml/2006/chartDrawing">
    <cdr:from>
      <cdr:x>0.36036</cdr:x>
      <cdr:y>0.125</cdr:y>
    </cdr:from>
    <cdr:to>
      <cdr:x>0.54054</cdr:x>
      <cdr:y>0.18631</cdr:y>
    </cdr:to>
    <cdr:sp macro="" textlink="">
      <cdr:nvSpPr>
        <cdr:cNvPr id="3" name="TextBox 54"/>
        <cdr:cNvSpPr txBox="1"/>
      </cdr:nvSpPr>
      <cdr:spPr>
        <a:xfrm xmlns:a="http://schemas.openxmlformats.org/drawingml/2006/main">
          <a:off x="3048000" y="533399"/>
          <a:ext cx="1524000" cy="261610"/>
        </a:xfrm>
        <a:prstGeom xmlns:a="http://schemas.openxmlformats.org/drawingml/2006/main" prst="rect">
          <a:avLst/>
        </a:prstGeom>
        <a:solidFill xmlns:a="http://schemas.openxmlformats.org/drawingml/2006/main">
          <a:schemeClr val="bg1"/>
        </a:solidFill>
      </cdr:spPr>
      <cdr:txBody>
        <a:bodyPr xmlns:a="http://schemas.openxmlformats.org/drawingml/2006/main" wrap="square" r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b="1" i="1" dirty="0">
            <a:ln>
              <a:noFill/>
            </a:ln>
            <a:solidFill>
              <a:srgbClr val="0000FF"/>
            </a:solidFill>
            <a:latin typeface="+mj-lt"/>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9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5/3/21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5/3/21</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3616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5088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2508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EFE2350-F2DF-964B-A38F-A60565610F04}"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37607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723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4439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reiterate our three key takeaways from our experimental characterization, we find that </a:t>
            </a:r>
          </a:p>
          <a:p>
            <a:endParaRPr lang="en-US" dirty="0"/>
          </a:p>
          <a:p>
            <a:r>
              <a:rPr lang="en-US" dirty="0"/>
              <a:t>[CLICK] First, chips of newer DRAM technology nodes are more vulnerable to </a:t>
            </a:r>
            <a:r>
              <a:rPr lang="en-US" dirty="0" err="1"/>
              <a:t>RowHammer</a:t>
            </a:r>
            <a:endParaRPr lang="en-US" dirty="0"/>
          </a:p>
          <a:p>
            <a:endParaRPr lang="en-US" dirty="0"/>
          </a:p>
          <a:p>
            <a:r>
              <a:rPr lang="en-US" dirty="0"/>
              <a:t>[CLICK] Second,  there are chips today whose weakest cells fail after only 4800 hammers </a:t>
            </a:r>
          </a:p>
          <a:p>
            <a:endParaRPr lang="en-US" dirty="0"/>
          </a:p>
          <a:p>
            <a:r>
              <a:rPr lang="en-US" dirty="0"/>
              <a:t>[CLICK] Third, chips of newer DRAM technology nodes can exhibit </a:t>
            </a:r>
            <a:r>
              <a:rPr lang="en-US" dirty="0" err="1"/>
              <a:t>RowHammer</a:t>
            </a:r>
            <a:r>
              <a:rPr lang="en-US" dirty="0"/>
              <a:t> bit flips in more rows and farther away from the victim row</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112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from the article:</a:t>
            </a:r>
          </a:p>
          <a:p>
            <a:r>
              <a:rPr lang="en-US" dirty="0"/>
              <a:t>http://</a:t>
            </a:r>
            <a:r>
              <a:rPr lang="en-US" dirty="0" err="1"/>
              <a:t>thehackernews.com</a:t>
            </a:r>
            <a:r>
              <a:rPr lang="en-US" dirty="0"/>
              <a:t>/2015/03/dram-</a:t>
            </a:r>
            <a:r>
              <a:rPr lang="en-US" dirty="0" err="1"/>
              <a:t>rowhammer</a:t>
            </a:r>
            <a:r>
              <a:rPr lang="en-US" dirty="0"/>
              <a:t>-</a:t>
            </a:r>
            <a:r>
              <a:rPr lang="en-US" dirty="0" err="1"/>
              <a:t>vulnerability.html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5512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0937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3100">
                <a:latin typeface="Lucida Grande" charset="0"/>
                <a:cs typeface="Lucida Grande" charset="0"/>
                <a:sym typeface="Lucida Grande" charset="0"/>
              </a:rPr>
              <a:t>copy</a:t>
            </a:r>
          </a:p>
        </p:txBody>
      </p:sp>
    </p:spTree>
    <p:extLst>
      <p:ext uri="{BB962C8B-B14F-4D97-AF65-F5344CB8AC3E}">
        <p14:creationId xmlns:p14="http://schemas.microsoft.com/office/powerpoint/2010/main" val="737920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86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684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Consumer</a:t>
            </a:r>
            <a:r>
              <a:rPr lang="en-US" baseline="0" dirty="0"/>
              <a:t> devices like tablets smartphone and wearable are now everywhere and used by billions of people.</a:t>
            </a:r>
          </a:p>
          <a:p>
            <a:r>
              <a:rPr lang="en-US" dirty="0"/>
              <a:t>One of the</a:t>
            </a:r>
            <a:r>
              <a:rPr lang="en-US" baseline="0" dirty="0"/>
              <a:t> major challenge in these devices is battery limitation which makes the energy consumption a critical concern </a:t>
            </a:r>
            <a:r>
              <a:rPr lang="mr-IN" baseline="0" dirty="0"/>
              <a:t>…</a:t>
            </a:r>
            <a:endParaRPr lang="en-US" baseline="0" dirty="0"/>
          </a:p>
          <a:p>
            <a:endParaRPr lang="en-US" baseline="0" dirty="0"/>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092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2</a:t>
            </a:fld>
            <a:endParaRPr lang="en-US"/>
          </a:p>
        </p:txBody>
      </p:sp>
    </p:spTree>
    <p:extLst>
      <p:ext uri="{BB962C8B-B14F-4D97-AF65-F5344CB8AC3E}">
        <p14:creationId xmlns:p14="http://schemas.microsoft.com/office/powerpoint/2010/main" val="1536357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take</a:t>
            </a:r>
            <a:r>
              <a:rPr lang="en-US" baseline="0" dirty="0"/>
              <a:t> a look at widely-used </a:t>
            </a:r>
            <a:r>
              <a:rPr lang="en-US" baseline="0" dirty="0" err="1"/>
              <a:t>google</a:t>
            </a:r>
            <a:r>
              <a:rPr lang="en-US" baseline="0" dirty="0"/>
              <a:t> consumer workloads, to figure out the major sources of energy consumption.</a:t>
            </a:r>
          </a:p>
          <a:p>
            <a:endParaRPr lang="en-US" baseline="0" dirty="0"/>
          </a:p>
          <a:p>
            <a:r>
              <a:rPr lang="en-US" baseline="0" dirty="0"/>
              <a:t>We look at Google Chrome web </a:t>
            </a:r>
            <a:r>
              <a:rPr lang="en-US" baseline="0" dirty="0" err="1"/>
              <a:t>brower</a:t>
            </a:r>
            <a:r>
              <a:rPr lang="en-US" baseline="0" dirty="0"/>
              <a:t>. We take a look at </a:t>
            </a:r>
            <a:r>
              <a:rPr lang="en-US" baseline="0" dirty="0" err="1"/>
              <a:t>Tensorflow</a:t>
            </a:r>
            <a:r>
              <a:rPr lang="en-US" baseline="0" dirty="0"/>
              <a:t>, Google’s machine learning framework, and we also take a look at two important video related workloads, video playback and video capture, both rely on Google’s vp9 codec technology.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8702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Throughout our analysis, we make</a:t>
            </a:r>
            <a:r>
              <a:rPr lang="en-US" baseline="0" dirty="0"/>
              <a:t> a key observation </a:t>
            </a:r>
            <a:r>
              <a:rPr lang="en-US" dirty="0"/>
              <a:t>that</a:t>
            </a:r>
            <a:r>
              <a:rPr lang="en-US" baseline="0" dirty="0"/>
              <a:t> out of all sources of energy consumption, data movement is a major contributor to the total system energy. We find that across all of the workloads</a:t>
            </a:r>
            <a:r>
              <a:rPr lang="en-US" dirty="0"/>
              <a:t>,</a:t>
            </a:r>
            <a:r>
              <a:rPr lang="en-US" baseline="0" dirty="0"/>
              <a:t> on average around 62.7% of total system energy is spent on data movement.</a:t>
            </a:r>
          </a:p>
          <a:p>
            <a:endParaRPr lang="en-US" baseline="0" dirty="0"/>
          </a:p>
          <a:p>
            <a:r>
              <a:rPr lang="en-US" baseline="0" dirty="0"/>
              <a:t>One way to reduce data movement cost is to move computation close to data, or </a:t>
            </a:r>
            <a:r>
              <a:rPr lang="mr-IN" baseline="0" dirty="0"/>
              <a:t>…</a:t>
            </a:r>
            <a:endParaRPr lang="en-US" baseline="0" dirty="0"/>
          </a:p>
          <a:p>
            <a:r>
              <a:rPr lang="en-US" baseline="0" dirty="0"/>
              <a:t>One potential solution to address this cost it do move computation close to data, or in other words, do </a:t>
            </a:r>
            <a:r>
              <a:rPr lang="en-US" baseline="0" dirty="0" err="1"/>
              <a:t>procesing</a:t>
            </a:r>
            <a:r>
              <a:rPr lang="en-US" baseline="0" dirty="0"/>
              <a:t> in memory. However, the challenge is that these devices.</a:t>
            </a:r>
          </a:p>
          <a:p>
            <a:endParaRPr lang="en-US" baseline="0" dirty="0"/>
          </a:p>
          <a:p>
            <a:endParaRPr lang="en-US" baseline="0" dirty="0"/>
          </a:p>
          <a:p>
            <a:r>
              <a:rPr lang="en-US" dirty="0"/>
              <a:t>One potential</a:t>
            </a:r>
            <a:r>
              <a:rPr lang="en-US" baseline="0" dirty="0"/>
              <a:t> solution to mitigate data movement cost and reduce total system energy is to execute data-movement heavy portions of application close to data, or in other words, do processing in memory. However, consumer devices are </a:t>
            </a:r>
            <a:r>
              <a:rPr lang="en-US" baseline="0" dirty="0" err="1"/>
              <a:t>extermely</a:t>
            </a:r>
            <a:r>
              <a:rPr lang="en-US" baseline="0" dirty="0"/>
              <a:t> limited in terms of area and power budget. So the question is can we move part of the data movement heavy portion given the limited area and energy budget. Our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784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85000" lnSpcReduction="20000"/>
          </a:bodyPr>
          <a:lstStyle/>
          <a:p>
            <a:r>
              <a:rPr lang="en-US" sz="1200" kern="1200" dirty="0">
                <a:solidFill>
                  <a:schemeClr val="tx1"/>
                </a:solidFill>
                <a:latin typeface="+mn-lt"/>
                <a:ea typeface="+mn-ea"/>
                <a:cs typeface="+mn-cs"/>
              </a:rPr>
              <a:t>To figure</a:t>
            </a:r>
            <a:r>
              <a:rPr lang="en-US" sz="1200" kern="1200" baseline="0" dirty="0">
                <a:solidFill>
                  <a:schemeClr val="tx1"/>
                </a:solidFill>
                <a:latin typeface="+mn-lt"/>
                <a:ea typeface="+mn-ea"/>
                <a:cs typeface="+mn-cs"/>
              </a:rPr>
              <a:t> out if we can use processing in memory, we dig deeper into our analysis and we make another key observation that majority of data movement often comes form simple functions and </a:t>
            </a:r>
            <a:r>
              <a:rPr lang="en-US" sz="1200" kern="1200" baseline="0" dirty="0" err="1">
                <a:solidFill>
                  <a:schemeClr val="tx1"/>
                </a:solidFill>
                <a:latin typeface="+mn-lt"/>
                <a:ea typeface="+mn-ea"/>
                <a:cs typeface="+mn-cs"/>
              </a:rPr>
              <a:t>pritmitives</a:t>
            </a:r>
            <a:r>
              <a:rPr lang="en-US" sz="1200" kern="1200" baseline="0" dirty="0">
                <a:solidFill>
                  <a:schemeClr val="tx1"/>
                </a:solidFill>
                <a:latin typeface="+mn-lt"/>
                <a:ea typeface="+mn-ea"/>
                <a:cs typeface="+mn-cs"/>
              </a:rPr>
              <a:t>. We find that these simple function can be implemented in memory as either a small embedded core, or group of small fixed function accelerators. Our result shows that offloading these function to PIM logic can significantly reduce data movement for each function and reduce energy on average around 55%  and improve </a:t>
            </a:r>
            <a:r>
              <a:rPr lang="en-US" sz="1200" kern="1200" baseline="0" dirty="0" err="1">
                <a:solidFill>
                  <a:schemeClr val="tx1"/>
                </a:solidFill>
                <a:latin typeface="+mn-lt"/>
                <a:ea typeface="+mn-ea"/>
                <a:cs typeface="+mn-cs"/>
              </a:rPr>
              <a:t>perforamcne</a:t>
            </a:r>
            <a:r>
              <a:rPr lang="en-US" sz="1200" kern="1200" baseline="0" dirty="0">
                <a:solidFill>
                  <a:schemeClr val="tx1"/>
                </a:solidFill>
                <a:latin typeface="+mn-lt"/>
                <a:ea typeface="+mn-ea"/>
                <a:cs typeface="+mn-cs"/>
              </a:rPr>
              <a:t> around 54%.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our PIM core can reduce significant portion of data movement, reduce </a:t>
            </a:r>
            <a:r>
              <a:rPr lang="en-US" sz="1200" kern="1200" baseline="0" dirty="0" err="1">
                <a:solidFill>
                  <a:schemeClr val="tx1"/>
                </a:solidFill>
                <a:latin typeface="+mn-lt"/>
                <a:ea typeface="+mn-ea"/>
                <a:cs typeface="+mn-cs"/>
              </a:rPr>
              <a:t>enregy</a:t>
            </a:r>
            <a:r>
              <a:rPr lang="en-US" sz="1200" kern="1200" baseline="0" dirty="0">
                <a:solidFill>
                  <a:schemeClr val="tx1"/>
                </a:solidFill>
                <a:latin typeface="+mn-lt"/>
                <a:ea typeface="+mn-ea"/>
                <a:cs typeface="+mn-cs"/>
              </a:rPr>
              <a:t> by 49.1% for each function and improve performance up to 2.2X. While using group of fixed function accelerator reduce energy by 55.4% and improve performance by up to 2.5X. </a:t>
            </a:r>
          </a:p>
          <a:p>
            <a:endParaRPr lang="en-US" sz="1200" kern="1200" baseline="0" dirty="0">
              <a:solidFill>
                <a:schemeClr val="tx1"/>
              </a:solidFill>
              <a:latin typeface="+mn-lt"/>
              <a:ea typeface="+mn-ea"/>
              <a:cs typeface="+mn-cs"/>
            </a:endParaRPr>
          </a:p>
          <a:p>
            <a:pPr lvl="1">
              <a:spcBef>
                <a:spcPts val="600"/>
              </a:spcBef>
            </a:pPr>
            <a:r>
              <a:rPr lang="en-US" sz="1200" kern="1200" baseline="0" dirty="0">
                <a:solidFill>
                  <a:schemeClr val="tx1"/>
                </a:solidFill>
                <a:latin typeface="+mn-lt"/>
                <a:ea typeface="+mn-ea"/>
                <a:cs typeface="+mn-cs"/>
              </a:rPr>
              <a:t>Or use </a:t>
            </a:r>
            <a:r>
              <a:rPr lang="en-US" sz="1200" kern="1200" baseline="0" dirty="0" err="1">
                <a:solidFill>
                  <a:schemeClr val="tx1"/>
                </a:solidFill>
                <a:latin typeface="+mn-lt"/>
                <a:ea typeface="+mn-ea"/>
                <a:cs typeface="+mn-cs"/>
              </a:rPr>
              <a:t>Saugata’s</a:t>
            </a:r>
            <a:r>
              <a:rPr lang="en-US" sz="1200" kern="1200" baseline="0" dirty="0">
                <a:solidFill>
                  <a:schemeClr val="tx1"/>
                </a:solidFill>
                <a:latin typeface="+mn-lt"/>
                <a:ea typeface="+mn-ea"/>
                <a:cs typeface="+mn-cs"/>
              </a:rPr>
              <a:t> approach : </a:t>
            </a:r>
            <a:r>
              <a:rPr lang="en-US" sz="2100" b="0" dirty="0">
                <a:solidFill>
                  <a:srgbClr val="00B050"/>
                </a:solidFill>
              </a:rPr>
              <a:t>Reduces </a:t>
            </a:r>
            <a:r>
              <a:rPr lang="en-US" sz="2100" dirty="0">
                <a:solidFill>
                  <a:srgbClr val="00B050"/>
                </a:solidFill>
              </a:rPr>
              <a:t>total system energy </a:t>
            </a:r>
            <a:r>
              <a:rPr lang="en-US" sz="2100" b="0" dirty="0">
                <a:solidFill>
                  <a:srgbClr val="00B050"/>
                </a:solidFill>
              </a:rPr>
              <a:t>by an average of </a:t>
            </a:r>
            <a:r>
              <a:rPr lang="en-US" sz="2100" dirty="0">
                <a:solidFill>
                  <a:srgbClr val="00B050"/>
                </a:solidFill>
              </a:rPr>
              <a:t>55.4%</a:t>
            </a:r>
          </a:p>
          <a:p>
            <a:pPr lvl="1">
              <a:spcBef>
                <a:spcPts val="300"/>
              </a:spcBef>
            </a:pPr>
            <a:r>
              <a:rPr lang="en-US" sz="2100" b="0" dirty="0">
                <a:solidFill>
                  <a:srgbClr val="00B050"/>
                </a:solidFill>
              </a:rPr>
              <a:t>Reduces </a:t>
            </a:r>
            <a:r>
              <a:rPr lang="en-US" sz="2100" dirty="0">
                <a:solidFill>
                  <a:srgbClr val="00B050"/>
                </a:solidFill>
              </a:rPr>
              <a:t>execution time</a:t>
            </a:r>
            <a:r>
              <a:rPr lang="en-US" sz="2100" b="0" dirty="0">
                <a:solidFill>
                  <a:srgbClr val="00B050"/>
                </a:solidFill>
              </a:rPr>
              <a:t> by an average of </a:t>
            </a:r>
            <a:r>
              <a:rPr lang="en-US" sz="2100" dirty="0">
                <a:solidFill>
                  <a:srgbClr val="00B050"/>
                </a:solidFill>
              </a:rPr>
              <a:t>54.2%</a:t>
            </a:r>
            <a:endParaRPr lang="en-US" sz="2400" dirty="0">
              <a:solidFill>
                <a:srgbClr val="00B050"/>
              </a:solidFill>
            </a:endParaRP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Our result show that both of them can significantly reduce the data movement for each function.</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Feedback: talk about result more</a:t>
            </a:r>
          </a:p>
          <a:p>
            <a:r>
              <a:rPr lang="en-US" sz="1200" kern="1200" dirty="0">
                <a:solidFill>
                  <a:schemeClr val="tx1"/>
                </a:solidFill>
                <a:latin typeface="+mn-lt"/>
                <a:ea typeface="+mn-ea"/>
                <a:cs typeface="+mn-cs"/>
              </a:rPr>
              <a:t>Don’t talk about specific detail like </a:t>
            </a:r>
            <a:r>
              <a:rPr lang="en-US" sz="1200" kern="1200" dirty="0" err="1">
                <a:solidFill>
                  <a:schemeClr val="tx1"/>
                </a:solidFill>
                <a:latin typeface="+mn-lt"/>
                <a:ea typeface="+mn-ea"/>
                <a:cs typeface="+mn-cs"/>
              </a:rPr>
              <a:t>MemCopy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MemSet</a:t>
            </a:r>
            <a:r>
              <a:rPr lang="en-US" sz="1200" kern="1200" dirty="0">
                <a:solidFill>
                  <a:schemeClr val="tx1"/>
                </a:solidFill>
                <a:latin typeface="+mn-lt"/>
                <a:ea typeface="+mn-ea"/>
                <a:cs typeface="+mn-cs"/>
              </a:rPr>
              <a:t> stuff like that</a:t>
            </a:r>
          </a:p>
          <a:p>
            <a:r>
              <a:rPr lang="en-US" sz="1200" kern="1200" dirty="0">
                <a:solidFill>
                  <a:schemeClr val="tx1"/>
                </a:solidFill>
                <a:latin typeface="+mn-lt"/>
                <a:ea typeface="+mn-ea"/>
                <a:cs typeface="+mn-cs"/>
              </a:rPr>
              <a:t>Main take away:</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data movement come from simple functions</a:t>
            </a:r>
            <a:r>
              <a:rPr lang="en-US" sz="1200" kern="1200" baseline="0" dirty="0">
                <a:solidFill>
                  <a:schemeClr val="tx1"/>
                </a:solidFill>
                <a:latin typeface="+mn-lt"/>
                <a:ea typeface="+mn-ea"/>
                <a:cs typeface="+mn-cs"/>
              </a:rPr>
              <a:t> that are simple enough to implement in PIM</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We find that these</a:t>
            </a:r>
            <a:r>
              <a:rPr lang="en-US" sz="1200" kern="1200" baseline="0" dirty="0">
                <a:solidFill>
                  <a:schemeClr val="tx1"/>
                </a:solidFill>
                <a:latin typeface="+mn-lt"/>
                <a:ea typeface="+mn-ea"/>
                <a:cs typeface="+mn-cs"/>
              </a:rPr>
              <a:t> functions and </a:t>
            </a:r>
            <a:r>
              <a:rPr lang="en-US" sz="1200" kern="1200" baseline="0" dirty="0" err="1">
                <a:solidFill>
                  <a:schemeClr val="tx1"/>
                </a:solidFill>
                <a:latin typeface="+mn-lt"/>
                <a:ea typeface="+mn-ea"/>
                <a:cs typeface="+mn-cs"/>
              </a:rPr>
              <a:t>primitves</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can be implemented as PIM logic using either (1) a small low-power general-purpose embedded core or (2) a group of small fixed-function accelerators (PIM accelerators).</a:t>
            </a:r>
            <a:r>
              <a:rPr lang="en-US" sz="1200" kern="1200" baseline="0" dirty="0">
                <a:solidFill>
                  <a:schemeClr val="tx1"/>
                </a:solidFill>
                <a:latin typeface="+mn-lt"/>
                <a:ea typeface="+mn-ea"/>
                <a:cs typeface="+mn-cs"/>
              </a:rPr>
              <a:t> Our Analysis shows that both are cost-feasible to use in consumer devices. We find that they eliminate a significant fraction of </a:t>
            </a:r>
            <a:r>
              <a:rPr lang="en-US" sz="1200" kern="1200" baseline="0" dirty="0" err="1">
                <a:solidFill>
                  <a:schemeClr val="tx1"/>
                </a:solidFill>
                <a:latin typeface="+mn-lt"/>
                <a:ea typeface="+mn-ea"/>
                <a:cs typeface="+mn-cs"/>
              </a:rPr>
              <a:t>dat</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amovement</a:t>
            </a:r>
            <a:r>
              <a:rPr lang="en-US" sz="1200" kern="1200" baseline="0" dirty="0">
                <a:solidFill>
                  <a:schemeClr val="tx1"/>
                </a:solidFill>
                <a:latin typeface="+mn-lt"/>
                <a:ea typeface="+mn-ea"/>
                <a:cs typeface="+mn-cs"/>
              </a:rPr>
              <a:t>, and reduce energy consumption for each of these operation on average by 49 and 55%.</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1726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take</a:t>
            </a:r>
            <a:r>
              <a:rPr lang="en-US" baseline="0" dirty="0"/>
              <a:t> a look at widely-used </a:t>
            </a:r>
            <a:r>
              <a:rPr lang="en-US" baseline="0" dirty="0" err="1"/>
              <a:t>google</a:t>
            </a:r>
            <a:r>
              <a:rPr lang="en-US" baseline="0" dirty="0"/>
              <a:t> consumer workloads, to figure out the major sources of energy consumption.</a:t>
            </a:r>
          </a:p>
          <a:p>
            <a:endParaRPr lang="en-US" baseline="0" dirty="0"/>
          </a:p>
          <a:p>
            <a:r>
              <a:rPr lang="en-US" baseline="0" dirty="0"/>
              <a:t>We look at Google Chrome web </a:t>
            </a:r>
            <a:r>
              <a:rPr lang="en-US" baseline="0" dirty="0" err="1"/>
              <a:t>brower</a:t>
            </a:r>
            <a:r>
              <a:rPr lang="en-US" baseline="0" dirty="0"/>
              <a:t>. We take a look at </a:t>
            </a:r>
            <a:r>
              <a:rPr lang="en-US" baseline="0" dirty="0" err="1"/>
              <a:t>Tensorflow</a:t>
            </a:r>
            <a:r>
              <a:rPr lang="en-US" baseline="0" dirty="0"/>
              <a:t>, Google’s machine learning framework, and we also take a look at two important video related workloads, video playback and video capture, both rely on Google’s vp9 codec technology.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7494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2451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92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119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make another </a:t>
            </a:r>
            <a:r>
              <a:rPr lang="en-US" dirty="0" err="1"/>
              <a:t>obsrevation</a:t>
            </a:r>
            <a:r>
              <a:rPr lang="en-US" dirty="0"/>
              <a:t> that using PIM accelerator provide</a:t>
            </a:r>
            <a:r>
              <a:rPr lang="en-US" baseline="0" dirty="0"/>
              <a:t> limited energy reduction over PIM core, for some of these workloads, such as texture tiling. This is </a:t>
            </a:r>
            <a:r>
              <a:rPr lang="en-US" baseline="0" dirty="0" err="1"/>
              <a:t>becase</a:t>
            </a:r>
            <a:r>
              <a:rPr lang="en-US" baseline="0" dirty="0"/>
              <a:t> these kernels are data intensive and have low </a:t>
            </a:r>
            <a:r>
              <a:rPr lang="en-US" baseline="0" dirty="0" err="1"/>
              <a:t>ocmputational</a:t>
            </a:r>
            <a:r>
              <a:rPr lang="en-US" baseline="0" dirty="0"/>
              <a:t> </a:t>
            </a:r>
            <a:r>
              <a:rPr lang="en-US" baseline="0" dirty="0" err="1"/>
              <a:t>compleity</a:t>
            </a:r>
            <a:r>
              <a:rPr lang="en-US" baseline="0" dirty="0"/>
              <a:t>, and as a result, using fixed function accelerator does not provide significant energy reduction over the PIM core.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9807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PIM-Core and PIM-</a:t>
            </a:r>
            <a:r>
              <a:rPr lang="en-US" sz="1200" kern="1200" dirty="0" err="1">
                <a:solidFill>
                  <a:schemeClr val="tx1"/>
                </a:solidFill>
                <a:latin typeface="+mn-lt"/>
                <a:ea typeface="+mn-ea"/>
                <a:cs typeface="+mn-cs"/>
              </a:rPr>
              <a:t>Acc</a:t>
            </a:r>
            <a:r>
              <a:rPr lang="en-US" sz="1200" kern="1200" dirty="0">
                <a:solidFill>
                  <a:schemeClr val="tx1"/>
                </a:solidFill>
                <a:latin typeface="+mn-lt"/>
                <a:ea typeface="+mn-ea"/>
                <a:cs typeface="+mn-cs"/>
              </a:rPr>
              <a:t> significantly outperform CPU-Only across all kernels, improving performance</a:t>
            </a:r>
            <a:r>
              <a:rPr lang="en-US" sz="1200" kern="1200" baseline="0" dirty="0">
                <a:solidFill>
                  <a:schemeClr val="tx1"/>
                </a:solidFill>
                <a:latin typeface="+mn-lt"/>
                <a:ea typeface="+mn-ea"/>
                <a:cs typeface="+mn-cs"/>
              </a:rPr>
              <a:t> by </a:t>
            </a:r>
            <a:r>
              <a:rPr lang="mr-IN" sz="1200" kern="1200" baseline="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This </a:t>
            </a:r>
            <a:r>
              <a:rPr lang="en-US" sz="1200" kern="1200" dirty="0" err="1">
                <a:solidFill>
                  <a:schemeClr val="tx1"/>
                </a:solidFill>
                <a:latin typeface="+mn-lt"/>
                <a:ea typeface="+mn-ea"/>
                <a:cs typeface="+mn-cs"/>
              </a:rPr>
              <a:t>perfomance</a:t>
            </a:r>
            <a:r>
              <a:rPr lang="en-US" sz="1200" kern="1200" dirty="0">
                <a:solidFill>
                  <a:schemeClr val="tx1"/>
                </a:solidFill>
                <a:latin typeface="+mn-lt"/>
                <a:ea typeface="+mn-ea"/>
                <a:cs typeface="+mn-cs"/>
              </a:rPr>
              <a:t> benefit come from higher bandwidth and lower access latency of 3D-stacked memory, because all of these kernels are data intensive. </a:t>
            </a:r>
          </a:p>
          <a:p>
            <a:r>
              <a:rPr lang="en-US" sz="1200" kern="1200" dirty="0">
                <a:solidFill>
                  <a:schemeClr val="tx1"/>
                </a:solidFill>
                <a:latin typeface="+mn-lt"/>
                <a:ea typeface="+mn-ea"/>
                <a:cs typeface="+mn-cs"/>
              </a:rPr>
              <a:t>Performance improvement</a:t>
            </a:r>
            <a:r>
              <a:rPr lang="en-US" sz="1200" kern="1200" baseline="0" dirty="0">
                <a:solidFill>
                  <a:schemeClr val="tx1"/>
                </a:solidFill>
                <a:latin typeface="+mn-lt"/>
                <a:ea typeface="+mn-ea"/>
                <a:cs typeface="+mn-cs"/>
              </a:rPr>
              <a:t> of PIM-</a:t>
            </a:r>
            <a:r>
              <a:rPr lang="en-US" sz="1200" kern="1200" baseline="0" dirty="0" err="1">
                <a:solidFill>
                  <a:schemeClr val="tx1"/>
                </a:solidFill>
                <a:latin typeface="+mn-lt"/>
                <a:ea typeface="+mn-ea"/>
                <a:cs typeface="+mn-cs"/>
              </a:rPr>
              <a:t>acc</a:t>
            </a:r>
            <a:r>
              <a:rPr lang="en-US" sz="1200" kern="1200" baseline="0" dirty="0">
                <a:solidFill>
                  <a:schemeClr val="tx1"/>
                </a:solidFill>
                <a:latin typeface="+mn-lt"/>
                <a:ea typeface="+mn-ea"/>
                <a:cs typeface="+mn-cs"/>
              </a:rPr>
              <a:t> over PIM-core </a:t>
            </a:r>
            <a:r>
              <a:rPr lang="en-US" sz="1200" kern="1200" baseline="0" dirty="0" err="1">
                <a:solidFill>
                  <a:schemeClr val="tx1"/>
                </a:solidFill>
                <a:latin typeface="+mn-lt"/>
                <a:ea typeface="+mn-ea"/>
                <a:cs typeface="+mn-cs"/>
              </a:rPr>
              <a:t>differes</a:t>
            </a:r>
            <a:r>
              <a:rPr lang="en-US" sz="1200" kern="1200" baseline="0" dirty="0">
                <a:solidFill>
                  <a:schemeClr val="tx1"/>
                </a:solidFill>
                <a:latin typeface="+mn-lt"/>
                <a:ea typeface="+mn-ea"/>
                <a:cs typeface="+mn-cs"/>
              </a:rPr>
              <a:t> across different workloads. </a:t>
            </a:r>
            <a:r>
              <a:rPr lang="en-US" sz="1200" kern="1200" dirty="0">
                <a:solidFill>
                  <a:schemeClr val="tx1"/>
                </a:solidFill>
                <a:latin typeface="+mn-lt"/>
                <a:ea typeface="+mn-ea"/>
                <a:cs typeface="+mn-cs"/>
              </a:rPr>
              <a:t>In some cases</a:t>
            </a:r>
            <a:r>
              <a:rPr lang="en-US" sz="1200" kern="1200" baseline="0" dirty="0">
                <a:solidFill>
                  <a:schemeClr val="tx1"/>
                </a:solidFill>
                <a:latin typeface="+mn-lt"/>
                <a:ea typeface="+mn-ea"/>
                <a:cs typeface="+mn-cs"/>
              </a:rPr>
              <a:t> such as Texture Tiling, </a:t>
            </a:r>
            <a:r>
              <a:rPr lang="en-US" sz="1200" kern="1200" dirty="0">
                <a:solidFill>
                  <a:schemeClr val="tx1"/>
                </a:solidFill>
                <a:latin typeface="+mn-lt"/>
                <a:ea typeface="+mn-ea"/>
                <a:cs typeface="+mn-cs"/>
              </a:rPr>
              <a:t>the performance improvement of PIM-</a:t>
            </a:r>
            <a:r>
              <a:rPr lang="en-US" sz="1200" kern="1200" dirty="0" err="1">
                <a:solidFill>
                  <a:schemeClr val="tx1"/>
                </a:solidFill>
                <a:latin typeface="+mn-lt"/>
                <a:ea typeface="+mn-ea"/>
                <a:cs typeface="+mn-cs"/>
              </a:rPr>
              <a:t>Acc</a:t>
            </a:r>
            <a:r>
              <a:rPr lang="en-US" sz="1200" kern="1200" dirty="0">
                <a:solidFill>
                  <a:schemeClr val="tx1"/>
                </a:solidFill>
                <a:latin typeface="+mn-lt"/>
                <a:ea typeface="+mn-ea"/>
                <a:cs typeface="+mn-cs"/>
              </a:rPr>
              <a:t> over PIM-Core is limited by the low computational complexity of these two kernels. But</a:t>
            </a:r>
            <a:r>
              <a:rPr lang="en-US" sz="1200" kern="1200" baseline="0" dirty="0">
                <a:solidFill>
                  <a:schemeClr val="tx1"/>
                </a:solidFill>
                <a:latin typeface="+mn-lt"/>
                <a:ea typeface="+mn-ea"/>
                <a:cs typeface="+mn-cs"/>
              </a:rPr>
              <a:t> there are other cases, such as</a:t>
            </a:r>
            <a:r>
              <a:rPr lang="en-US" sz="1200" kern="1200" dirty="0">
                <a:solidFill>
                  <a:schemeClr val="tx1"/>
                </a:solidFill>
                <a:latin typeface="+mn-lt"/>
                <a:ea typeface="+mn-ea"/>
                <a:cs typeface="+mn-cs"/>
              </a:rPr>
              <a:t> compression that benefit significantly from using PIM-</a:t>
            </a:r>
            <a:r>
              <a:rPr lang="en-US" sz="1200" kern="1200" dirty="0" err="1">
                <a:solidFill>
                  <a:schemeClr val="tx1"/>
                </a:solidFill>
                <a:latin typeface="+mn-lt"/>
                <a:ea typeface="+mn-ea"/>
                <a:cs typeface="+mn-cs"/>
              </a:rPr>
              <a:t>Acc</a:t>
            </a:r>
            <a:r>
              <a:rPr lang="en-US" sz="1200" kern="1200" dirty="0">
                <a:solidFill>
                  <a:schemeClr val="tx1"/>
                </a:solidFill>
                <a:latin typeface="+mn-lt"/>
                <a:ea typeface="+mn-ea"/>
                <a:cs typeface="+mn-cs"/>
              </a:rPr>
              <a:t> over PIM-Core in terms of performance, because these kernels are more compute-intensive and less data-intensive compared to texture tiling and.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4425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1F22E10-F738-7441-B00D-D602C05DDFF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209</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13619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6195"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371139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9535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Tx/>
              <a:buChar char="-"/>
            </a:pPr>
            <a:r>
              <a:rPr lang="en-US" dirty="0"/>
              <a:t>As we have shown earlier, either across</a:t>
            </a:r>
            <a:r>
              <a:rPr lang="en-US" baseline="0" dirty="0"/>
              <a:t> or within </a:t>
            </a:r>
            <a:r>
              <a:rPr lang="en-US" dirty="0"/>
              <a:t>applications, our characterization can identify data that are vulnerable to memory errors and data that are tolerant to memory errors.</a:t>
            </a:r>
          </a:p>
          <a:p>
            <a:pPr marL="174708" indent="-174708">
              <a:buFontTx/>
              <a:buChar char="-"/>
            </a:pPr>
            <a:r>
              <a:rPr lang="en-US" dirty="0"/>
              <a:t>To exploit this observation, we would like to map these different data onto different memory modules according to their memory error tolerance.</a:t>
            </a:r>
          </a:p>
          <a:p>
            <a:pPr marL="174708" indent="-174708">
              <a:buFontTx/>
              <a:buChar char="-"/>
            </a:pPr>
            <a:r>
              <a:rPr lang="en-US" dirty="0"/>
              <a:t>As an example here, we map vulnerable data to reliable memory to improve reliability, and map tolerant data to low-cost less-reliable memory </a:t>
            </a:r>
            <a:r>
              <a:rPr lang="en-US" baseline="0" dirty="0"/>
              <a:t>to </a:t>
            </a:r>
            <a:r>
              <a:rPr lang="en-US" dirty="0"/>
              <a:t>exploit its tolerance and lower the cost. We call this mechanism heterogeneous-reliability memory, HRM.</a:t>
            </a:r>
          </a:p>
          <a:p>
            <a:pPr marL="174708" indent="-174708">
              <a:buFontTx/>
              <a:buChar char="-"/>
            </a:pPr>
            <a:r>
              <a:rPr lang="en-US" dirty="0"/>
              <a:t>Reliable</a:t>
            </a:r>
            <a:r>
              <a:rPr lang="en-US" baseline="0" dirty="0"/>
              <a:t> memory consists of … Low cost memory consists of …</a:t>
            </a:r>
            <a:endParaRPr lang="en-US" dirty="0"/>
          </a:p>
          <a:p>
            <a:pPr marL="174708" indent="-174708">
              <a:buFontTx/>
              <a:buChar char="-"/>
            </a:pPr>
            <a:r>
              <a:rPr lang="en-US" dirty="0"/>
              <a:t>As we will show later, HRM allows us to use weaker error protection in memory, and enables the use of less-tested memory chips to lower the cost of the memory system, while still achieving reasonable single-server reliability target.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2475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a:t>
            </a:r>
            <a:r>
              <a:rPr lang="en-US" baseline="0" dirty="0"/>
              <a:t> we have described the key idea </a:t>
            </a:r>
            <a:r>
              <a:rPr lang="en-US" dirty="0"/>
              <a:t>of HRM and </a:t>
            </a:r>
            <a:r>
              <a:rPr lang="en-US" dirty="0" err="1"/>
              <a:t>Par+R</a:t>
            </a:r>
            <a:r>
              <a:rPr lang="en-US" baseline="0" dirty="0"/>
              <a:t>, let’s look at our mechanism to put them together.</a:t>
            </a:r>
          </a:p>
          <a:p>
            <a:pPr marL="171450" indent="-171450">
              <a:buFontTx/>
              <a:buChar char="-"/>
            </a:pPr>
            <a:r>
              <a:rPr lang="en-US" baseline="0" dirty="0"/>
              <a:t>First, we characterize and classify application data in terms of their memory error tolerance, rank them from vulnerable to tolerant.</a:t>
            </a:r>
          </a:p>
          <a:p>
            <a:pPr marL="171450" indent="-171450">
              <a:buFontTx/>
              <a:buChar char="-"/>
            </a:pPr>
            <a:r>
              <a:rPr lang="en-US" dirty="0"/>
              <a:t>Then, we</a:t>
            </a:r>
            <a:r>
              <a:rPr lang="en-US" baseline="0" dirty="0"/>
              <a:t> map application data to HRM according to their error tolerance. As an example here, vulnerable data is mapped to reliable memory, tolerable data is mapped to low-cost memory, and recoverable data</a:t>
            </a:r>
            <a:r>
              <a:rPr lang="en-US" dirty="0"/>
              <a:t> </a:t>
            </a:r>
            <a:r>
              <a:rPr lang="en-US" baseline="0" dirty="0"/>
              <a:t>is mapped to </a:t>
            </a:r>
            <a:r>
              <a:rPr lang="en-US" dirty="0"/>
              <a:t>parity </a:t>
            </a:r>
            <a:r>
              <a:rPr lang="en-US" baseline="0" dirty="0"/>
              <a:t>memory with </a:t>
            </a:r>
            <a:r>
              <a:rPr lang="en-US" baseline="0" dirty="0" err="1"/>
              <a:t>Par+R</a:t>
            </a:r>
            <a:r>
              <a:rPr lang="en-US" baseline="0"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867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64ef98b623_2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64ef98b623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contrast, using a DRAM chip partitioned into four voltage domains can use a many-to-four DNN to DRAM mapping, using four different voltage values with error rates indicated by the yellow, red, green, and blue lines</a:t>
            </a:r>
            <a:endParaRPr/>
          </a:p>
        </p:txBody>
      </p:sp>
    </p:spTree>
    <p:extLst>
      <p:ext uri="{BB962C8B-B14F-4D97-AF65-F5344CB8AC3E}">
        <p14:creationId xmlns:p14="http://schemas.microsoft.com/office/powerpoint/2010/main" val="1061999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1F22E10-F738-7441-B00D-D602C05DDFF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244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13619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6195"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3993820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Perhaps we have taken processor-centric system design a bit too far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4005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36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21295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65225" y="676275"/>
            <a:ext cx="4713288" cy="3533775"/>
          </a:xfrm>
          <a:ln/>
        </p:spPr>
      </p:sp>
      <p:sp>
        <p:nvSpPr>
          <p:cNvPr id="27651" name="Rectangle 3"/>
          <p:cNvSpPr>
            <a:spLocks noGrp="1" noChangeArrowheads="1"/>
          </p:cNvSpPr>
          <p:nvPr>
            <p:ph type="body" idx="1"/>
          </p:nvPr>
        </p:nvSpPr>
        <p:spPr>
          <a:xfrm>
            <a:off x="897994" y="4434208"/>
            <a:ext cx="5166647" cy="413509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Professor Mutlu</a:t>
            </a:r>
            <a:r>
              <a:rPr lang="ja-JP" altLang="en-US" dirty="0"/>
              <a:t>’</a:t>
            </a:r>
            <a:r>
              <a:rPr lang="en-US" dirty="0"/>
              <a:t>s research focus is all aspects of computer</a:t>
            </a:r>
            <a:r>
              <a:rPr lang="en-US" baseline="0" dirty="0"/>
              <a:t> </a:t>
            </a:r>
            <a:r>
              <a:rPr lang="en-US" dirty="0"/>
              <a:t>architecture, HW/SW interaction</a:t>
            </a:r>
            <a:r>
              <a:rPr lang="en-US" baseline="0" dirty="0"/>
              <a:t> and bioinformatics</a:t>
            </a:r>
            <a:r>
              <a:rPr lang="en-US" dirty="0"/>
              <a:t>. </a:t>
            </a:r>
          </a:p>
          <a:p>
            <a:endParaRPr lang="en-US" dirty="0"/>
          </a:p>
          <a:p>
            <a:r>
              <a:rPr lang="en-US" dirty="0"/>
              <a:t>He is looking for students to perform research</a:t>
            </a:r>
            <a:r>
              <a:rPr lang="en-US" baseline="0" dirty="0"/>
              <a:t> in these areas.</a:t>
            </a:r>
            <a:endParaRPr lang="en-US" dirty="0"/>
          </a:p>
          <a:p>
            <a:endParaRPr lang="en-US" dirty="0"/>
          </a:p>
          <a:p>
            <a:r>
              <a:rPr lang="en-US" dirty="0"/>
              <a:t>He and his group, SAFARI,</a:t>
            </a:r>
            <a:r>
              <a:rPr lang="en-US" baseline="0" dirty="0"/>
              <a:t> solve fundamental problems spanning:</a:t>
            </a:r>
          </a:p>
          <a:p>
            <a:endParaRPr lang="en-US" dirty="0"/>
          </a:p>
          <a:p>
            <a:pPr defTabSz="931774" fontAlgn="base">
              <a:spcBef>
                <a:spcPct val="0"/>
              </a:spcBef>
              <a:spcAft>
                <a:spcPct val="0"/>
              </a:spcAft>
              <a:buFontTx/>
              <a:buChar char="•"/>
            </a:pPr>
            <a:r>
              <a:rPr lang="en-US" b="1" i="1" dirty="0">
                <a:solidFill>
                  <a:srgbClr val="3333CC"/>
                </a:solidFill>
                <a:latin typeface="Arial Narrow" charset="0"/>
                <a:ea typeface="ＭＳ Ｐゴシック" charset="0"/>
                <a:cs typeface="Arial" charset="0"/>
              </a:rPr>
              <a:t> Memory, memory, memory, storage, interconnects</a:t>
            </a:r>
          </a:p>
          <a:p>
            <a:pPr defTabSz="931774" fontAlgn="base">
              <a:spcBef>
                <a:spcPct val="0"/>
              </a:spcBef>
              <a:spcAft>
                <a:spcPct val="0"/>
              </a:spcAft>
              <a:buFontTx/>
              <a:buChar char="•"/>
            </a:pPr>
            <a:r>
              <a:rPr lang="en-US" b="1" i="1" dirty="0">
                <a:solidFill>
                  <a:srgbClr val="3333CC"/>
                </a:solidFill>
                <a:latin typeface="Arial Narrow" charset="0"/>
                <a:ea typeface="ＭＳ Ｐゴシック" charset="0"/>
                <a:cs typeface="Arial" charset="0"/>
              </a:rPr>
              <a:t> Parallel architectures, heterogeneous architectures, GP-GPUs</a:t>
            </a:r>
          </a:p>
          <a:p>
            <a:pPr defTabSz="931774" fontAlgn="base">
              <a:spcBef>
                <a:spcPct val="0"/>
              </a:spcBef>
              <a:spcAft>
                <a:spcPct val="0"/>
              </a:spcAft>
              <a:buFontTx/>
              <a:buChar char="•"/>
            </a:pPr>
            <a:r>
              <a:rPr lang="en-US" b="1" i="1" dirty="0">
                <a:solidFill>
                  <a:srgbClr val="3333CC"/>
                </a:solidFill>
                <a:latin typeface="Arial Narrow" charset="0"/>
                <a:ea typeface="ＭＳ Ｐゴシック" charset="0"/>
                <a:cs typeface="Arial" charset="0"/>
              </a:rPr>
              <a:t> System/architecture interaction, new execution models</a:t>
            </a:r>
          </a:p>
          <a:p>
            <a:pPr defTabSz="931774" fontAlgn="base">
              <a:spcBef>
                <a:spcPct val="0"/>
              </a:spcBef>
              <a:spcAft>
                <a:spcPct val="0"/>
              </a:spcAft>
              <a:buFontTx/>
              <a:buChar char="•"/>
            </a:pPr>
            <a:r>
              <a:rPr lang="en-US" b="1" i="1" dirty="0">
                <a:solidFill>
                  <a:srgbClr val="3333CC"/>
                </a:solidFill>
                <a:latin typeface="Arial Narrow" charset="0"/>
                <a:ea typeface="ＭＳ Ｐゴシック" charset="0"/>
                <a:cs typeface="Arial" charset="0"/>
              </a:rPr>
              <a:t> Energy efficiency, fault tolerance, hardware security </a:t>
            </a:r>
          </a:p>
          <a:p>
            <a:pPr defTabSz="931774" fontAlgn="base">
              <a:spcBef>
                <a:spcPct val="0"/>
              </a:spcBef>
              <a:spcAft>
                <a:spcPct val="0"/>
              </a:spcAft>
              <a:buFontTx/>
              <a:buChar char="•"/>
            </a:pPr>
            <a:r>
              <a:rPr lang="en-US" b="1" i="1" dirty="0">
                <a:solidFill>
                  <a:srgbClr val="3333CC"/>
                </a:solidFill>
                <a:latin typeface="Arial Narrow" charset="0"/>
                <a:ea typeface="ＭＳ Ｐゴシック" charset="0"/>
                <a:cs typeface="Arial" charset="0"/>
              </a:rPr>
              <a:t> Genome sequence analysis and assembly</a:t>
            </a:r>
          </a:p>
          <a:p>
            <a:pPr defTabSz="931774" fontAlgn="base">
              <a:spcBef>
                <a:spcPct val="0"/>
              </a:spcBef>
              <a:spcAft>
                <a:spcPct val="0"/>
              </a:spcAft>
              <a:buFontTx/>
              <a:buChar char="•"/>
            </a:pPr>
            <a:endParaRPr lang="en-US" b="1" i="1" dirty="0">
              <a:solidFill>
                <a:srgbClr val="3333CC"/>
              </a:solidFill>
              <a:latin typeface="Arial Narrow" charset="0"/>
              <a:ea typeface="ＭＳ Ｐゴシック" charset="0"/>
              <a:cs typeface="Arial" charset="0"/>
            </a:endParaRPr>
          </a:p>
          <a:p>
            <a:pPr defTabSz="931774" fontAlgn="base">
              <a:spcBef>
                <a:spcPct val="0"/>
              </a:spcBef>
              <a:spcAft>
                <a:spcPct val="0"/>
              </a:spcAft>
            </a:pPr>
            <a:r>
              <a:rPr lang="en-US" dirty="0">
                <a:solidFill>
                  <a:srgbClr val="3333CC"/>
                </a:solidFill>
                <a:latin typeface="Arial Narrow" charset="0"/>
                <a:ea typeface="ＭＳ Ｐゴシック" charset="0"/>
                <a:cs typeface="Arial" charset="0"/>
              </a:rPr>
              <a:t>His group does broad research spanning systems to logic with architecture at center</a:t>
            </a:r>
          </a:p>
          <a:p>
            <a:pPr defTabSz="931774" fontAlgn="base">
              <a:spcBef>
                <a:spcPct val="0"/>
              </a:spcBef>
              <a:spcAft>
                <a:spcPct val="0"/>
              </a:spcAft>
              <a:buFontTx/>
              <a:buChar char="•"/>
            </a:pPr>
            <a:endParaRPr lang="en-US" b="1" i="1" dirty="0">
              <a:solidFill>
                <a:srgbClr val="3333CC"/>
              </a:solidFill>
              <a:latin typeface="Arial Narrow" charset="0"/>
              <a:ea typeface="ＭＳ Ｐゴシック" charset="0"/>
              <a:cs typeface="Arial" charset="0"/>
            </a:endParaRPr>
          </a:p>
          <a:p>
            <a:endParaRPr lang="en-US" dirty="0"/>
          </a:p>
        </p:txBody>
      </p:sp>
    </p:spTree>
    <p:extLst>
      <p:ext uri="{BB962C8B-B14F-4D97-AF65-F5344CB8AC3E}">
        <p14:creationId xmlns:p14="http://schemas.microsoft.com/office/powerpoint/2010/main" val="2234252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To</a:t>
            </a:r>
            <a:r>
              <a:rPr lang="en-US" baseline="0" dirty="0"/>
              <a:t> understand the latency problem</a:t>
            </a:r>
            <a:r>
              <a:rPr lang="en-US" dirty="0"/>
              <a:t>,</a:t>
            </a:r>
            <a:r>
              <a:rPr lang="en-US" baseline="0" dirty="0"/>
              <a:t> we need to go into what defines latency.</a:t>
            </a:r>
          </a:p>
          <a:p>
            <a:endParaRPr lang="en-US" baseline="0" dirty="0"/>
          </a:p>
          <a:p>
            <a:r>
              <a:rPr lang="en-US" baseline="0" dirty="0"/>
              <a:t>DRAM latency is the total </a:t>
            </a:r>
            <a:r>
              <a:rPr lang="en-US" baseline="0" dirty="0" err="1"/>
              <a:t>amnt</a:t>
            </a:r>
            <a:r>
              <a:rPr lang="en-US" baseline="0" dirty="0"/>
              <a:t> of time that the underlying </a:t>
            </a:r>
            <a:r>
              <a:rPr lang="en-US" baseline="0" dirty="0" err="1"/>
              <a:t>hw</a:t>
            </a:r>
            <a:r>
              <a:rPr lang="en-US" baseline="0" dirty="0"/>
              <a:t> operations need &lt;&gt; to retrieve data.</a:t>
            </a:r>
          </a:p>
          <a:p>
            <a:r>
              <a:rPr lang="en-US" baseline="0" dirty="0"/>
              <a:t>The DRAM standards define a single fixed time for how long these ops should take in every DRAM chip.</a:t>
            </a:r>
          </a:p>
          <a:p>
            <a:r>
              <a:rPr lang="en-US" b="1" baseline="0" dirty="0"/>
              <a:t>However</a:t>
            </a:r>
            <a:r>
              <a:rPr lang="en-US" baseline="0" dirty="0"/>
              <a:t>, this defined delay doesn’t actually reflect the latency of the individual DRAMs.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&lt;Timeline illustration&gt;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Because the manufacturing process is </a:t>
            </a:r>
            <a:r>
              <a:rPr lang="en-US" b="1" baseline="0" dirty="0"/>
              <a:t>imperfect</a:t>
            </a:r>
            <a:r>
              <a:rPr lang="en-US" b="0" baseline="0" dirty="0"/>
              <a:t>, it introduces variation in the production chips, </a:t>
            </a:r>
            <a:r>
              <a:rPr lang="en-US" b="1" baseline="0" dirty="0"/>
              <a:t>resulting in latency variation across different chips</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simple </a:t>
            </a:r>
            <a:r>
              <a:rPr lang="en-US" baseline="0" dirty="0" err="1"/>
              <a:t>illustartion</a:t>
            </a:r>
            <a:r>
              <a:rPr lang="en-US" baseline="0" dirty="0"/>
              <a:t> shows the difference b/w the average latency across 3 different dram chips, to convey the point of latency variation.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It’s important to note that not only does latency variation exists </a:t>
            </a:r>
            <a:r>
              <a:rPr lang="en-US" b="1" baseline="0" dirty="0"/>
              <a:t>&lt;across&gt; </a:t>
            </a:r>
            <a:r>
              <a:rPr lang="en-US" b="0" baseline="0" dirty="0"/>
              <a:t>chips, but also </a:t>
            </a:r>
            <a:r>
              <a:rPr lang="en-US" b="1" baseline="0" dirty="0"/>
              <a:t>&lt;inside&gt; </a:t>
            </a:r>
            <a:r>
              <a:rPr lang="en-US" b="0" baseline="0" dirty="0"/>
              <a:t>each dram chip itself. </a:t>
            </a:r>
          </a:p>
          <a:p>
            <a:endParaRPr lang="en-US" baseline="0" dirty="0"/>
          </a:p>
          <a:p>
            <a:r>
              <a:rPr lang="en-US" baseline="0" dirty="0"/>
              <a:t>&lt;Blue standard&gt;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Since we don’t want to throw away the chips with high variation, we tolerate them.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simple way is to &lt;slow&gt; down the acceptable latency so that the majority of chips can all work reliably under this high standard latency. </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as we can see, the high standard latency is a result of a trade-off made for higher DRAM production yield. </a:t>
            </a:r>
          </a:p>
          <a:p>
            <a:endParaRPr lang="en-US" b="1" baseline="0" dirty="0"/>
          </a:p>
          <a:p>
            <a:r>
              <a:rPr lang="en-US" b="1" baseline="0" dirty="0"/>
              <a:t>---</a:t>
            </a:r>
          </a:p>
          <a:p>
            <a:r>
              <a:rPr lang="en-US" b="1" baseline="0" dirty="0"/>
              <a:t>&lt;&gt; Operative word</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314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8432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559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3206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offers high memory capacity at low cost. </a:t>
            </a:r>
          </a:p>
          <a:p>
            <a:r>
              <a:rPr lang="en-US" dirty="0"/>
              <a:t>However, process technology scaling introduces three key challenges to DRAM [CLICK] </a:t>
            </a:r>
          </a:p>
          <a:p>
            <a:r>
              <a:rPr lang="en-US" dirty="0"/>
              <a:t>First, high DRAM access latency is a bottleneck for improving system performance and energy efficiency. [CLICK]</a:t>
            </a:r>
          </a:p>
          <a:p>
            <a:r>
              <a:rPr lang="en-US" dirty="0"/>
              <a:t>Second, as the number of cells in a DRAM chip increase, DRAM refresh overheads incur more performance and energy overheads. [CLICK]</a:t>
            </a:r>
          </a:p>
          <a:p>
            <a:r>
              <a:rPr lang="en-US" dirty="0"/>
              <a:t>Third, as process technology shrinks, DRAM cells become smaller and get closer to each other. The increasing interference between cells exposes DRAM to vulnerabilities such as </a:t>
            </a:r>
            <a:r>
              <a:rPr lang="en-US" dirty="0" err="1"/>
              <a:t>RowHammer</a:t>
            </a:r>
            <a:r>
              <a:rPr lang="en-US" dirty="0"/>
              <a:t>, which reduce DRAM reliability.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2467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DRAM chip is composed of multiple subarrays. DRAM cells in a subarray are organized as two-dimensional array.</a:t>
            </a:r>
          </a:p>
          <a:p>
            <a:r>
              <a:rPr lang="en-US" dirty="0"/>
              <a:t>To access a cell, a DRAM row has to be activated. [CLICK] A row activation results in loading the row’s data into the sense amplifiers, where read and write operations can be performed.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5833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address the scaling challenges of conventional DRAM, we propose a flexible substrate which we call CROW.</a:t>
            </a:r>
          </a:p>
          <a:p>
            <a:endParaRPr lang="en-US" dirty="0"/>
          </a:p>
          <a:p>
            <a:r>
              <a:rPr lang="en-US" dirty="0"/>
              <a:t>CROW slightly modifies the DRAM subarray by introducing copy rows in addition to the regular rows in conventional DRAM. The copy rows have their own address decoders and they can be activated independently from the regular rows. </a:t>
            </a:r>
          </a:p>
          <a:p>
            <a:endParaRPr lang="en-US" dirty="0"/>
          </a:p>
          <a:p>
            <a:r>
              <a:rPr lang="en-US" dirty="0"/>
              <a:t>The CROW substrate enables two key operations. [CLICK] </a:t>
            </a:r>
          </a:p>
          <a:p>
            <a:r>
              <a:rPr lang="en-US" dirty="0"/>
              <a:t>First, it enables duplicating an entire regular row to a copy row within the subarray. This operation is simply performed by following a regular row activation with a copy row activation. [CLICK]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CROW enables simultaneously activating a regular row and a copy row. If the two rows contain the same data, this operation results in low latency activation. This is because two rows share more charge with the sense amplifiers and as a result the sense amplifiers operate faster.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608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CROW substrate is flexible and can be used to enable a variety of mechanisms. </a:t>
            </a:r>
          </a:p>
          <a:p>
            <a:r>
              <a:rPr lang="en-US" dirty="0"/>
              <a:t>In this work, we discuss and evaluate two mechanisms. First, [CLICK] CROW-cache enables low-latency access to the most recently activated regular rows in every subarray. To do so, [CLICK] CROW-cache</a:t>
            </a:r>
          </a:p>
          <a:p>
            <a:r>
              <a:rPr lang="en-US" dirty="0"/>
              <a:t>makes a copy of the activated regular row into an available copy row. During a subsequent access to the same regular row, [CLICK] CROW-cache simultaneously activates both the regular and copy row to reduce activation latency.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CROW-ref mitigates DRAM refresh overhead by avoiding storing any data in retention-weak rows such that the entire DRAM chip can use a longer refresh interval. [CLICK] CROW-ref simply remaps weak regular DRAM rows to strong copy rows and the memory controller activates the corresponding copy row instead of the weak regular row.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come to my talk to learn more about these mechanisms.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talk, we will also briefly discuss a third mechanism for mitigating </a:t>
            </a:r>
            <a:r>
              <a:rPr lang="en-US" dirty="0" err="1"/>
              <a:t>RowHammer</a:t>
            </a:r>
            <a:r>
              <a:rPr lang="en-US" dirty="0"/>
              <a:t>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hope future work exploits CROW to devise more use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2915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CROW-cache and CROW-ref are complementary to each other. Averaged across 20 four-core memory intensive workloads, the combination of CROW-cache and CROW-ref improves performance by 20.0% and reduces DRAM energy by 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CROW provides such performance and energy benefits with a small hardware overhead in the DRAM chip and the memory controller.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6465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Haocong. I will be presenting CLR-DRAM, a low cost DRAM architecture that enables a dynamic capacity-latency trade-off.</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53668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8706079d96_65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8706079d96_65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[Click] This work is motivated by the fact that workloads and systems have varying main memory capacity and latency demands.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[Click] However, commodity DRAM, as the prevalent technology for the main memory, makes a static capacity-latency trade-off at design-time.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[Click] As a result,  existing systems miss opportunities to improve performance by adapting to changes in main memory capacity and latency demands.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[Click] Therefore, our goal is to enable a dynamic DRAM capacity-latency trade-off at a fine granularity (that is, a single DRAM row), as shown pictorially in this figure.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64436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82bbd4c47_7_1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82bbd4c47_7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[Click] To this end, we propose CLR-DRAM, which stands for capacity-latency reconfigurable DRAM.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CLR-DRAM is a low cost DRAM architecture that enables a single DRAM row to dynamically switch between either max-capacity or high-performance mode.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[Click] The key idea of CLR-DRAM is to enable dynamic configurability of the connections between DRAM cells and sense amplifiers in the [Click] density-optimized open-bitline architecture, which is shown on the left.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[Click] To do so, CLR-DRAM, which is shown on the right, adds two types of small isolation transistors, called Type 1 and Type 2 bitline mode select transistors to enhance the connectivity between DRAM cells and sense amplifiers.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036617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82bbd4c47_22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82bbd4c47_2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[Click] For a row to operate in max-capacity mode, CLR-DRAM enables Type 1 and disables Type 2 bitline mode select transistors to mimic exactly the same cell-to-SA connections as in the open-bitline architecture.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[Click] Doing so enables every single DRAM cell and its sense amplifier in a max-capacity row to operate individually,  achieving the same storage capacity as a row in the conventional density-optimized open-bitline architecture.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[Click]  For a row to operate in high-performance mode, CLR-DRAM enables both types of bitline mode select transistors to enable two kinds of coupled operations simultaneously.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[Click] First, two adjacent DRAM cells in a row are coupled to operate as a single logical cell because they are connected to both ports of the same sense amplifier.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[Click]  Second, two sense amplifiers, which originally served the two adjacent cells individually, are now coupled to operate as a single logical sense amplifier because the logical cell is connected to both the two sense amplifiers.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[Click]  A high-performance mode row has reduced access latency and refresh overhead via these coupled cell and sense amplifier operations.</a:t>
            </a:r>
            <a:endParaRPr>
              <a:solidFill>
                <a:schemeClr val="dk1"/>
              </a:solidFill>
            </a:endParaRPr>
          </a:p>
        </p:txBody>
      </p:sp>
    </p:spTree>
    <p:extLst>
      <p:ext uri="{BB962C8B-B14F-4D97-AF65-F5344CB8AC3E}">
        <p14:creationId xmlns:p14="http://schemas.microsoft.com/office/powerpoint/2010/main" val="161485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0904148a5_0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0904148a5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[Click] Our SPICE simulations show that CLR-DRAM significantly reduces all four major DRAM access latencies, ranging from 35.2% to 64.2%</a:t>
            </a:r>
            <a:endParaRPr/>
          </a:p>
          <a:p>
            <a:pPr marL="0" lvl="0" indent="0" algn="l" rtl="0">
              <a:spcBef>
                <a:spcPts val="0"/>
              </a:spcBef>
              <a:spcAft>
                <a:spcPts val="0"/>
              </a:spcAft>
              <a:buNone/>
            </a:pPr>
            <a:r>
              <a:rPr lang="en">
                <a:solidFill>
                  <a:schemeClr val="dk1"/>
                </a:solidFill>
              </a:rPr>
              <a:t>[Click] </a:t>
            </a:r>
            <a:r>
              <a:rPr lang="en"/>
              <a:t>Our system level evaluation shows that CLR-DRAM improves system performance by 18.6%, saves DRAM energy by 29.7% and reduces DRAM refresh energy by 66.1%.</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[Click] </a:t>
            </a:r>
            <a:r>
              <a:rPr lang="en"/>
              <a:t>We hope that CLR-DRAM can be exploited to develop more flexible systems that can adapt to the diverse and changing DRAM capacity and latency demands of workloads.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66565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take</a:t>
            </a:r>
            <a:r>
              <a:rPr lang="en-US" baseline="0" dirty="0"/>
              <a:t> a look at widely-used </a:t>
            </a:r>
            <a:r>
              <a:rPr lang="en-US" baseline="0" dirty="0" err="1"/>
              <a:t>google</a:t>
            </a:r>
            <a:r>
              <a:rPr lang="en-US" baseline="0" dirty="0"/>
              <a:t> consumer workloads, to figure out the major sources of energy consumption.</a:t>
            </a:r>
          </a:p>
          <a:p>
            <a:endParaRPr lang="en-US" baseline="0" dirty="0"/>
          </a:p>
          <a:p>
            <a:r>
              <a:rPr lang="en-US" baseline="0" dirty="0"/>
              <a:t>We look at Google Chrome web </a:t>
            </a:r>
            <a:r>
              <a:rPr lang="en-US" baseline="0" dirty="0" err="1"/>
              <a:t>brower</a:t>
            </a:r>
            <a:r>
              <a:rPr lang="en-US" baseline="0" dirty="0"/>
              <a:t>. We take a look at </a:t>
            </a:r>
            <a:r>
              <a:rPr lang="en-US" baseline="0" dirty="0" err="1"/>
              <a:t>Tensorflow</a:t>
            </a:r>
            <a:r>
              <a:rPr lang="en-US" baseline="0" dirty="0"/>
              <a:t>, Google’s machine learning framework, and we also take a look at two important video related workloads, video playback and video capture, both rely on Google’s vp9 codec technology.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604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take</a:t>
            </a:r>
            <a:r>
              <a:rPr lang="en-US" baseline="0" dirty="0"/>
              <a:t> a look at widely-used </a:t>
            </a:r>
            <a:r>
              <a:rPr lang="en-US" baseline="0" dirty="0" err="1"/>
              <a:t>google</a:t>
            </a:r>
            <a:r>
              <a:rPr lang="en-US" baseline="0" dirty="0"/>
              <a:t> consumer workloads, to figure out the major sources of energy consumption.</a:t>
            </a:r>
          </a:p>
          <a:p>
            <a:endParaRPr lang="en-US" baseline="0" dirty="0"/>
          </a:p>
          <a:p>
            <a:r>
              <a:rPr lang="en-US" baseline="0" dirty="0"/>
              <a:t>We look at Google Chrome web </a:t>
            </a:r>
            <a:r>
              <a:rPr lang="en-US" baseline="0" dirty="0" err="1"/>
              <a:t>brower</a:t>
            </a:r>
            <a:r>
              <a:rPr lang="en-US" baseline="0" dirty="0"/>
              <a:t>. We take a look at </a:t>
            </a:r>
            <a:r>
              <a:rPr lang="en-US" baseline="0" dirty="0" err="1"/>
              <a:t>Tensorflow</a:t>
            </a:r>
            <a:r>
              <a:rPr lang="en-US" baseline="0" dirty="0"/>
              <a:t>, Google’s machine learning framework, and we also take a look at two important video related workloads, video playback and video capture, both rely on Google’s vp9 codec technology.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780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However, since the development of high throughput sequencing (HTS) technologies, the cost of genome sequencing has fallen off a cliff (&lt;&lt; 1,000$) making it viable for almost everyone's use.</a:t>
            </a: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204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Genome analysis starts with sequencing random short DNA fragments of copies of the original molecule.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Unfortunately,</a:t>
            </a:r>
            <a:r>
              <a:rPr lang="en-US" sz="1200" b="0" i="0" kern="1200" baseline="0" dirty="0">
                <a:solidFill>
                  <a:schemeClr val="tx1"/>
                </a:solidFill>
                <a:effectLst/>
                <a:latin typeface="+mn-lt"/>
                <a:ea typeface="+mn-ea"/>
                <a:cs typeface="+mn-cs"/>
              </a:rPr>
              <a:t> these reads </a:t>
            </a:r>
            <a:r>
              <a:rPr lang="en-US" sz="1200" kern="1200" dirty="0">
                <a:solidFill>
                  <a:schemeClr val="tx1"/>
                </a:solidFill>
                <a:effectLst/>
                <a:latin typeface="+mn-lt"/>
                <a:ea typeface="+mn-ea"/>
                <a:cs typeface="+mn-cs"/>
              </a:rPr>
              <a:t>lack information about their order and which part of genome they are originated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Hence</a:t>
            </a:r>
            <a:r>
              <a:rPr lang="en-US" sz="1200" kern="1200" baseline="0" dirty="0">
                <a:solidFill>
                  <a:schemeClr val="tx1"/>
                </a:solidFill>
                <a:effectLst/>
                <a:latin typeface="+mn-lt"/>
                <a:ea typeface="+mn-ea"/>
                <a:cs typeface="+mn-cs"/>
              </a:rPr>
              <a:t> the second step is to map these reads to a long reference genome.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131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take</a:t>
            </a:r>
            <a:r>
              <a:rPr lang="en-US" baseline="0" dirty="0"/>
              <a:t> a look at widely-used </a:t>
            </a:r>
            <a:r>
              <a:rPr lang="en-US" baseline="0" dirty="0" err="1"/>
              <a:t>google</a:t>
            </a:r>
            <a:r>
              <a:rPr lang="en-US" baseline="0" dirty="0"/>
              <a:t> consumer workloads, to figure out the major sources of energy consumption.</a:t>
            </a:r>
          </a:p>
          <a:p>
            <a:endParaRPr lang="en-US" baseline="0" dirty="0"/>
          </a:p>
          <a:p>
            <a:r>
              <a:rPr lang="en-US" baseline="0" dirty="0"/>
              <a:t>We look at Google Chrome web </a:t>
            </a:r>
            <a:r>
              <a:rPr lang="en-US" baseline="0" dirty="0" err="1"/>
              <a:t>brower</a:t>
            </a:r>
            <a:r>
              <a:rPr lang="en-US" baseline="0" dirty="0"/>
              <a:t>. We take a look at </a:t>
            </a:r>
            <a:r>
              <a:rPr lang="en-US" baseline="0" dirty="0" err="1"/>
              <a:t>Tensorflow</a:t>
            </a:r>
            <a:r>
              <a:rPr lang="en-US" baseline="0" dirty="0"/>
              <a:t>, Google’s machine learning framework, and we also take a look at two important video related workloads, video playback and video capture, both rely on Google’s vp9 codec technology.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85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1.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0.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3.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74.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7.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9.xml"/></Relationships>
</file>

<file path=ppt/slideLayouts/_rels/slideLayout8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9.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1.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7.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ext uri="{BB962C8B-B14F-4D97-AF65-F5344CB8AC3E}">
        <p14:creationId xmlns:p14="http://schemas.microsoft.com/office/powerpoint/2010/main" val="2127648336"/>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ext uri="{BB962C8B-B14F-4D97-AF65-F5344CB8AC3E}">
        <p14:creationId xmlns:p14="http://schemas.microsoft.com/office/powerpoint/2010/main" val="1574409365"/>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ext uri="{BB962C8B-B14F-4D97-AF65-F5344CB8AC3E}">
        <p14:creationId xmlns:p14="http://schemas.microsoft.com/office/powerpoint/2010/main" val="2922284687"/>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ext uri="{BB962C8B-B14F-4D97-AF65-F5344CB8AC3E}">
        <p14:creationId xmlns:p14="http://schemas.microsoft.com/office/powerpoint/2010/main" val="817325218"/>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ext uri="{BB962C8B-B14F-4D97-AF65-F5344CB8AC3E}">
        <p14:creationId xmlns:p14="http://schemas.microsoft.com/office/powerpoint/2010/main" val="126706334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ext uri="{BB962C8B-B14F-4D97-AF65-F5344CB8AC3E}">
        <p14:creationId xmlns:p14="http://schemas.microsoft.com/office/powerpoint/2010/main" val="1268328824"/>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ext uri="{BB962C8B-B14F-4D97-AF65-F5344CB8AC3E}">
        <p14:creationId xmlns:p14="http://schemas.microsoft.com/office/powerpoint/2010/main" val="2661899907"/>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ext uri="{BB962C8B-B14F-4D97-AF65-F5344CB8AC3E}">
        <p14:creationId xmlns:p14="http://schemas.microsoft.com/office/powerpoint/2010/main" val="1719158762"/>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ext uri="{BB962C8B-B14F-4D97-AF65-F5344CB8AC3E}">
        <p14:creationId xmlns:p14="http://schemas.microsoft.com/office/powerpoint/2010/main" val="2743735403"/>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ext uri="{BB962C8B-B14F-4D97-AF65-F5344CB8AC3E}">
        <p14:creationId xmlns:p14="http://schemas.microsoft.com/office/powerpoint/2010/main" val="3335995463"/>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ext uri="{BB962C8B-B14F-4D97-AF65-F5344CB8AC3E}">
        <p14:creationId xmlns:p14="http://schemas.microsoft.com/office/powerpoint/2010/main" val="3597273031"/>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ext uri="{BB962C8B-B14F-4D97-AF65-F5344CB8AC3E}">
        <p14:creationId xmlns:p14="http://schemas.microsoft.com/office/powerpoint/2010/main" val="59548188"/>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5/3/21</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2021. 5. 3.</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2021. 5. 3.</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2021. 5. 3.</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2021. 5. 3.</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2021. 5. 3.</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2021. 5. 3.</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2021. 5. 3.</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5/3/21</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62C6DF-45F1-4B5C-AB56-7A1B175EDAF2}"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2F9376-125E-4038-9239-01F6FB99A311}"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869440-780F-4CA0-ADC0-2E0F480BE34C}"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91E5A5-56F5-45DD-9EBC-3EBCBD7D9DB6}" type="datetime1">
              <a:rPr lang="en-US" smtClean="0">
                <a:solidFill>
                  <a:prstClr val="black">
                    <a:tint val="75000"/>
                  </a:prstClr>
                </a:solidFill>
              </a:rPr>
              <a:pPr/>
              <a:t>5/3/21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BF0BC3-6E3B-45EA-BC57-19A66917F11D}" type="datetime1">
              <a:rPr lang="en-US" smtClean="0">
                <a:solidFill>
                  <a:prstClr val="black">
                    <a:tint val="75000"/>
                  </a:prstClr>
                </a:solidFill>
              </a:rPr>
              <a:pPr/>
              <a:t>5/3/21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C4508D-41CE-4C5D-8C95-4F2685A18AA3}" type="datetime1">
              <a:rPr lang="en-US" smtClean="0">
                <a:solidFill>
                  <a:prstClr val="black">
                    <a:tint val="75000"/>
                  </a:prstClr>
                </a:solidFill>
              </a:rPr>
              <a:pPr/>
              <a:t>5/3/21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8B1997-8A50-49F7-8E56-952DC0A8FF7E}" type="datetime1">
              <a:rPr lang="en-US" smtClean="0">
                <a:solidFill>
                  <a:prstClr val="black">
                    <a:tint val="75000"/>
                  </a:prstClr>
                </a:solidFill>
              </a:rPr>
              <a:pPr/>
              <a:t>5/3/21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A5356-38C7-490A-B21B-42AA2783D31F}" type="datetime1">
              <a:rPr lang="en-US" smtClean="0">
                <a:solidFill>
                  <a:prstClr val="black">
                    <a:tint val="75000"/>
                  </a:prstClr>
                </a:solidFill>
              </a:rPr>
              <a:pPr/>
              <a:t>5/3/21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49FDA4-1E33-4FA0-87FA-844395F4715B}" type="datetime1">
              <a:rPr lang="en-US" smtClean="0">
                <a:solidFill>
                  <a:prstClr val="black">
                    <a:tint val="75000"/>
                  </a:prstClr>
                </a:solidFill>
              </a:rPr>
              <a:pPr/>
              <a:t>5/3/21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0498C-2F13-458E-B42A-99F5303B9184}"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FA4EC7-3420-4389-8C46-A991F3944D59}"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vl6pPr marL="1143000" indent="0" algn="ctr">
              <a:buNone/>
              <a:defRPr/>
            </a:lvl6pPr>
            <a:lvl7pPr marL="1371600" indent="0" algn="ctr">
              <a:buNone/>
              <a:defRPr/>
            </a:lvl7pPr>
            <a:lvl8pPr marL="1600200" indent="0" algn="ctr">
              <a:buNone/>
              <a:defRPr/>
            </a:lvl8pPr>
            <a:lvl9pPr marL="1828800" indent="0" algn="ctr">
              <a:buNone/>
              <a:defRPr/>
            </a:lvl9pPr>
          </a:lstStyle>
          <a:p>
            <a:r>
              <a:rPr lang="en-US"/>
              <a:t>Click to edit Master subtitle style</a:t>
            </a:r>
          </a:p>
        </p:txBody>
      </p:sp>
    </p:spTree>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722313" y="2906712"/>
            <a:ext cx="7772400" cy="1500188"/>
          </a:xfrm>
        </p:spPr>
        <p:txBody>
          <a:bodyPr anchor="b"/>
          <a:lstStyle>
            <a:lvl1pPr marL="0" indent="0">
              <a:buNone/>
              <a:defRPr sz="1000"/>
            </a:lvl1pPr>
            <a:lvl2pPr marL="228600" indent="0">
              <a:buNone/>
              <a:defRPr sz="900"/>
            </a:lvl2pPr>
            <a:lvl3pPr marL="457200" indent="0">
              <a:buNone/>
              <a:defRPr sz="800"/>
            </a:lvl3pPr>
            <a:lvl4pPr marL="685800" indent="0">
              <a:buNone/>
              <a:defRPr sz="700"/>
            </a:lvl4pPr>
            <a:lvl5pPr marL="914400" indent="0">
              <a:buNone/>
              <a:defRPr sz="700"/>
            </a:lvl5pPr>
            <a:lvl6pPr marL="1143000" indent="0">
              <a:buNone/>
              <a:defRPr sz="700"/>
            </a:lvl6pPr>
            <a:lvl7pPr marL="1371600" indent="0">
              <a:buNone/>
              <a:defRPr sz="700"/>
            </a:lvl7pPr>
            <a:lvl8pPr marL="1600200" indent="0">
              <a:buNone/>
              <a:defRPr sz="700"/>
            </a:lvl8pPr>
            <a:lvl9pPr marL="1828800" indent="0">
              <a:buNone/>
              <a:defRPr sz="700"/>
            </a:lvl9pPr>
          </a:lstStyle>
          <a:p>
            <a:pPr lvl="0"/>
            <a:r>
              <a:rPr lang="en-US"/>
              <a:t>Click to edit Master text styles</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9100" y="1047750"/>
            <a:ext cx="4000500" cy="5175250"/>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047750"/>
            <a:ext cx="4000500" cy="5175250"/>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2"/>
            <a:ext cx="4040188" cy="63976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2"/>
            <a:ext cx="4041775" cy="63976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Tree>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1792288" y="5367341"/>
            <a:ext cx="5486400" cy="804863"/>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Tree>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77000" y="196850"/>
            <a:ext cx="2019300" cy="6026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9100" y="196850"/>
            <a:ext cx="5981700" cy="6026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86678B-5A7A-4B90-B104-08D81DE501A8}"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23445"/>
          </a:xfrm>
        </p:spPr>
        <p:txBody>
          <a:bodyPr>
            <a:normAutofit/>
          </a:bodyPr>
          <a:lstStyle>
            <a:lvl1pPr>
              <a:defRPr sz="3600" b="1">
                <a:solidFill>
                  <a:schemeClr val="accent5">
                    <a:lumMod val="50000"/>
                  </a:schemeClr>
                </a:solidFill>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a:xfrm>
            <a:off x="628650" y="1210491"/>
            <a:ext cx="7886700" cy="4966472"/>
          </a:xfrm>
        </p:spPr>
        <p:txBody>
          <a:bodyPr/>
          <a:lstStyle>
            <a:lvl1pPr>
              <a:defRPr>
                <a:latin typeface="Gill Sans MT" panose="020B0502020104020203" pitchFamily="34" charset="0"/>
              </a:defRPr>
            </a:lvl1pPr>
            <a:lvl2pPr>
              <a:defRPr>
                <a:latin typeface="Gill Sans MT" panose="020B0502020104020203" pitchFamily="34" charset="0"/>
              </a:defRPr>
            </a:lvl2pPr>
            <a:lvl3pPr>
              <a:defRPr>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58419-6133-49E9-B2AC-5BC3AB74657C}"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Gill Sans MT" panose="020B0502020104020203" pitchFamily="34" charset="0"/>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0A1266-C3DB-42D6-86AE-14035E33A8BD}"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00D769-23A8-4C3A-A7DA-3008081AC88D}" type="datetime1">
              <a:rPr lang="en-US" smtClean="0">
                <a:solidFill>
                  <a:prstClr val="black">
                    <a:tint val="75000"/>
                  </a:prstClr>
                </a:solidFill>
              </a:rPr>
              <a:pPr/>
              <a:t>5/3/21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A3600-220B-4590-B408-BA8ECB6E25BB}" type="datetime1">
              <a:rPr lang="en-US" smtClean="0">
                <a:solidFill>
                  <a:prstClr val="black">
                    <a:tint val="75000"/>
                  </a:prstClr>
                </a:solidFill>
              </a:rPr>
              <a:pPr/>
              <a:t>5/3/21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CEDA88-5A0B-4296-ADE5-A67D092B0EAE}" type="datetime1">
              <a:rPr lang="en-US" smtClean="0">
                <a:solidFill>
                  <a:prstClr val="black">
                    <a:tint val="75000"/>
                  </a:prstClr>
                </a:solidFill>
              </a:rPr>
              <a:pPr/>
              <a:t>5/3/21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4AAEB-00FA-49C4-903C-825242744E6F}" type="datetime1">
              <a:rPr lang="en-US" smtClean="0">
                <a:solidFill>
                  <a:prstClr val="black">
                    <a:tint val="75000"/>
                  </a:prstClr>
                </a:solidFill>
              </a:rPr>
              <a:pPr/>
              <a:t>5/3/21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3D5CC0-D307-42C4-8DD8-A1304BC2F6A7}" type="datetime1">
              <a:rPr lang="en-US" smtClean="0">
                <a:solidFill>
                  <a:prstClr val="black">
                    <a:tint val="75000"/>
                  </a:prstClr>
                </a:solidFill>
              </a:rPr>
              <a:pPr/>
              <a:t>5/3/21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897031-1807-44C6-9E33-9D4219CB35E4}" type="datetime1">
              <a:rPr lang="en-US" smtClean="0">
                <a:solidFill>
                  <a:prstClr val="black">
                    <a:tint val="75000"/>
                  </a:prstClr>
                </a:solidFill>
              </a:rPr>
              <a:pPr/>
              <a:t>5/3/21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070DDE-3A47-4319-8657-B02B4FE328D8}"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501CC4-A03E-4285-8700-BD0558A54FBC}"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lIns="91440"/>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20D214A-2AFC-4BE3-89FE-6518807E148F}" type="datetime1">
              <a:rPr lang="en-US" smtClean="0">
                <a:solidFill>
                  <a:prstClr val="black"/>
                </a:solidFill>
              </a:rPr>
              <a:pPr/>
              <a:t>5/3/21</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pPr/>
              <a:t>‹#›</a:t>
            </a:fld>
            <a:endParaRPr lang="en-US"/>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lumMod val="75000"/>
                    <a:lumOff val="2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9021861-6BD7-4EE9-A68B-37E75913A333}" type="datetime1">
              <a:rPr lang="en-US" smtClean="0">
                <a:solidFill>
                  <a:prstClr val="black"/>
                </a:solidFill>
              </a:rPr>
              <a:pPr/>
              <a:t>5/3/21</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pPr/>
              <a:t>‹#›</a:t>
            </a:fld>
            <a:endParaRPr lang="en-US"/>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E294271-EC2C-4AA4-B1D8-6325DBCD6885}" type="datetime1">
              <a:rPr lang="en-US" smtClean="0">
                <a:solidFill>
                  <a:prstClr val="black"/>
                </a:solidFill>
              </a:rPr>
              <a:pPr/>
              <a:t>5/3/21</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pPr/>
              <a:t>‹#›</a:t>
            </a:fld>
            <a:endParaRPr lang="en-US"/>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26C81D6-5C0A-4888-8AA2-94A703B72A86}" type="datetime1">
              <a:rPr lang="en-US" smtClean="0">
                <a:solidFill>
                  <a:prstClr val="black"/>
                </a:solidFill>
              </a:rPr>
              <a:pPr/>
              <a:t>5/3/21</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BA2D8F13-174C-467F-9D40-7DDEF70CAB8C}" type="slidenum">
              <a:rPr lang="en-US" smtClean="0"/>
              <a:pPr/>
              <a:t>‹#›</a:t>
            </a:fld>
            <a:endParaRPr lang="en-US"/>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5C6A7242-E7F0-452E-9AAD-6A266A1C3304}" type="datetime1">
              <a:rPr lang="en-US" smtClean="0">
                <a:solidFill>
                  <a:prstClr val="black"/>
                </a:solidFill>
              </a:rPr>
              <a:pPr/>
              <a:t>5/3/21</a:t>
            </a:fld>
            <a:endParaRPr lang="en-US">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fld id="{BA2D8F13-174C-467F-9D40-7DDEF70CAB8C}" type="slidenum">
              <a:rPr lang="en-US" smtClean="0"/>
              <a:pPr/>
              <a:t>‹#›</a:t>
            </a:fld>
            <a:endParaRPr lang="en-US"/>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4A2E865-F686-4BA8-A1F8-7363E1251590}" type="datetime1">
              <a:rPr lang="en-US" smtClean="0">
                <a:solidFill>
                  <a:prstClr val="black"/>
                </a:solidFill>
              </a:rPr>
              <a:pPr/>
              <a:t>5/3/21</a:t>
            </a:fld>
            <a:endParaRPr lang="en-US">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BA2D8F13-174C-467F-9D40-7DDEF70CAB8C}" type="slidenum">
              <a:rPr lang="en-US" smtClean="0"/>
              <a:pPr/>
              <a:t>‹#›</a:t>
            </a:fld>
            <a:endParaRPr lang="en-US"/>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3858B6D-F0A8-4A5A-A21C-F2DDFAEE91CA}" type="datetime1">
              <a:rPr lang="en-US" smtClean="0">
                <a:solidFill>
                  <a:prstClr val="black"/>
                </a:solidFill>
              </a:rPr>
              <a:pPr/>
              <a:t>5/3/21</a:t>
            </a:fld>
            <a:endParaRPr lang="en-US">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BA2D8F13-174C-467F-9D40-7DDEF70CAB8C}" type="slidenum">
              <a:rPr lang="en-US" smtClean="0"/>
              <a:pPr/>
              <a:t>‹#›</a:t>
            </a:fld>
            <a:endParaRPr lang="en-US"/>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E59F63-4AED-4D19-AEDC-2344A5DC207C}" type="datetime1">
              <a:rPr lang="en-US" smtClean="0">
                <a:solidFill>
                  <a:prstClr val="black"/>
                </a:solidFill>
              </a:rPr>
              <a:pPr/>
              <a:t>5/3/21</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BA2D8F13-174C-467F-9D40-7DDEF70CAB8C}" type="slidenum">
              <a:rPr lang="en-US" smtClean="0"/>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E2DF23D-22DE-41A0-9045-8939205C2A67}" type="datetime1">
              <a:rPr lang="en-US" smtClean="0">
                <a:solidFill>
                  <a:prstClr val="black"/>
                </a:solidFill>
              </a:rPr>
              <a:pPr/>
              <a:t>5/3/21</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BA2D8F13-174C-467F-9D40-7DDEF70CAB8C}" type="slidenum">
              <a:rPr lang="en-US" smtClean="0"/>
              <a:pPr/>
              <a:t>‹#›</a:t>
            </a:fld>
            <a:endParaRPr lang="en-US"/>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06B5BB5-C062-4C16-8C4E-0D7EE65EA5A7}" type="datetime1">
              <a:rPr lang="en-US" smtClean="0">
                <a:solidFill>
                  <a:prstClr val="black"/>
                </a:solidFill>
              </a:rPr>
              <a:pPr/>
              <a:t>5/3/21</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pPr/>
              <a:t>‹#›</a:t>
            </a:fld>
            <a:endParaRPr lang="en-US"/>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3CCC17E-136C-4D5B-9C83-1E9F6F691804}" type="datetime1">
              <a:rPr lang="en-US" smtClean="0">
                <a:solidFill>
                  <a:prstClr val="black"/>
                </a:solidFill>
              </a:rPr>
              <a:pPr/>
              <a:t>5/3/21</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pPr/>
              <a:t>‹#›</a:t>
            </a:fld>
            <a:endParaRPr lang="en-US"/>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eaLnBrk="0" hangingPunc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eaLnBrk="0" hangingPunct="0">
              <a:defRPr sz="1200" smtClean="0"/>
            </a:lvl1pPr>
          </a:lstStyle>
          <a:p>
            <a:pPr>
              <a:defRPr/>
            </a:pPr>
            <a:fld id="{3337BF1A-2471-8F44-AA10-9A6AA4B4E0AC}" type="slidenum">
              <a:rPr lang="en-US" altLang="en-US"/>
              <a:pPr>
                <a:defRPr/>
              </a:pPr>
              <a:t>‹#›</a:t>
            </a:fld>
            <a:endParaRPr lang="en-US" altLang="en-US"/>
          </a:p>
        </p:txBody>
      </p:sp>
    </p:spTree>
    <p:extLst>
      <p:ext uri="{BB962C8B-B14F-4D97-AF65-F5344CB8AC3E}">
        <p14:creationId xmlns:p14="http://schemas.microsoft.com/office/powerpoint/2010/main" val="3087076613"/>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eaLnBrk="0" hangingPunct="0">
              <a:defRPr smtClean="0"/>
            </a:lvl1pPr>
          </a:lstStyle>
          <a:p>
            <a:pPr>
              <a:defRPr/>
            </a:pPr>
            <a:fld id="{C693BED2-1B18-8744-B8F0-03CBD3594789}" type="slidenum">
              <a:rPr lang="en-US" altLang="en-US"/>
              <a:pPr>
                <a:defRPr/>
              </a:pPr>
              <a:t>‹#›</a:t>
            </a:fld>
            <a:endParaRPr lang="en-US" altLang="en-US"/>
          </a:p>
        </p:txBody>
      </p:sp>
    </p:spTree>
    <p:extLst>
      <p:ext uri="{BB962C8B-B14F-4D97-AF65-F5344CB8AC3E}">
        <p14:creationId xmlns:p14="http://schemas.microsoft.com/office/powerpoint/2010/main" val="3810149434"/>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eaLnBrk="0" hangingPunct="0">
              <a:defRPr smtClean="0"/>
            </a:lvl1pPr>
          </a:lstStyle>
          <a:p>
            <a:pPr>
              <a:defRPr/>
            </a:pPr>
            <a:fld id="{5F36C014-2CFC-0248-B17F-D9D3ED4B0741}" type="slidenum">
              <a:rPr lang="en-US" altLang="en-US"/>
              <a:pPr>
                <a:defRPr/>
              </a:pPr>
              <a:t>‹#›</a:t>
            </a:fld>
            <a:endParaRPr lang="en-US" altLang="en-US"/>
          </a:p>
        </p:txBody>
      </p:sp>
    </p:spTree>
    <p:extLst>
      <p:ext uri="{BB962C8B-B14F-4D97-AF65-F5344CB8AC3E}">
        <p14:creationId xmlns:p14="http://schemas.microsoft.com/office/powerpoint/2010/main" val="2083475498"/>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eaLnBrk="0" hangingPunct="0">
              <a:defRPr smtClean="0"/>
            </a:lvl1pPr>
          </a:lstStyle>
          <a:p>
            <a:pPr>
              <a:defRPr/>
            </a:pPr>
            <a:fld id="{27884B9F-AA6F-5146-9D4E-F8B9364A5890}" type="slidenum">
              <a:rPr lang="en-US" altLang="en-US"/>
              <a:pPr>
                <a:defRPr/>
              </a:pPr>
              <a:t>‹#›</a:t>
            </a:fld>
            <a:endParaRPr lang="en-US" altLang="en-US"/>
          </a:p>
        </p:txBody>
      </p:sp>
    </p:spTree>
    <p:extLst>
      <p:ext uri="{BB962C8B-B14F-4D97-AF65-F5344CB8AC3E}">
        <p14:creationId xmlns:p14="http://schemas.microsoft.com/office/powerpoint/2010/main" val="3417448"/>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eaLnBrk="0" hangingPunct="0">
              <a:defRPr smtClean="0"/>
            </a:lvl1pPr>
          </a:lstStyle>
          <a:p>
            <a:pPr>
              <a:defRPr/>
            </a:pPr>
            <a:fld id="{6632DC94-572A-394E-9D76-1A9221DAD858}" type="slidenum">
              <a:rPr lang="en-US" altLang="en-US"/>
              <a:pPr>
                <a:defRPr/>
              </a:pPr>
              <a:t>‹#›</a:t>
            </a:fld>
            <a:endParaRPr lang="en-US" altLang="en-US"/>
          </a:p>
        </p:txBody>
      </p:sp>
    </p:spTree>
    <p:extLst>
      <p:ext uri="{BB962C8B-B14F-4D97-AF65-F5344CB8AC3E}">
        <p14:creationId xmlns:p14="http://schemas.microsoft.com/office/powerpoint/2010/main" val="3093445701"/>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eaLnBrk="0" hangingPunct="0">
              <a:defRPr smtClean="0"/>
            </a:lvl1pPr>
          </a:lstStyle>
          <a:p>
            <a:pPr>
              <a:defRPr/>
            </a:pPr>
            <a:fld id="{71F917F0-9109-1345-BF35-EE606B428F97}" type="slidenum">
              <a:rPr lang="en-US" altLang="en-US"/>
              <a:pPr>
                <a:defRPr/>
              </a:pPr>
              <a:t>‹#›</a:t>
            </a:fld>
            <a:endParaRPr lang="en-US" altLang="en-US"/>
          </a:p>
        </p:txBody>
      </p:sp>
    </p:spTree>
    <p:extLst>
      <p:ext uri="{BB962C8B-B14F-4D97-AF65-F5344CB8AC3E}">
        <p14:creationId xmlns:p14="http://schemas.microsoft.com/office/powerpoint/2010/main" val="2752119605"/>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eaLnBrk="0" hangingPunct="0">
              <a:defRPr smtClean="0"/>
            </a:lvl1pPr>
          </a:lstStyle>
          <a:p>
            <a:pPr>
              <a:defRPr/>
            </a:pPr>
            <a:fld id="{53D5049F-F691-FD4A-87B4-FC136EBC24AE}" type="slidenum">
              <a:rPr lang="en-US" altLang="en-US"/>
              <a:pPr>
                <a:defRPr/>
              </a:pPr>
              <a:t>‹#›</a:t>
            </a:fld>
            <a:endParaRPr lang="en-US" altLang="en-US"/>
          </a:p>
        </p:txBody>
      </p:sp>
    </p:spTree>
    <p:extLst>
      <p:ext uri="{BB962C8B-B14F-4D97-AF65-F5344CB8AC3E}">
        <p14:creationId xmlns:p14="http://schemas.microsoft.com/office/powerpoint/2010/main" val="327373685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eaLnBrk="0" hangingPunct="0">
              <a:defRPr smtClean="0"/>
            </a:lvl1pPr>
          </a:lstStyle>
          <a:p>
            <a:pPr>
              <a:defRPr/>
            </a:pPr>
            <a:fld id="{C4FF2DC8-52E2-BA40-9B61-ADB6606CB234}" type="slidenum">
              <a:rPr lang="en-US" altLang="en-US"/>
              <a:pPr>
                <a:defRPr/>
              </a:pPr>
              <a:t>‹#›</a:t>
            </a:fld>
            <a:endParaRPr lang="en-US" altLang="en-US"/>
          </a:p>
        </p:txBody>
      </p:sp>
    </p:spTree>
    <p:extLst>
      <p:ext uri="{BB962C8B-B14F-4D97-AF65-F5344CB8AC3E}">
        <p14:creationId xmlns:p14="http://schemas.microsoft.com/office/powerpoint/2010/main" val="1807450089"/>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eaLnBrk="0" hangingPunct="0">
              <a:defRPr smtClean="0"/>
            </a:lvl1pPr>
          </a:lstStyle>
          <a:p>
            <a:pPr>
              <a:defRPr/>
            </a:pPr>
            <a:fld id="{E86DCD5A-1682-9A4A-A8BE-C69B256BA033}" type="slidenum">
              <a:rPr lang="en-US" altLang="en-US"/>
              <a:pPr>
                <a:defRPr/>
              </a:pPr>
              <a:t>‹#›</a:t>
            </a:fld>
            <a:endParaRPr lang="en-US" altLang="en-US"/>
          </a:p>
        </p:txBody>
      </p:sp>
    </p:spTree>
    <p:extLst>
      <p:ext uri="{BB962C8B-B14F-4D97-AF65-F5344CB8AC3E}">
        <p14:creationId xmlns:p14="http://schemas.microsoft.com/office/powerpoint/2010/main" val="3761828218"/>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eaLnBrk="0" hangingPunct="0">
              <a:defRPr smtClean="0"/>
            </a:lvl1pPr>
          </a:lstStyle>
          <a:p>
            <a:pPr>
              <a:defRPr/>
            </a:pPr>
            <a:fld id="{B82F0991-4873-3C42-B683-77E9BCEE3FE6}" type="slidenum">
              <a:rPr lang="en-US" altLang="en-US"/>
              <a:pPr>
                <a:defRPr/>
              </a:pPr>
              <a:t>‹#›</a:t>
            </a:fld>
            <a:endParaRPr lang="en-US" altLang="en-US"/>
          </a:p>
        </p:txBody>
      </p:sp>
    </p:spTree>
    <p:extLst>
      <p:ext uri="{BB962C8B-B14F-4D97-AF65-F5344CB8AC3E}">
        <p14:creationId xmlns:p14="http://schemas.microsoft.com/office/powerpoint/2010/main" val="880693441"/>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eaLnBrk="0" hangingPunct="0">
              <a:defRPr smtClean="0"/>
            </a:lvl1pPr>
          </a:lstStyle>
          <a:p>
            <a:pPr>
              <a:defRPr/>
            </a:pPr>
            <a:fld id="{CB8C91F0-DD8C-7E4D-9F03-2FF316F79135}" type="slidenum">
              <a:rPr lang="en-US" altLang="en-US"/>
              <a:pPr>
                <a:defRPr/>
              </a:pPr>
              <a:t>‹#›</a:t>
            </a:fld>
            <a:endParaRPr lang="en-US" altLang="en-US"/>
          </a:p>
        </p:txBody>
      </p:sp>
    </p:spTree>
    <p:extLst>
      <p:ext uri="{BB962C8B-B14F-4D97-AF65-F5344CB8AC3E}">
        <p14:creationId xmlns:p14="http://schemas.microsoft.com/office/powerpoint/2010/main" val="2831490560"/>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eaLnBrk="0" hangingPunct="0">
              <a:defRPr smtClean="0"/>
            </a:lvl1pPr>
          </a:lstStyle>
          <a:p>
            <a:pPr>
              <a:defRPr/>
            </a:pPr>
            <a:fld id="{62F0A46D-7C23-D442-BDA7-74E36D162CC8}" type="slidenum">
              <a:rPr lang="en-US" altLang="en-US"/>
              <a:pPr>
                <a:defRPr/>
              </a:pPr>
              <a:t>‹#›</a:t>
            </a:fld>
            <a:endParaRPr lang="en-US" altLang="en-US"/>
          </a:p>
        </p:txBody>
      </p:sp>
    </p:spTree>
    <p:extLst>
      <p:ext uri="{BB962C8B-B14F-4D97-AF65-F5344CB8AC3E}">
        <p14:creationId xmlns:p14="http://schemas.microsoft.com/office/powerpoint/2010/main" val="166955143"/>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lIns="91440"/>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920D214A-2AFC-4BE3-89FE-6518807E148F}"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3680555288"/>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E9021861-6BD7-4EE9-A68B-37E75913A333}"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2551146983"/>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CE294271-EC2C-4AA4-B1D8-6325DBCD6885}"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1704170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C26C81D6-5C0A-4888-8AA2-94A703B72A86}" type="datetime1">
              <a:rPr lang="en-US" smtClean="0"/>
              <a:t>5/3/21</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402886079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8"/>
            <a:ext cx="2133600" cy="365125"/>
          </a:xfrm>
          <a:prstGeom prst="rect">
            <a:avLst/>
          </a:prstGeom>
        </p:spPr>
        <p:txBody>
          <a:bodyPr/>
          <a:lstStyle/>
          <a:p>
            <a:fld id="{5C6A7242-E7F0-452E-9AAD-6A266A1C3304}" type="datetime1">
              <a:rPr lang="en-US" smtClean="0"/>
              <a:t>5/3/21</a:t>
            </a:fld>
            <a:endParaRPr lang="en-US"/>
          </a:p>
        </p:txBody>
      </p:sp>
      <p:sp>
        <p:nvSpPr>
          <p:cNvPr id="8" name="Footer Placeholder 7"/>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3182953428"/>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8"/>
            <a:ext cx="2133600" cy="365125"/>
          </a:xfrm>
          <a:prstGeom prst="rect">
            <a:avLst/>
          </a:prstGeom>
        </p:spPr>
        <p:txBody>
          <a:bodyPr/>
          <a:lstStyle/>
          <a:p>
            <a:fld id="{E4A2E865-F686-4BA8-A1F8-7363E1251590}" type="datetime1">
              <a:rPr lang="en-US" smtClean="0"/>
              <a:t>5/3/21</a:t>
            </a:fld>
            <a:endParaRPr lang="en-US"/>
          </a:p>
        </p:txBody>
      </p:sp>
      <p:sp>
        <p:nvSpPr>
          <p:cNvPr id="4" name="Footer Placeholder 3"/>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2917967468"/>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8"/>
            <a:ext cx="2133600" cy="365125"/>
          </a:xfrm>
          <a:prstGeom prst="rect">
            <a:avLst/>
          </a:prstGeom>
        </p:spPr>
        <p:txBody>
          <a:bodyPr/>
          <a:lstStyle/>
          <a:p>
            <a:fld id="{13858B6D-F0A8-4A5A-A21C-F2DDFAEE91CA}" type="datetime1">
              <a:rPr lang="en-US" smtClean="0"/>
              <a:t>5/3/21</a:t>
            </a:fld>
            <a:endParaRPr lang="en-US"/>
          </a:p>
        </p:txBody>
      </p:sp>
      <p:sp>
        <p:nvSpPr>
          <p:cNvPr id="3" name="Footer Placeholder 2"/>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211453508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4BE59F63-4AED-4D19-AEDC-2344A5DC207C}" type="datetime1">
              <a:rPr lang="en-US" smtClean="0"/>
              <a:t>5/3/21</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2116666942"/>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CE2DF23D-22DE-41A0-9045-8939205C2A67}" type="datetime1">
              <a:rPr lang="en-US" smtClean="0"/>
              <a:t>5/3/21</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3506696824"/>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206B5BB5-C062-4C16-8C4E-0D7EE65EA5A7}"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181443963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93CCC17E-136C-4D5B-9C83-1E9F6F691804}"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56992945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47456820"/>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4926908"/>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6354275"/>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63248345"/>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9797984"/>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6771066"/>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46128682"/>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6798312"/>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49677376"/>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6940184"/>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98021759"/>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lIns="91440"/>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920D214A-2AFC-4BE3-89FE-6518807E148F}"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39220121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E9021861-6BD7-4EE9-A68B-37E75913A333}"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3909742792"/>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CE294271-EC2C-4AA4-B1D8-6325DBCD6885}"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1639459670"/>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C26C81D6-5C0A-4888-8AA2-94A703B72A86}" type="datetime1">
              <a:rPr lang="en-US" smtClean="0"/>
              <a:t>5/3/21</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1586836580"/>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8"/>
            <a:ext cx="2133600" cy="365125"/>
          </a:xfrm>
          <a:prstGeom prst="rect">
            <a:avLst/>
          </a:prstGeom>
        </p:spPr>
        <p:txBody>
          <a:bodyPr/>
          <a:lstStyle/>
          <a:p>
            <a:fld id="{5C6A7242-E7F0-452E-9AAD-6A266A1C3304}" type="datetime1">
              <a:rPr lang="en-US" smtClean="0"/>
              <a:t>5/3/21</a:t>
            </a:fld>
            <a:endParaRPr lang="en-US"/>
          </a:p>
        </p:txBody>
      </p:sp>
      <p:sp>
        <p:nvSpPr>
          <p:cNvPr id="8" name="Footer Placeholder 7"/>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2538937078"/>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8"/>
            <a:ext cx="2133600" cy="365125"/>
          </a:xfrm>
          <a:prstGeom prst="rect">
            <a:avLst/>
          </a:prstGeom>
        </p:spPr>
        <p:txBody>
          <a:bodyPr/>
          <a:lstStyle/>
          <a:p>
            <a:fld id="{E4A2E865-F686-4BA8-A1F8-7363E1251590}" type="datetime1">
              <a:rPr lang="en-US" smtClean="0"/>
              <a:t>5/3/21</a:t>
            </a:fld>
            <a:endParaRPr lang="en-US"/>
          </a:p>
        </p:txBody>
      </p:sp>
      <p:sp>
        <p:nvSpPr>
          <p:cNvPr id="4" name="Footer Placeholder 3"/>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1626248155"/>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8"/>
            <a:ext cx="2133600" cy="365125"/>
          </a:xfrm>
          <a:prstGeom prst="rect">
            <a:avLst/>
          </a:prstGeom>
        </p:spPr>
        <p:txBody>
          <a:bodyPr/>
          <a:lstStyle/>
          <a:p>
            <a:fld id="{13858B6D-F0A8-4A5A-A21C-F2DDFAEE91CA}" type="datetime1">
              <a:rPr lang="en-US" smtClean="0"/>
              <a:t>5/3/21</a:t>
            </a:fld>
            <a:endParaRPr lang="en-US"/>
          </a:p>
        </p:txBody>
      </p:sp>
      <p:sp>
        <p:nvSpPr>
          <p:cNvPr id="3" name="Footer Placeholder 2"/>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1957706365"/>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4BE59F63-4AED-4D19-AEDC-2344A5DC207C}" type="datetime1">
              <a:rPr lang="en-US" smtClean="0"/>
              <a:t>5/3/21</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366082106"/>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CE2DF23D-22DE-41A0-9045-8939205C2A67}" type="datetime1">
              <a:rPr lang="en-US" smtClean="0"/>
              <a:t>5/3/21</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1612540118"/>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206B5BB5-C062-4C16-8C4E-0D7EE65EA5A7}"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330564821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93CCC17E-136C-4D5B-9C83-1E9F6F691804}"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Tree>
    <p:extLst>
      <p:ext uri="{BB962C8B-B14F-4D97-AF65-F5344CB8AC3E}">
        <p14:creationId xmlns:p14="http://schemas.microsoft.com/office/powerpoint/2010/main" val="372639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194996880"/>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3022748827"/>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2844348648"/>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673294743"/>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2431732729"/>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978746972"/>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386205692"/>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666324575"/>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1766707855"/>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452579808"/>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110139324"/>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AF4A5797-4A52-3C47-A60F-384E101789BB}" type="slidenum">
              <a:rPr lang="en-US"/>
              <a:pPr>
                <a:defRPr/>
              </a:pPr>
              <a:t>‹#›</a:t>
            </a:fld>
            <a:endParaRPr lang="en-US"/>
          </a:p>
        </p:txBody>
      </p:sp>
    </p:spTree>
    <p:extLst>
      <p:ext uri="{BB962C8B-B14F-4D97-AF65-F5344CB8AC3E}">
        <p14:creationId xmlns:p14="http://schemas.microsoft.com/office/powerpoint/2010/main" val="2084961675"/>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5A4FB91F-8620-9C4D-8A32-1AD02BFD54B1}" type="slidenum">
              <a:rPr lang="en-US"/>
              <a:pPr>
                <a:defRPr/>
              </a:pPr>
              <a:t>‹#›</a:t>
            </a:fld>
            <a:endParaRPr lang="en-US"/>
          </a:p>
        </p:txBody>
      </p:sp>
    </p:spTree>
    <p:extLst>
      <p:ext uri="{BB962C8B-B14F-4D97-AF65-F5344CB8AC3E}">
        <p14:creationId xmlns:p14="http://schemas.microsoft.com/office/powerpoint/2010/main" val="3613534963"/>
      </p:ext>
    </p:extLst>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073B9C50-E303-F947-B3E2-3E825F48C7D2}" type="slidenum">
              <a:rPr lang="en-US"/>
              <a:pPr>
                <a:defRPr/>
              </a:pPr>
              <a:t>‹#›</a:t>
            </a:fld>
            <a:endParaRPr lang="en-US"/>
          </a:p>
        </p:txBody>
      </p:sp>
    </p:spTree>
    <p:extLst>
      <p:ext uri="{BB962C8B-B14F-4D97-AF65-F5344CB8AC3E}">
        <p14:creationId xmlns:p14="http://schemas.microsoft.com/office/powerpoint/2010/main" val="110622880"/>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220808B7-3DFC-6D40-89A2-98C67E53C3E2}" type="slidenum">
              <a:rPr lang="en-US"/>
              <a:pPr>
                <a:defRPr/>
              </a:pPr>
              <a:t>‹#›</a:t>
            </a:fld>
            <a:endParaRPr lang="en-US"/>
          </a:p>
        </p:txBody>
      </p:sp>
    </p:spTree>
    <p:extLst>
      <p:ext uri="{BB962C8B-B14F-4D97-AF65-F5344CB8AC3E}">
        <p14:creationId xmlns:p14="http://schemas.microsoft.com/office/powerpoint/2010/main" val="1357484555"/>
      </p:ext>
    </p:extLst>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FA78E456-01DF-094D-8CFB-DA5FA9E8BD10}" type="slidenum">
              <a:rPr lang="en-US"/>
              <a:pPr>
                <a:defRPr/>
              </a:pPr>
              <a:t>‹#›</a:t>
            </a:fld>
            <a:endParaRPr lang="en-US"/>
          </a:p>
        </p:txBody>
      </p:sp>
    </p:spTree>
    <p:extLst>
      <p:ext uri="{BB962C8B-B14F-4D97-AF65-F5344CB8AC3E}">
        <p14:creationId xmlns:p14="http://schemas.microsoft.com/office/powerpoint/2010/main" val="3170746850"/>
      </p:ext>
    </p:extLst>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428B0D83-FC11-C440-9D61-A92EDF7AC339}" type="slidenum">
              <a:rPr lang="en-US"/>
              <a:pPr>
                <a:defRPr/>
              </a:pPr>
              <a:t>‹#›</a:t>
            </a:fld>
            <a:endParaRPr lang="en-US"/>
          </a:p>
        </p:txBody>
      </p:sp>
    </p:spTree>
    <p:extLst>
      <p:ext uri="{BB962C8B-B14F-4D97-AF65-F5344CB8AC3E}">
        <p14:creationId xmlns:p14="http://schemas.microsoft.com/office/powerpoint/2010/main" val="2389050014"/>
      </p:ext>
    </p:extLst>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293D0A55-7789-CF47-ACA7-2311AFA1B98E}" type="slidenum">
              <a:rPr lang="en-US"/>
              <a:pPr>
                <a:defRPr/>
              </a:pPr>
              <a:t>‹#›</a:t>
            </a:fld>
            <a:endParaRPr lang="en-US"/>
          </a:p>
        </p:txBody>
      </p:sp>
    </p:spTree>
    <p:extLst>
      <p:ext uri="{BB962C8B-B14F-4D97-AF65-F5344CB8AC3E}">
        <p14:creationId xmlns:p14="http://schemas.microsoft.com/office/powerpoint/2010/main" val="684703370"/>
      </p:ext>
    </p:extLst>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DE99BBE6-A637-304C-B5B7-9A7E3C08C57E}" type="slidenum">
              <a:rPr lang="en-US"/>
              <a:pPr>
                <a:defRPr/>
              </a:pPr>
              <a:t>‹#›</a:t>
            </a:fld>
            <a:endParaRPr lang="en-US"/>
          </a:p>
        </p:txBody>
      </p:sp>
    </p:spTree>
    <p:extLst>
      <p:ext uri="{BB962C8B-B14F-4D97-AF65-F5344CB8AC3E}">
        <p14:creationId xmlns:p14="http://schemas.microsoft.com/office/powerpoint/2010/main" val="211835603"/>
      </p:ext>
    </p:extLst>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E35BCF56-964A-F947-93A6-92ACEE6C7F5E}" type="slidenum">
              <a:rPr lang="en-US"/>
              <a:pPr>
                <a:defRPr/>
              </a:pPr>
              <a:t>‹#›</a:t>
            </a:fld>
            <a:endParaRPr lang="en-US"/>
          </a:p>
        </p:txBody>
      </p:sp>
    </p:spTree>
    <p:extLst>
      <p:ext uri="{BB962C8B-B14F-4D97-AF65-F5344CB8AC3E}">
        <p14:creationId xmlns:p14="http://schemas.microsoft.com/office/powerpoint/2010/main" val="37717038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AF1CA570-B74D-4749-94AD-86C253965FD8}" type="slidenum">
              <a:rPr lang="en-US"/>
              <a:pPr>
                <a:defRPr/>
              </a:pPr>
              <a:t>‹#›</a:t>
            </a:fld>
            <a:endParaRPr lang="en-US"/>
          </a:p>
        </p:txBody>
      </p:sp>
    </p:spTree>
    <p:extLst>
      <p:ext uri="{BB962C8B-B14F-4D97-AF65-F5344CB8AC3E}">
        <p14:creationId xmlns:p14="http://schemas.microsoft.com/office/powerpoint/2010/main" val="4151210493"/>
      </p:ext>
    </p:extLst>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20CE11DC-2133-4F4D-8A86-82695C13466E}" type="slidenum">
              <a:rPr lang="en-US"/>
              <a:pPr>
                <a:defRPr/>
              </a:pPr>
              <a:t>‹#›</a:t>
            </a:fld>
            <a:endParaRPr lang="en-US"/>
          </a:p>
        </p:txBody>
      </p:sp>
    </p:spTree>
    <p:extLst>
      <p:ext uri="{BB962C8B-B14F-4D97-AF65-F5344CB8AC3E}">
        <p14:creationId xmlns:p14="http://schemas.microsoft.com/office/powerpoint/2010/main" val="476497246"/>
      </p:ext>
    </p:extLst>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26D320AC-71F7-B345-A8F3-275013FA312A}" type="slidenum">
              <a:rPr lang="en-US"/>
              <a:pPr>
                <a:defRPr/>
              </a:pPr>
              <a:t>‹#›</a:t>
            </a:fld>
            <a:endParaRPr lang="en-US"/>
          </a:p>
        </p:txBody>
      </p:sp>
    </p:spTree>
    <p:extLst>
      <p:ext uri="{BB962C8B-B14F-4D97-AF65-F5344CB8AC3E}">
        <p14:creationId xmlns:p14="http://schemas.microsoft.com/office/powerpoint/2010/main" val="3760556326"/>
      </p:ext>
    </p:extLst>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7A08EACC-8CBF-5A41-8FD1-0ADD9A6E61AA}" type="slidenum">
              <a:rPr lang="en-US"/>
              <a:pPr>
                <a:defRPr/>
              </a:pPr>
              <a:t>‹#›</a:t>
            </a:fld>
            <a:endParaRPr lang="en-US"/>
          </a:p>
        </p:txBody>
      </p:sp>
    </p:spTree>
    <p:extLst>
      <p:ext uri="{BB962C8B-B14F-4D97-AF65-F5344CB8AC3E}">
        <p14:creationId xmlns:p14="http://schemas.microsoft.com/office/powerpoint/2010/main" val="1869046052"/>
      </p:ext>
    </p:extLst>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DA95AFC4-B67F-BC48-882B-8F3B14641016}" type="slidenum">
              <a:rPr lang="en-US"/>
              <a:pPr>
                <a:defRPr/>
              </a:pPr>
              <a:t>‹#›</a:t>
            </a:fld>
            <a:endParaRPr lang="en-US"/>
          </a:p>
        </p:txBody>
      </p:sp>
    </p:spTree>
    <p:extLst>
      <p:ext uri="{BB962C8B-B14F-4D97-AF65-F5344CB8AC3E}">
        <p14:creationId xmlns:p14="http://schemas.microsoft.com/office/powerpoint/2010/main" val="3064966178"/>
      </p:ext>
    </p:extLst>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C5605ADE-6E00-1045-8F07-42D08E36EF70}" type="slidenum">
              <a:rPr lang="en-US"/>
              <a:pPr>
                <a:defRPr/>
              </a:pPr>
              <a:t>‹#›</a:t>
            </a:fld>
            <a:endParaRPr lang="en-US"/>
          </a:p>
        </p:txBody>
      </p:sp>
    </p:spTree>
    <p:extLst>
      <p:ext uri="{BB962C8B-B14F-4D97-AF65-F5344CB8AC3E}">
        <p14:creationId xmlns:p14="http://schemas.microsoft.com/office/powerpoint/2010/main" val="2205982668"/>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BE20E1A-63D1-9042-BE64-E6D77CA223CD}" type="slidenum">
              <a:rPr lang="en-US"/>
              <a:pPr>
                <a:defRPr/>
              </a:pPr>
              <a:t>‹#›</a:t>
            </a:fld>
            <a:endParaRPr lang="en-US"/>
          </a:p>
        </p:txBody>
      </p:sp>
    </p:spTree>
    <p:extLst>
      <p:ext uri="{BB962C8B-B14F-4D97-AF65-F5344CB8AC3E}">
        <p14:creationId xmlns:p14="http://schemas.microsoft.com/office/powerpoint/2010/main" val="3883201168"/>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EC9CE9EA-6A87-A74E-8999-D522750AE4F5}" type="slidenum">
              <a:rPr lang="en-US"/>
              <a:pPr>
                <a:defRPr/>
              </a:pPr>
              <a:t>‹#›</a:t>
            </a:fld>
            <a:endParaRPr lang="en-US"/>
          </a:p>
        </p:txBody>
      </p:sp>
    </p:spTree>
    <p:extLst>
      <p:ext uri="{BB962C8B-B14F-4D97-AF65-F5344CB8AC3E}">
        <p14:creationId xmlns:p14="http://schemas.microsoft.com/office/powerpoint/2010/main" val="586504245"/>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FAB19C08-DC79-A243-8132-5D8141635E46}" type="slidenum">
              <a:rPr lang="en-US"/>
              <a:pPr>
                <a:defRPr/>
              </a:pPr>
              <a:t>‹#›</a:t>
            </a:fld>
            <a:endParaRPr lang="en-US"/>
          </a:p>
        </p:txBody>
      </p:sp>
    </p:spTree>
    <p:extLst>
      <p:ext uri="{BB962C8B-B14F-4D97-AF65-F5344CB8AC3E}">
        <p14:creationId xmlns:p14="http://schemas.microsoft.com/office/powerpoint/2010/main" val="2149375963"/>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D78B06AB-FCA2-444B-B377-4DCE2DDA6114}" type="slidenum">
              <a:rPr lang="en-US"/>
              <a:pPr>
                <a:defRPr/>
              </a:pPr>
              <a:t>‹#›</a:t>
            </a:fld>
            <a:endParaRPr lang="en-US"/>
          </a:p>
        </p:txBody>
      </p:sp>
    </p:spTree>
    <p:extLst>
      <p:ext uri="{BB962C8B-B14F-4D97-AF65-F5344CB8AC3E}">
        <p14:creationId xmlns:p14="http://schemas.microsoft.com/office/powerpoint/2010/main" val="203484422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6A52F9B4-FA90-5240-B648-E2D01A3C941B}" type="slidenum">
              <a:rPr lang="en-US"/>
              <a:pPr>
                <a:defRPr/>
              </a:pPr>
              <a:t>‹#›</a:t>
            </a:fld>
            <a:endParaRPr lang="en-US"/>
          </a:p>
        </p:txBody>
      </p:sp>
    </p:spTree>
    <p:extLst>
      <p:ext uri="{BB962C8B-B14F-4D97-AF65-F5344CB8AC3E}">
        <p14:creationId xmlns:p14="http://schemas.microsoft.com/office/powerpoint/2010/main" val="1977335933"/>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45DFDB1-BFE0-744A-994F-30B5CFD210AD}" type="slidenum">
              <a:rPr lang="en-US"/>
              <a:pPr>
                <a:defRPr/>
              </a:pPr>
              <a:t>‹#›</a:t>
            </a:fld>
            <a:endParaRPr lang="en-US"/>
          </a:p>
        </p:txBody>
      </p:sp>
    </p:spTree>
    <p:extLst>
      <p:ext uri="{BB962C8B-B14F-4D97-AF65-F5344CB8AC3E}">
        <p14:creationId xmlns:p14="http://schemas.microsoft.com/office/powerpoint/2010/main" val="4219290734"/>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F7316A19-9990-D640-B1D8-2C318F01C3A0}" type="slidenum">
              <a:rPr lang="en-US"/>
              <a:pPr>
                <a:defRPr/>
              </a:pPr>
              <a:t>‹#›</a:t>
            </a:fld>
            <a:endParaRPr lang="en-US"/>
          </a:p>
        </p:txBody>
      </p:sp>
    </p:spTree>
    <p:extLst>
      <p:ext uri="{BB962C8B-B14F-4D97-AF65-F5344CB8AC3E}">
        <p14:creationId xmlns:p14="http://schemas.microsoft.com/office/powerpoint/2010/main" val="3709163254"/>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AFC9D8FC-307F-634F-81A0-60FAC0836A9B}" type="slidenum">
              <a:rPr lang="en-US"/>
              <a:pPr>
                <a:defRPr/>
              </a:pPr>
              <a:t>‹#›</a:t>
            </a:fld>
            <a:endParaRPr lang="en-US"/>
          </a:p>
        </p:txBody>
      </p:sp>
    </p:spTree>
    <p:extLst>
      <p:ext uri="{BB962C8B-B14F-4D97-AF65-F5344CB8AC3E}">
        <p14:creationId xmlns:p14="http://schemas.microsoft.com/office/powerpoint/2010/main" val="3174882547"/>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61D04884-23F1-204A-AF38-4A3015EE9154}" type="slidenum">
              <a:rPr lang="en-US"/>
              <a:pPr>
                <a:defRPr/>
              </a:pPr>
              <a:t>‹#›</a:t>
            </a:fld>
            <a:endParaRPr lang="en-US"/>
          </a:p>
        </p:txBody>
      </p:sp>
    </p:spTree>
    <p:extLst>
      <p:ext uri="{BB962C8B-B14F-4D97-AF65-F5344CB8AC3E}">
        <p14:creationId xmlns:p14="http://schemas.microsoft.com/office/powerpoint/2010/main" val="3305640175"/>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1698652"/>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38482364"/>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3161478"/>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84185520"/>
      </p:ext>
    </p:extLst>
  </p:cSld>
  <p:clrMapOvr>
    <a:masterClrMapping/>
  </p:clrMapOv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5487845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9680095"/>
      </p:ext>
    </p:extLst>
  </p:cSld>
  <p:clrMapOvr>
    <a:masterClrMapping/>
  </p:clrMapOv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736310"/>
      </p:ext>
    </p:extLst>
  </p:cSld>
  <p:clrMapOvr>
    <a:masterClrMapping/>
  </p:clrMapOv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31627763"/>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7407949"/>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91999752"/>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7868246"/>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ext uri="{BB962C8B-B14F-4D97-AF65-F5344CB8AC3E}">
        <p14:creationId xmlns:p14="http://schemas.microsoft.com/office/powerpoint/2010/main" val="2392670133"/>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ext uri="{BB962C8B-B14F-4D97-AF65-F5344CB8AC3E}">
        <p14:creationId xmlns:p14="http://schemas.microsoft.com/office/powerpoint/2010/main" val="663107395"/>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ext uri="{BB962C8B-B14F-4D97-AF65-F5344CB8AC3E}">
        <p14:creationId xmlns:p14="http://schemas.microsoft.com/office/powerpoint/2010/main" val="2943032898"/>
      </p:ext>
    </p:extLst>
  </p:cSld>
  <p:clrMapOvr>
    <a:masterClrMapping/>
  </p:clrMapOv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ext uri="{BB962C8B-B14F-4D97-AF65-F5344CB8AC3E}">
        <p14:creationId xmlns:p14="http://schemas.microsoft.com/office/powerpoint/2010/main" val="248105079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ext uri="{BB962C8B-B14F-4D97-AF65-F5344CB8AC3E}">
        <p14:creationId xmlns:p14="http://schemas.microsoft.com/office/powerpoint/2010/main" val="1811880238"/>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ext uri="{BB962C8B-B14F-4D97-AF65-F5344CB8AC3E}">
        <p14:creationId xmlns:p14="http://schemas.microsoft.com/office/powerpoint/2010/main" val="133124481"/>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ext uri="{BB962C8B-B14F-4D97-AF65-F5344CB8AC3E}">
        <p14:creationId xmlns:p14="http://schemas.microsoft.com/office/powerpoint/2010/main" val="1654314745"/>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ext uri="{BB962C8B-B14F-4D97-AF65-F5344CB8AC3E}">
        <p14:creationId xmlns:p14="http://schemas.microsoft.com/office/powerpoint/2010/main" val="3713865713"/>
      </p:ext>
    </p:extLst>
  </p:cSld>
  <p:clrMapOvr>
    <a:masterClrMapping/>
  </p:clrMapOvr>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ext uri="{BB962C8B-B14F-4D97-AF65-F5344CB8AC3E}">
        <p14:creationId xmlns:p14="http://schemas.microsoft.com/office/powerpoint/2010/main" val="3186323004"/>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ext uri="{BB962C8B-B14F-4D97-AF65-F5344CB8AC3E}">
        <p14:creationId xmlns:p14="http://schemas.microsoft.com/office/powerpoint/2010/main" val="2677392991"/>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ext uri="{BB962C8B-B14F-4D97-AF65-F5344CB8AC3E}">
        <p14:creationId xmlns:p14="http://schemas.microsoft.com/office/powerpoint/2010/main" val="4258136474"/>
      </p:ext>
    </p:extLst>
  </p:cSld>
  <p:clrMapOvr>
    <a:masterClrMapping/>
  </p:clrMapOv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ext uri="{BB962C8B-B14F-4D97-AF65-F5344CB8AC3E}">
        <p14:creationId xmlns:p14="http://schemas.microsoft.com/office/powerpoint/2010/main" val="3686050991"/>
      </p:ext>
    </p:extLst>
  </p:cSld>
  <p:clrMapOvr>
    <a:masterClrMapping/>
  </p:clrMapOv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03425495"/>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47073105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cstate="screen">
            <a:extLst>
              <a:ext uri="{28A0092B-C50C-407E-A947-70E740481C1C}">
                <a14:useLocalDpi xmlns:a14="http://schemas.microsoft.com/office/drawing/2010/main"/>
              </a:ext>
            </a:extLst>
          </a:blip>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cstate="screen">
            <a:lum bright="-8000"/>
            <a:extLst>
              <a:ext uri="{28A0092B-C50C-407E-A947-70E740481C1C}">
                <a14:useLocalDpi xmlns:a14="http://schemas.microsoft.com/office/drawing/2010/main"/>
              </a:ext>
            </a:extLst>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1852116492"/>
      </p:ext>
    </p:extLst>
  </p:cSld>
  <p:clrMapOvr>
    <a:masterClrMapping/>
  </p:clrMapOv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969844510"/>
      </p:ext>
    </p:extLst>
  </p:cSld>
  <p:clrMapOvr>
    <a:masterClrMapping/>
  </p:clrMapOv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307270744"/>
      </p:ext>
    </p:extLst>
  </p:cSld>
  <p:clrMapOvr>
    <a:masterClrMapping/>
  </p:clrMapOv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13182394"/>
      </p:ext>
    </p:extLst>
  </p:cSld>
  <p:clrMapOvr>
    <a:masterClrMapping/>
  </p:clrMapOv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986152822"/>
      </p:ext>
    </p:extLst>
  </p:cSld>
  <p:clrMapOvr>
    <a:masterClrMapping/>
  </p:clrMapOvr>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062486270"/>
      </p:ext>
    </p:extLst>
  </p:cSld>
  <p:clrMapOvr>
    <a:masterClrMapping/>
  </p:clrMapOvr>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018878341"/>
      </p:ext>
    </p:extLst>
  </p:cSld>
  <p:clrMapOvr>
    <a:masterClrMapping/>
  </p:clrMapOvr>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2983644539"/>
      </p:ext>
    </p:extLst>
  </p:cSld>
  <p:clrMapOvr>
    <a:masterClrMapping/>
  </p:clrMapOvr>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968205396"/>
      </p:ext>
    </p:extLst>
  </p:cSld>
  <p:clrMapOvr>
    <a:masterClrMapping/>
  </p:clrMapOvr>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ext uri="{BB962C8B-B14F-4D97-AF65-F5344CB8AC3E}">
        <p14:creationId xmlns:p14="http://schemas.microsoft.com/office/powerpoint/2010/main" val="134476449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ext uri="{BB962C8B-B14F-4D97-AF65-F5344CB8AC3E}">
        <p14:creationId xmlns:p14="http://schemas.microsoft.com/office/powerpoint/2010/main" val="603426993"/>
      </p:ext>
    </p:extLst>
  </p:cSld>
  <p:clrMapOvr>
    <a:masterClrMapping/>
  </p:clrMapOvr>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ext uri="{BB962C8B-B14F-4D97-AF65-F5344CB8AC3E}">
        <p14:creationId xmlns:p14="http://schemas.microsoft.com/office/powerpoint/2010/main" val="3927180523"/>
      </p:ext>
    </p:extLst>
  </p:cSld>
  <p:clrMapOvr>
    <a:masterClrMapping/>
  </p:clrMapOvr>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ext uri="{BB962C8B-B14F-4D97-AF65-F5344CB8AC3E}">
        <p14:creationId xmlns:p14="http://schemas.microsoft.com/office/powerpoint/2010/main" val="2062592344"/>
      </p:ext>
    </p:extLst>
  </p:cSld>
  <p:clrMapOvr>
    <a:masterClrMapping/>
  </p:clrMapOvr>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ext uri="{BB962C8B-B14F-4D97-AF65-F5344CB8AC3E}">
        <p14:creationId xmlns:p14="http://schemas.microsoft.com/office/powerpoint/2010/main" val="402192015"/>
      </p:ext>
    </p:extLst>
  </p:cSld>
  <p:clrMapOvr>
    <a:masterClrMapping/>
  </p:clrMapOvr>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ext uri="{BB962C8B-B14F-4D97-AF65-F5344CB8AC3E}">
        <p14:creationId xmlns:p14="http://schemas.microsoft.com/office/powerpoint/2010/main" val="3154493365"/>
      </p:ext>
    </p:extLst>
  </p:cSld>
  <p:clrMapOvr>
    <a:masterClrMapping/>
  </p:clrMapOvr>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ext uri="{BB962C8B-B14F-4D97-AF65-F5344CB8AC3E}">
        <p14:creationId xmlns:p14="http://schemas.microsoft.com/office/powerpoint/2010/main" val="3140588310"/>
      </p:ext>
    </p:extLst>
  </p:cSld>
  <p:clrMapOvr>
    <a:masterClrMapping/>
  </p:clrMapOvr>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ext uri="{BB962C8B-B14F-4D97-AF65-F5344CB8AC3E}">
        <p14:creationId xmlns:p14="http://schemas.microsoft.com/office/powerpoint/2010/main" val="2700701220"/>
      </p:ext>
    </p:extLst>
  </p:cSld>
  <p:clrMapOvr>
    <a:masterClrMapping/>
  </p:clrMapOvr>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ext uri="{BB962C8B-B14F-4D97-AF65-F5344CB8AC3E}">
        <p14:creationId xmlns:p14="http://schemas.microsoft.com/office/powerpoint/2010/main" val="2596500147"/>
      </p:ext>
    </p:extLst>
  </p:cSld>
  <p:clrMapOvr>
    <a:masterClrMapping/>
  </p:clrMapOvr>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ext uri="{BB962C8B-B14F-4D97-AF65-F5344CB8AC3E}">
        <p14:creationId xmlns:p14="http://schemas.microsoft.com/office/powerpoint/2010/main" val="2157320014"/>
      </p:ext>
    </p:extLst>
  </p:cSld>
  <p:clrMapOvr>
    <a:masterClrMapping/>
  </p:clrMapOvr>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ext uri="{BB962C8B-B14F-4D97-AF65-F5344CB8AC3E}">
        <p14:creationId xmlns:p14="http://schemas.microsoft.com/office/powerpoint/2010/main" val="467199590"/>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ext uri="{BB962C8B-B14F-4D97-AF65-F5344CB8AC3E}">
        <p14:creationId xmlns:p14="http://schemas.microsoft.com/office/powerpoint/2010/main" val="1477594727"/>
      </p:ext>
    </p:extLst>
  </p:cSld>
  <p:clrMapOvr>
    <a:masterClrMapping/>
  </p:clrMapOvr>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CDC00C90-2B48-774D-9D10-ACD2AA1FABF5}"/>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99AEA994-74D3-F245-934E-07CD18FA44C3}"/>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503ED410-A9AE-8449-9FA1-D23B9ED458F9}"/>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C5096B33-C878-B64E-8604-BF7B8540464E}"/>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D5E56938-326F-5F44-80B6-62A0071E3E54}"/>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2C0A28E5-8C47-A644-82FE-3D3608916BE2}"/>
              </a:ext>
            </a:extLst>
          </p:cNvPr>
          <p:cNvSpPr>
            <a:spLocks noGrp="1" noChangeArrowheads="1"/>
          </p:cNvSpPr>
          <p:nvPr>
            <p:ph type="sldNum" sz="quarter" idx="12"/>
          </p:nvPr>
        </p:nvSpPr>
        <p:spPr/>
        <p:txBody>
          <a:bodyPr/>
          <a:lstStyle>
            <a:lvl1pPr>
              <a:defRPr sz="1200"/>
            </a:lvl1pPr>
          </a:lstStyle>
          <a:p>
            <a:pPr>
              <a:defRPr/>
            </a:pPr>
            <a:fld id="{25068BFD-CE97-1846-81A4-E105DC1B4DBA}" type="slidenum">
              <a:rPr lang="en-US" altLang="en-US"/>
              <a:pPr>
                <a:defRPr/>
              </a:pPr>
              <a:t>‹#›</a:t>
            </a:fld>
            <a:endParaRPr lang="en-US" altLang="en-US"/>
          </a:p>
        </p:txBody>
      </p:sp>
    </p:spTree>
    <p:extLst>
      <p:ext uri="{BB962C8B-B14F-4D97-AF65-F5344CB8AC3E}">
        <p14:creationId xmlns:p14="http://schemas.microsoft.com/office/powerpoint/2010/main" val="4043721932"/>
      </p:ext>
    </p:extLst>
  </p:cSld>
  <p:clrMapOvr>
    <a:masterClrMapping/>
  </p:clrMapOvr>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C7EF4DF-9854-0047-B390-FE284708696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15A02980-DCD2-954D-8D11-E3B6E3D1C240}"/>
              </a:ext>
            </a:extLst>
          </p:cNvPr>
          <p:cNvSpPr>
            <a:spLocks noGrp="1" noChangeArrowheads="1"/>
          </p:cNvSpPr>
          <p:nvPr>
            <p:ph type="sldNum" sz="quarter" idx="11"/>
          </p:nvPr>
        </p:nvSpPr>
        <p:spPr>
          <a:ln/>
        </p:spPr>
        <p:txBody>
          <a:bodyPr/>
          <a:lstStyle>
            <a:lvl1pPr>
              <a:defRPr/>
            </a:lvl1pPr>
          </a:lstStyle>
          <a:p>
            <a:pPr>
              <a:defRPr/>
            </a:pPr>
            <a:fld id="{696CF17A-3047-224B-BC46-DD606BE3B229}" type="slidenum">
              <a:rPr lang="en-US" altLang="en-US"/>
              <a:pPr>
                <a:defRPr/>
              </a:pPr>
              <a:t>‹#›</a:t>
            </a:fld>
            <a:endParaRPr lang="en-US" altLang="en-US"/>
          </a:p>
        </p:txBody>
      </p:sp>
    </p:spTree>
    <p:extLst>
      <p:ext uri="{BB962C8B-B14F-4D97-AF65-F5344CB8AC3E}">
        <p14:creationId xmlns:p14="http://schemas.microsoft.com/office/powerpoint/2010/main" val="165626076"/>
      </p:ext>
    </p:extLst>
  </p:cSld>
  <p:clrMapOvr>
    <a:masterClrMapping/>
  </p:clrMapOvr>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CE49ADBD-06B6-8446-AA68-DEB60554B86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0FB0AD4B-F99D-A04F-AFEA-C26A531657EF}"/>
              </a:ext>
            </a:extLst>
          </p:cNvPr>
          <p:cNvSpPr>
            <a:spLocks noGrp="1" noChangeArrowheads="1"/>
          </p:cNvSpPr>
          <p:nvPr>
            <p:ph type="sldNum" sz="quarter" idx="11"/>
          </p:nvPr>
        </p:nvSpPr>
        <p:spPr>
          <a:ln/>
        </p:spPr>
        <p:txBody>
          <a:bodyPr/>
          <a:lstStyle>
            <a:lvl1pPr>
              <a:defRPr/>
            </a:lvl1pPr>
          </a:lstStyle>
          <a:p>
            <a:pPr>
              <a:defRPr/>
            </a:pPr>
            <a:fld id="{480945C1-562E-0B43-8BA6-CECFB3DB6883}" type="slidenum">
              <a:rPr lang="en-US" altLang="en-US"/>
              <a:pPr>
                <a:defRPr/>
              </a:pPr>
              <a:t>‹#›</a:t>
            </a:fld>
            <a:endParaRPr lang="en-US" altLang="en-US"/>
          </a:p>
        </p:txBody>
      </p:sp>
    </p:spTree>
    <p:extLst>
      <p:ext uri="{BB962C8B-B14F-4D97-AF65-F5344CB8AC3E}">
        <p14:creationId xmlns:p14="http://schemas.microsoft.com/office/powerpoint/2010/main" val="2847917747"/>
      </p:ext>
    </p:extLst>
  </p:cSld>
  <p:clrMapOvr>
    <a:masterClrMapping/>
  </p:clrMapOvr>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7B0B1CC9-3AFE-3B4A-916B-FD0123FECDB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D0ADB426-B89D-CE46-AC70-3C1BF392FD2A}"/>
              </a:ext>
            </a:extLst>
          </p:cNvPr>
          <p:cNvSpPr>
            <a:spLocks noGrp="1" noChangeArrowheads="1"/>
          </p:cNvSpPr>
          <p:nvPr>
            <p:ph type="sldNum" sz="quarter" idx="11"/>
          </p:nvPr>
        </p:nvSpPr>
        <p:spPr>
          <a:ln/>
        </p:spPr>
        <p:txBody>
          <a:bodyPr/>
          <a:lstStyle>
            <a:lvl1pPr>
              <a:defRPr/>
            </a:lvl1pPr>
          </a:lstStyle>
          <a:p>
            <a:pPr>
              <a:defRPr/>
            </a:pPr>
            <a:fld id="{FD41BB3E-5830-2B45-BB27-0294365D18EF}" type="slidenum">
              <a:rPr lang="en-US" altLang="en-US"/>
              <a:pPr>
                <a:defRPr/>
              </a:pPr>
              <a:t>‹#›</a:t>
            </a:fld>
            <a:endParaRPr lang="en-US" altLang="en-US"/>
          </a:p>
        </p:txBody>
      </p:sp>
    </p:spTree>
    <p:extLst>
      <p:ext uri="{BB962C8B-B14F-4D97-AF65-F5344CB8AC3E}">
        <p14:creationId xmlns:p14="http://schemas.microsoft.com/office/powerpoint/2010/main" val="2759301775"/>
      </p:ext>
    </p:extLst>
  </p:cSld>
  <p:clrMapOvr>
    <a:masterClrMapping/>
  </p:clrMapOvr>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38422B8E-BA55-FE4A-81E9-8B46CBC0B31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2E94FC70-3D31-9340-9E6C-A712F6C3A501}"/>
              </a:ext>
            </a:extLst>
          </p:cNvPr>
          <p:cNvSpPr>
            <a:spLocks noGrp="1" noChangeArrowheads="1"/>
          </p:cNvSpPr>
          <p:nvPr>
            <p:ph type="sldNum" sz="quarter" idx="11"/>
          </p:nvPr>
        </p:nvSpPr>
        <p:spPr>
          <a:ln/>
        </p:spPr>
        <p:txBody>
          <a:bodyPr/>
          <a:lstStyle>
            <a:lvl1pPr>
              <a:defRPr/>
            </a:lvl1pPr>
          </a:lstStyle>
          <a:p>
            <a:pPr>
              <a:defRPr/>
            </a:pPr>
            <a:fld id="{ACEFB2BF-590A-6A48-A02A-D30AA854250D}" type="slidenum">
              <a:rPr lang="en-US" altLang="en-US"/>
              <a:pPr>
                <a:defRPr/>
              </a:pPr>
              <a:t>‹#›</a:t>
            </a:fld>
            <a:endParaRPr lang="en-US" altLang="en-US"/>
          </a:p>
        </p:txBody>
      </p:sp>
    </p:spTree>
    <p:extLst>
      <p:ext uri="{BB962C8B-B14F-4D97-AF65-F5344CB8AC3E}">
        <p14:creationId xmlns:p14="http://schemas.microsoft.com/office/powerpoint/2010/main" val="2982690492"/>
      </p:ext>
    </p:extLst>
  </p:cSld>
  <p:clrMapOvr>
    <a:masterClrMapping/>
  </p:clrMapOvr>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25F3CC42-0BD2-394C-8B7F-5631AD30E6A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4679DEDC-0C3A-3C44-A2D5-4BD3691757A9}"/>
              </a:ext>
            </a:extLst>
          </p:cNvPr>
          <p:cNvSpPr>
            <a:spLocks noGrp="1" noChangeArrowheads="1"/>
          </p:cNvSpPr>
          <p:nvPr>
            <p:ph type="sldNum" sz="quarter" idx="11"/>
          </p:nvPr>
        </p:nvSpPr>
        <p:spPr>
          <a:ln/>
        </p:spPr>
        <p:txBody>
          <a:bodyPr/>
          <a:lstStyle>
            <a:lvl1pPr>
              <a:defRPr/>
            </a:lvl1pPr>
          </a:lstStyle>
          <a:p>
            <a:pPr>
              <a:defRPr/>
            </a:pPr>
            <a:fld id="{CF03530E-84F0-4E4D-97EC-F41FDF532921}" type="slidenum">
              <a:rPr lang="en-US" altLang="en-US"/>
              <a:pPr>
                <a:defRPr/>
              </a:pPr>
              <a:t>‹#›</a:t>
            </a:fld>
            <a:endParaRPr lang="en-US" altLang="en-US"/>
          </a:p>
        </p:txBody>
      </p:sp>
    </p:spTree>
    <p:extLst>
      <p:ext uri="{BB962C8B-B14F-4D97-AF65-F5344CB8AC3E}">
        <p14:creationId xmlns:p14="http://schemas.microsoft.com/office/powerpoint/2010/main" val="2379072469"/>
      </p:ext>
    </p:extLst>
  </p:cSld>
  <p:clrMapOvr>
    <a:masterClrMapping/>
  </p:clrMapOvr>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E18DF1E5-E2E8-6947-99AF-7738B051BC7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9663BC53-9B1F-B146-8B0E-991A3099170E}"/>
              </a:ext>
            </a:extLst>
          </p:cNvPr>
          <p:cNvSpPr>
            <a:spLocks noGrp="1" noChangeArrowheads="1"/>
          </p:cNvSpPr>
          <p:nvPr>
            <p:ph type="sldNum" sz="quarter" idx="11"/>
          </p:nvPr>
        </p:nvSpPr>
        <p:spPr>
          <a:ln/>
        </p:spPr>
        <p:txBody>
          <a:bodyPr/>
          <a:lstStyle>
            <a:lvl1pPr>
              <a:defRPr/>
            </a:lvl1pPr>
          </a:lstStyle>
          <a:p>
            <a:pPr>
              <a:defRPr/>
            </a:pPr>
            <a:fld id="{AF3C5C33-E6A1-4847-95A7-3EBF9E8B9CAD}" type="slidenum">
              <a:rPr lang="en-US" altLang="en-US"/>
              <a:pPr>
                <a:defRPr/>
              </a:pPr>
              <a:t>‹#›</a:t>
            </a:fld>
            <a:endParaRPr lang="en-US" altLang="en-US"/>
          </a:p>
        </p:txBody>
      </p:sp>
    </p:spTree>
    <p:extLst>
      <p:ext uri="{BB962C8B-B14F-4D97-AF65-F5344CB8AC3E}">
        <p14:creationId xmlns:p14="http://schemas.microsoft.com/office/powerpoint/2010/main" val="4021952159"/>
      </p:ext>
    </p:extLst>
  </p:cSld>
  <p:clrMapOvr>
    <a:masterClrMapping/>
  </p:clrMapOvr>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3E7E5B98-DD40-5A4E-A09F-1A9E05C90B7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4051EDA-0257-094E-A24D-0D703F040B2B}"/>
              </a:ext>
            </a:extLst>
          </p:cNvPr>
          <p:cNvSpPr>
            <a:spLocks noGrp="1" noChangeArrowheads="1"/>
          </p:cNvSpPr>
          <p:nvPr>
            <p:ph type="sldNum" sz="quarter" idx="11"/>
          </p:nvPr>
        </p:nvSpPr>
        <p:spPr>
          <a:ln/>
        </p:spPr>
        <p:txBody>
          <a:bodyPr/>
          <a:lstStyle>
            <a:lvl1pPr>
              <a:defRPr/>
            </a:lvl1pPr>
          </a:lstStyle>
          <a:p>
            <a:pPr>
              <a:defRPr/>
            </a:pPr>
            <a:fld id="{96F1F150-A575-9E40-AA2B-9458DBEC6D59}" type="slidenum">
              <a:rPr lang="en-US" altLang="en-US"/>
              <a:pPr>
                <a:defRPr/>
              </a:pPr>
              <a:t>‹#›</a:t>
            </a:fld>
            <a:endParaRPr lang="en-US" altLang="en-US"/>
          </a:p>
        </p:txBody>
      </p:sp>
    </p:spTree>
    <p:extLst>
      <p:ext uri="{BB962C8B-B14F-4D97-AF65-F5344CB8AC3E}">
        <p14:creationId xmlns:p14="http://schemas.microsoft.com/office/powerpoint/2010/main" val="2253111488"/>
      </p:ext>
    </p:extLst>
  </p:cSld>
  <p:clrMapOvr>
    <a:masterClrMapping/>
  </p:clrMapOvr>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F7DFFAD8-B4E9-194F-A4BA-01659826153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D408619-7AF3-7B4F-BD18-D47A85A5592E}"/>
              </a:ext>
            </a:extLst>
          </p:cNvPr>
          <p:cNvSpPr>
            <a:spLocks noGrp="1" noChangeArrowheads="1"/>
          </p:cNvSpPr>
          <p:nvPr>
            <p:ph type="sldNum" sz="quarter" idx="11"/>
          </p:nvPr>
        </p:nvSpPr>
        <p:spPr>
          <a:ln/>
        </p:spPr>
        <p:txBody>
          <a:bodyPr/>
          <a:lstStyle>
            <a:lvl1pPr>
              <a:defRPr/>
            </a:lvl1pPr>
          </a:lstStyle>
          <a:p>
            <a:pPr>
              <a:defRPr/>
            </a:pPr>
            <a:fld id="{E844B256-FDB8-A24A-BC54-E455A5EB84A9}" type="slidenum">
              <a:rPr lang="en-US" altLang="en-US"/>
              <a:pPr>
                <a:defRPr/>
              </a:pPr>
              <a:t>‹#›</a:t>
            </a:fld>
            <a:endParaRPr lang="en-US" altLang="en-US"/>
          </a:p>
        </p:txBody>
      </p:sp>
    </p:spTree>
    <p:extLst>
      <p:ext uri="{BB962C8B-B14F-4D97-AF65-F5344CB8AC3E}">
        <p14:creationId xmlns:p14="http://schemas.microsoft.com/office/powerpoint/2010/main" val="192256385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9E45739-2222-874D-9ADA-D29F4ED43FB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E334804F-BD3E-3B41-A0D1-E466DD49F22E}"/>
              </a:ext>
            </a:extLst>
          </p:cNvPr>
          <p:cNvSpPr>
            <a:spLocks noGrp="1" noChangeArrowheads="1"/>
          </p:cNvSpPr>
          <p:nvPr>
            <p:ph type="sldNum" sz="quarter" idx="11"/>
          </p:nvPr>
        </p:nvSpPr>
        <p:spPr>
          <a:ln/>
        </p:spPr>
        <p:txBody>
          <a:bodyPr/>
          <a:lstStyle>
            <a:lvl1pPr>
              <a:defRPr/>
            </a:lvl1pPr>
          </a:lstStyle>
          <a:p>
            <a:pPr>
              <a:defRPr/>
            </a:pPr>
            <a:fld id="{18BB26D8-7164-314F-AD57-1692E7A0EDBC}" type="slidenum">
              <a:rPr lang="en-US" altLang="en-US"/>
              <a:pPr>
                <a:defRPr/>
              </a:pPr>
              <a:t>‹#›</a:t>
            </a:fld>
            <a:endParaRPr lang="en-US" altLang="en-US"/>
          </a:p>
        </p:txBody>
      </p:sp>
    </p:spTree>
    <p:extLst>
      <p:ext uri="{BB962C8B-B14F-4D97-AF65-F5344CB8AC3E}">
        <p14:creationId xmlns:p14="http://schemas.microsoft.com/office/powerpoint/2010/main" val="457244716"/>
      </p:ext>
    </p:extLst>
  </p:cSld>
  <p:clrMapOvr>
    <a:masterClrMapping/>
  </p:clrMapOvr>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82887B67-9E93-F84F-9444-CEA91BB1C94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69B68B1E-88E7-FB46-BF5C-290B340EEA78}"/>
              </a:ext>
            </a:extLst>
          </p:cNvPr>
          <p:cNvSpPr>
            <a:spLocks noGrp="1" noChangeArrowheads="1"/>
          </p:cNvSpPr>
          <p:nvPr>
            <p:ph type="sldNum" sz="quarter" idx="11"/>
          </p:nvPr>
        </p:nvSpPr>
        <p:spPr>
          <a:ln/>
        </p:spPr>
        <p:txBody>
          <a:bodyPr/>
          <a:lstStyle>
            <a:lvl1pPr>
              <a:defRPr/>
            </a:lvl1pPr>
          </a:lstStyle>
          <a:p>
            <a:pPr>
              <a:defRPr/>
            </a:pPr>
            <a:fld id="{67BFF8DB-66A4-8F4B-9ECB-5597B3DAFE8A}" type="slidenum">
              <a:rPr lang="en-US" altLang="en-US"/>
              <a:pPr>
                <a:defRPr/>
              </a:pPr>
              <a:t>‹#›</a:t>
            </a:fld>
            <a:endParaRPr lang="en-US" altLang="en-US"/>
          </a:p>
        </p:txBody>
      </p:sp>
    </p:spTree>
    <p:extLst>
      <p:ext uri="{BB962C8B-B14F-4D97-AF65-F5344CB8AC3E}">
        <p14:creationId xmlns:p14="http://schemas.microsoft.com/office/powerpoint/2010/main" val="3159951418"/>
      </p:ext>
    </p:extLst>
  </p:cSld>
  <p:clrMapOvr>
    <a:masterClrMapping/>
  </p:clrMapOvr>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55F49D8D-996B-D84B-BAC3-E81FCC0D249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B64841AC-0C79-4A4E-B268-24574D71519A}"/>
              </a:ext>
            </a:extLst>
          </p:cNvPr>
          <p:cNvSpPr>
            <a:spLocks noGrp="1" noChangeArrowheads="1"/>
          </p:cNvSpPr>
          <p:nvPr>
            <p:ph type="sldNum" sz="quarter" idx="11"/>
          </p:nvPr>
        </p:nvSpPr>
        <p:spPr>
          <a:ln/>
        </p:spPr>
        <p:txBody>
          <a:bodyPr/>
          <a:lstStyle>
            <a:lvl1pPr>
              <a:defRPr/>
            </a:lvl1pPr>
          </a:lstStyle>
          <a:p>
            <a:pPr>
              <a:defRPr/>
            </a:pPr>
            <a:fld id="{1299FE76-E591-2347-A8E7-E38782B1C689}" type="slidenum">
              <a:rPr lang="en-US" altLang="en-US"/>
              <a:pPr>
                <a:defRPr/>
              </a:pPr>
              <a:t>‹#›</a:t>
            </a:fld>
            <a:endParaRPr lang="en-US" altLang="en-US"/>
          </a:p>
        </p:txBody>
      </p:sp>
    </p:spTree>
    <p:extLst>
      <p:ext uri="{BB962C8B-B14F-4D97-AF65-F5344CB8AC3E}">
        <p14:creationId xmlns:p14="http://schemas.microsoft.com/office/powerpoint/2010/main" val="3501174241"/>
      </p:ext>
    </p:extLst>
  </p:cSld>
  <p:clrMapOvr>
    <a:masterClrMapping/>
  </p:clrMapOvr>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92658042"/>
      </p:ext>
    </p:extLst>
  </p:cSld>
  <p:clrMapOvr>
    <a:masterClrMapping/>
  </p:clrMapOvr>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81775802"/>
      </p:ext>
    </p:extLst>
  </p:cSld>
  <p:clrMapOvr>
    <a:masterClrMapping/>
  </p:clrMapOvr>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33966446"/>
      </p:ext>
    </p:extLst>
  </p:cSld>
  <p:clrMapOvr>
    <a:masterClrMapping/>
  </p:clrMapOvr>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2931253"/>
      </p:ext>
    </p:extLst>
  </p:cSld>
  <p:clrMapOvr>
    <a:masterClrMapping/>
  </p:clrMapOvr>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9473481"/>
      </p:ext>
    </p:extLst>
  </p:cSld>
  <p:clrMapOvr>
    <a:masterClrMapping/>
  </p:clrMapOvr>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58120122"/>
      </p:ext>
    </p:extLst>
  </p:cSld>
  <p:clrMapOvr>
    <a:masterClrMapping/>
  </p:clrMapOvr>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80145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06802520"/>
      </p:ext>
    </p:extLst>
  </p:cSld>
  <p:clrMapOvr>
    <a:masterClrMapping/>
  </p:clrMapOv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94679863"/>
      </p:ext>
    </p:extLst>
  </p:cSld>
  <p:clrMapOvr>
    <a:masterClrMapping/>
  </p:clrMapOvr>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9054041"/>
      </p:ext>
    </p:extLst>
  </p:cSld>
  <p:clrMapOvr>
    <a:masterClrMapping/>
  </p:clrMapOv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93516007"/>
      </p:ext>
    </p:extLst>
  </p:cSld>
  <p:clrMapOvr>
    <a:masterClrMapping/>
  </p:clrMapOvr>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95307626"/>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47743457"/>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1" y="1536633"/>
            <a:ext cx="3999900" cy="45552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SzPts val="1400"/>
              <a:buChar char="●"/>
              <a:defRPr sz="1400"/>
            </a:lvl1pPr>
            <a:lvl2pPr marL="914377" lvl="1" indent="-304792">
              <a:spcBef>
                <a:spcPts val="1600"/>
              </a:spcBef>
              <a:spcAft>
                <a:spcPts val="0"/>
              </a:spcAft>
              <a:buSzPts val="1200"/>
              <a:buChar char="○"/>
              <a:defRPr sz="1200"/>
            </a:lvl2pPr>
            <a:lvl3pPr marL="1371566" lvl="2" indent="-304792">
              <a:spcBef>
                <a:spcPts val="1600"/>
              </a:spcBef>
              <a:spcAft>
                <a:spcPts val="0"/>
              </a:spcAft>
              <a:buSzPts val="1200"/>
              <a:buChar char="■"/>
              <a:defRPr sz="1200"/>
            </a:lvl3pPr>
            <a:lvl4pPr marL="1828754" lvl="3" indent="-304792">
              <a:spcBef>
                <a:spcPts val="1600"/>
              </a:spcBef>
              <a:spcAft>
                <a:spcPts val="0"/>
              </a:spcAft>
              <a:buSzPts val="1200"/>
              <a:buChar char="●"/>
              <a:defRPr sz="1200"/>
            </a:lvl4pPr>
            <a:lvl5pPr marL="2285943" lvl="4" indent="-304792">
              <a:spcBef>
                <a:spcPts val="1600"/>
              </a:spcBef>
              <a:spcAft>
                <a:spcPts val="0"/>
              </a:spcAft>
              <a:buSzPts val="1200"/>
              <a:buChar char="○"/>
              <a:defRPr sz="1200"/>
            </a:lvl5pPr>
            <a:lvl6pPr marL="2743131" lvl="5" indent="-304792">
              <a:spcBef>
                <a:spcPts val="1600"/>
              </a:spcBef>
              <a:spcAft>
                <a:spcPts val="0"/>
              </a:spcAft>
              <a:buSzPts val="1200"/>
              <a:buChar char="■"/>
              <a:defRPr sz="1200"/>
            </a:lvl6pPr>
            <a:lvl7pPr marL="3200320" lvl="6" indent="-304792">
              <a:spcBef>
                <a:spcPts val="1600"/>
              </a:spcBef>
              <a:spcAft>
                <a:spcPts val="0"/>
              </a:spcAft>
              <a:buSzPts val="1200"/>
              <a:buChar char="●"/>
              <a:defRPr sz="1200"/>
            </a:lvl7pPr>
            <a:lvl8pPr marL="3657509" lvl="7" indent="-304792">
              <a:spcBef>
                <a:spcPts val="1600"/>
              </a:spcBef>
              <a:spcAft>
                <a:spcPts val="0"/>
              </a:spcAft>
              <a:buSzPts val="1200"/>
              <a:buChar char="○"/>
              <a:defRPr sz="1200"/>
            </a:lvl8pPr>
            <a:lvl9pPr marL="4114697" lvl="8" indent="-304792">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1" y="1536633"/>
            <a:ext cx="3999900" cy="45552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SzPts val="1400"/>
              <a:buChar char="●"/>
              <a:defRPr sz="1400"/>
            </a:lvl1pPr>
            <a:lvl2pPr marL="914377" lvl="1" indent="-304792">
              <a:spcBef>
                <a:spcPts val="1600"/>
              </a:spcBef>
              <a:spcAft>
                <a:spcPts val="0"/>
              </a:spcAft>
              <a:buSzPts val="1200"/>
              <a:buChar char="○"/>
              <a:defRPr sz="1200"/>
            </a:lvl2pPr>
            <a:lvl3pPr marL="1371566" lvl="2" indent="-304792">
              <a:spcBef>
                <a:spcPts val="1600"/>
              </a:spcBef>
              <a:spcAft>
                <a:spcPts val="0"/>
              </a:spcAft>
              <a:buSzPts val="1200"/>
              <a:buChar char="■"/>
              <a:defRPr sz="1200"/>
            </a:lvl3pPr>
            <a:lvl4pPr marL="1828754" lvl="3" indent="-304792">
              <a:spcBef>
                <a:spcPts val="1600"/>
              </a:spcBef>
              <a:spcAft>
                <a:spcPts val="0"/>
              </a:spcAft>
              <a:buSzPts val="1200"/>
              <a:buChar char="●"/>
              <a:defRPr sz="1200"/>
            </a:lvl4pPr>
            <a:lvl5pPr marL="2285943" lvl="4" indent="-304792">
              <a:spcBef>
                <a:spcPts val="1600"/>
              </a:spcBef>
              <a:spcAft>
                <a:spcPts val="0"/>
              </a:spcAft>
              <a:buSzPts val="1200"/>
              <a:buChar char="○"/>
              <a:defRPr sz="1200"/>
            </a:lvl5pPr>
            <a:lvl6pPr marL="2743131" lvl="5" indent="-304792">
              <a:spcBef>
                <a:spcPts val="1600"/>
              </a:spcBef>
              <a:spcAft>
                <a:spcPts val="0"/>
              </a:spcAft>
              <a:buSzPts val="1200"/>
              <a:buChar char="■"/>
              <a:defRPr sz="1200"/>
            </a:lvl6pPr>
            <a:lvl7pPr marL="3200320" lvl="6" indent="-304792">
              <a:spcBef>
                <a:spcPts val="1600"/>
              </a:spcBef>
              <a:spcAft>
                <a:spcPts val="0"/>
              </a:spcAft>
              <a:buSzPts val="1200"/>
              <a:buChar char="●"/>
              <a:defRPr sz="1200"/>
            </a:lvl7pPr>
            <a:lvl8pPr marL="3657509" lvl="7" indent="-304792">
              <a:spcBef>
                <a:spcPts val="1600"/>
              </a:spcBef>
              <a:spcAft>
                <a:spcPts val="0"/>
              </a:spcAft>
              <a:buSzPts val="1200"/>
              <a:buChar char="○"/>
              <a:defRPr sz="1200"/>
            </a:lvl8pPr>
            <a:lvl9pPr marL="4114697" lvl="8" indent="-304792">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67961010"/>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2453902"/>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noAutofit/>
          </a:bodyPr>
          <a:lstStyle>
            <a:lvl1pPr marL="457189" lvl="0" indent="-304792">
              <a:spcBef>
                <a:spcPts val="0"/>
              </a:spcBef>
              <a:spcAft>
                <a:spcPts val="0"/>
              </a:spcAft>
              <a:buSzPts val="1200"/>
              <a:buChar char="●"/>
              <a:defRPr sz="1200"/>
            </a:lvl1pPr>
            <a:lvl2pPr marL="914377" lvl="1" indent="-304792">
              <a:spcBef>
                <a:spcPts val="1600"/>
              </a:spcBef>
              <a:spcAft>
                <a:spcPts val="0"/>
              </a:spcAft>
              <a:buSzPts val="1200"/>
              <a:buChar char="○"/>
              <a:defRPr sz="1200"/>
            </a:lvl2pPr>
            <a:lvl3pPr marL="1371566" lvl="2" indent="-304792">
              <a:spcBef>
                <a:spcPts val="1600"/>
              </a:spcBef>
              <a:spcAft>
                <a:spcPts val="0"/>
              </a:spcAft>
              <a:buSzPts val="1200"/>
              <a:buChar char="■"/>
              <a:defRPr sz="1200"/>
            </a:lvl3pPr>
            <a:lvl4pPr marL="1828754" lvl="3" indent="-304792">
              <a:spcBef>
                <a:spcPts val="1600"/>
              </a:spcBef>
              <a:spcAft>
                <a:spcPts val="0"/>
              </a:spcAft>
              <a:buSzPts val="1200"/>
              <a:buChar char="●"/>
              <a:defRPr sz="1200"/>
            </a:lvl4pPr>
            <a:lvl5pPr marL="2285943" lvl="4" indent="-304792">
              <a:spcBef>
                <a:spcPts val="1600"/>
              </a:spcBef>
              <a:spcAft>
                <a:spcPts val="0"/>
              </a:spcAft>
              <a:buSzPts val="1200"/>
              <a:buChar char="○"/>
              <a:defRPr sz="1200"/>
            </a:lvl5pPr>
            <a:lvl6pPr marL="2743131" lvl="5" indent="-304792">
              <a:spcBef>
                <a:spcPts val="1600"/>
              </a:spcBef>
              <a:spcAft>
                <a:spcPts val="0"/>
              </a:spcAft>
              <a:buSzPts val="1200"/>
              <a:buChar char="■"/>
              <a:defRPr sz="1200"/>
            </a:lvl6pPr>
            <a:lvl7pPr marL="3200320" lvl="6" indent="-304792">
              <a:spcBef>
                <a:spcPts val="1600"/>
              </a:spcBef>
              <a:spcAft>
                <a:spcPts val="0"/>
              </a:spcAft>
              <a:buSzPts val="1200"/>
              <a:buChar char="●"/>
              <a:defRPr sz="1200"/>
            </a:lvl7pPr>
            <a:lvl8pPr marL="3657509" lvl="7" indent="-304792">
              <a:spcBef>
                <a:spcPts val="1600"/>
              </a:spcBef>
              <a:spcAft>
                <a:spcPts val="0"/>
              </a:spcAft>
              <a:buSzPts val="1200"/>
              <a:buChar char="○"/>
              <a:defRPr sz="1200"/>
            </a:lvl8pPr>
            <a:lvl9pPr marL="4114697" lvl="8" indent="-304792">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9695428"/>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1" y="600200"/>
            <a:ext cx="63678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886848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800"/>
          </a:xfrm>
          <a:prstGeom prst="rect">
            <a:avLst/>
          </a:prstGeom>
        </p:spPr>
        <p:txBody>
          <a:bodyPr spcFirstLastPara="1" wrap="square" lIns="91425" tIns="91425" rIns="91425" bIns="91425" anchor="ctr" anchorCtr="0">
            <a:noAutofit/>
          </a:bodyPr>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87312863"/>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noAutofit/>
          </a:bodyPr>
          <a:lstStyle>
            <a:lvl1pPr marL="457189" lvl="0" indent="-22859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057513"/>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400"/>
          </a:xfrm>
          <a:prstGeom prst="rect">
            <a:avLst/>
          </a:prstGeom>
        </p:spPr>
        <p:txBody>
          <a:bodyPr spcFirstLastPara="1" wrap="square" lIns="91425" tIns="91425" rIns="91425" bIns="91425" anchor="t" anchorCtr="0">
            <a:noAutofit/>
          </a:bodyPr>
          <a:lstStyle>
            <a:lvl1pPr marL="457189" lvl="0" indent="-342891" algn="ctr">
              <a:spcBef>
                <a:spcPts val="0"/>
              </a:spcBef>
              <a:spcAft>
                <a:spcPts val="0"/>
              </a:spcAft>
              <a:buSzPts val="1800"/>
              <a:buChar char="●"/>
              <a:defRPr/>
            </a:lvl1pPr>
            <a:lvl2pPr marL="914377" lvl="1" indent="-317492" algn="ctr">
              <a:spcBef>
                <a:spcPts val="1600"/>
              </a:spcBef>
              <a:spcAft>
                <a:spcPts val="0"/>
              </a:spcAft>
              <a:buSzPts val="1400"/>
              <a:buChar char="○"/>
              <a:defRPr/>
            </a:lvl2pPr>
            <a:lvl3pPr marL="1371566" lvl="2" indent="-317492" algn="ctr">
              <a:spcBef>
                <a:spcPts val="1600"/>
              </a:spcBef>
              <a:spcAft>
                <a:spcPts val="0"/>
              </a:spcAft>
              <a:buSzPts val="1400"/>
              <a:buChar char="■"/>
              <a:defRPr/>
            </a:lvl3pPr>
            <a:lvl4pPr marL="1828754" lvl="3" indent="-317492" algn="ctr">
              <a:spcBef>
                <a:spcPts val="1600"/>
              </a:spcBef>
              <a:spcAft>
                <a:spcPts val="0"/>
              </a:spcAft>
              <a:buSzPts val="1400"/>
              <a:buChar char="●"/>
              <a:defRPr/>
            </a:lvl4pPr>
            <a:lvl5pPr marL="2285943" lvl="4" indent="-317492" algn="ctr">
              <a:spcBef>
                <a:spcPts val="1600"/>
              </a:spcBef>
              <a:spcAft>
                <a:spcPts val="0"/>
              </a:spcAft>
              <a:buSzPts val="1400"/>
              <a:buChar char="○"/>
              <a:defRPr/>
            </a:lvl5pPr>
            <a:lvl6pPr marL="2743131" lvl="5" indent="-317492" algn="ctr">
              <a:spcBef>
                <a:spcPts val="1600"/>
              </a:spcBef>
              <a:spcAft>
                <a:spcPts val="0"/>
              </a:spcAft>
              <a:buSzPts val="1400"/>
              <a:buChar char="■"/>
              <a:defRPr/>
            </a:lvl6pPr>
            <a:lvl7pPr marL="3200320" lvl="6" indent="-317492" algn="ctr">
              <a:spcBef>
                <a:spcPts val="1600"/>
              </a:spcBef>
              <a:spcAft>
                <a:spcPts val="0"/>
              </a:spcAft>
              <a:buSzPts val="1400"/>
              <a:buChar char="●"/>
              <a:defRPr/>
            </a:lvl7pPr>
            <a:lvl8pPr marL="3657509" lvl="7" indent="-317492" algn="ctr">
              <a:spcBef>
                <a:spcPts val="1600"/>
              </a:spcBef>
              <a:spcAft>
                <a:spcPts val="0"/>
              </a:spcAft>
              <a:buSzPts val="1400"/>
              <a:buChar char="○"/>
              <a:defRPr/>
            </a:lvl8pPr>
            <a:lvl9pPr marL="4114697" lvl="8" indent="-317492"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143960"/>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36343147"/>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80714961"/>
      </p:ext>
    </p:extLst>
  </p:cSld>
  <p:clrMapOvr>
    <a:masterClrMapping/>
  </p:clrMapOvr>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849193371"/>
      </p:ext>
    </p:extLst>
  </p:cSld>
  <p:clrMapOvr>
    <a:masterClrMapping/>
  </p:clrMapOvr>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2589501526"/>
      </p:ext>
    </p:extLst>
  </p:cSld>
  <p:clrMapOvr>
    <a:masterClrMapping/>
  </p:clrMapOvr>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46749651"/>
      </p:ext>
    </p:extLst>
  </p:cSld>
  <p:clrMapOvr>
    <a:masterClrMapping/>
  </p:clrMapOvr>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0607654"/>
      </p:ext>
    </p:extLst>
  </p:cSld>
  <p:clrMapOvr>
    <a:masterClrMapping/>
  </p:clrMapOvr>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66817788"/>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203430946"/>
      </p:ext>
    </p:extLst>
  </p:cSld>
  <p:clrMapOvr>
    <a:masterClrMapping/>
  </p:clrMapOvr>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3621467233"/>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558646969"/>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878319528"/>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1740107998"/>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795907748"/>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2"/>
          </p:nvPr>
        </p:nvSpPr>
        <p:spPr>
          <a:xfrm>
            <a:off x="8077200" y="6340475"/>
            <a:ext cx="685800" cy="365125"/>
          </a:xfrm>
        </p:spPr>
        <p:txBody>
          <a:bodyPr/>
          <a:lstStyle>
            <a:lvl1pPr>
              <a:defRPr sz="2000">
                <a:latin typeface="Cambria Math" panose="02040503050406030204" pitchFamily="18" charset="0"/>
                <a:ea typeface="Cambria Math" panose="02040503050406030204" pitchFamily="18" charset="0"/>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0732605"/>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5015029"/>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9810376"/>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76906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2297728"/>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2848735"/>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0509781"/>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5865026"/>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24540"/>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0601080"/>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EF0CAD05-5F98-C240-A41D-E171A6304933}" type="slidenum">
              <a:rPr lang="en-US"/>
              <a:pPr/>
              <a:t>‹#›</a:t>
            </a:fld>
            <a:endParaRPr lang="en-US"/>
          </a:p>
        </p:txBody>
      </p:sp>
    </p:spTree>
    <p:extLst>
      <p:ext uri="{BB962C8B-B14F-4D97-AF65-F5344CB8AC3E}">
        <p14:creationId xmlns:p14="http://schemas.microsoft.com/office/powerpoint/2010/main" val="3943562542"/>
      </p:ext>
    </p:extLst>
  </p:cSld>
  <p:clrMapOvr>
    <a:masterClrMapping/>
  </p:clrMapOvr>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71752C56-4F8A-824F-A263-2404B5D536A2}" type="slidenum">
              <a:rPr lang="en-US"/>
              <a:pPr/>
              <a:t>‹#›</a:t>
            </a:fld>
            <a:endParaRPr lang="en-US"/>
          </a:p>
        </p:txBody>
      </p:sp>
    </p:spTree>
    <p:extLst>
      <p:ext uri="{BB962C8B-B14F-4D97-AF65-F5344CB8AC3E}">
        <p14:creationId xmlns:p14="http://schemas.microsoft.com/office/powerpoint/2010/main" val="1922643952"/>
      </p:ext>
    </p:extLst>
  </p:cSld>
  <p:clrMapOvr>
    <a:masterClrMapping/>
  </p:clrMapOvr>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E2A6F638-9311-044E-822F-DB90AF0533D9}" type="slidenum">
              <a:rPr lang="en-US"/>
              <a:pPr/>
              <a:t>‹#›</a:t>
            </a:fld>
            <a:endParaRPr lang="en-US"/>
          </a:p>
        </p:txBody>
      </p:sp>
    </p:spTree>
    <p:extLst>
      <p:ext uri="{BB962C8B-B14F-4D97-AF65-F5344CB8AC3E}">
        <p14:creationId xmlns:p14="http://schemas.microsoft.com/office/powerpoint/2010/main" val="3987776973"/>
      </p:ext>
    </p:extLst>
  </p:cSld>
  <p:clrMapOvr>
    <a:masterClrMapping/>
  </p:clrMapOvr>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D098FC8E-6941-C74C-BC08-436BE2F5B5D2}" type="slidenum">
              <a:rPr lang="en-US"/>
              <a:pPr/>
              <a:t>‹#›</a:t>
            </a:fld>
            <a:endParaRPr lang="en-US"/>
          </a:p>
        </p:txBody>
      </p:sp>
    </p:spTree>
    <p:extLst>
      <p:ext uri="{BB962C8B-B14F-4D97-AF65-F5344CB8AC3E}">
        <p14:creationId xmlns:p14="http://schemas.microsoft.com/office/powerpoint/2010/main" val="205823364"/>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EC2913EA-86C8-7044-8F98-044F5E7301AC}" type="slidenum">
              <a:rPr lang="en-US"/>
              <a:pPr/>
              <a:t>‹#›</a:t>
            </a:fld>
            <a:endParaRPr lang="en-US"/>
          </a:p>
        </p:txBody>
      </p:sp>
    </p:spTree>
    <p:extLst>
      <p:ext uri="{BB962C8B-B14F-4D97-AF65-F5344CB8AC3E}">
        <p14:creationId xmlns:p14="http://schemas.microsoft.com/office/powerpoint/2010/main" val="3752734345"/>
      </p:ext>
    </p:extLst>
  </p:cSld>
  <p:clrMapOvr>
    <a:masterClrMapping/>
  </p:clrMapOvr>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E9EB2717-EF8A-4F48-9475-0E5579379CAF}" type="slidenum">
              <a:rPr lang="en-US"/>
              <a:pPr/>
              <a:t>‹#›</a:t>
            </a:fld>
            <a:endParaRPr lang="en-US"/>
          </a:p>
        </p:txBody>
      </p:sp>
    </p:spTree>
    <p:extLst>
      <p:ext uri="{BB962C8B-B14F-4D97-AF65-F5344CB8AC3E}">
        <p14:creationId xmlns:p14="http://schemas.microsoft.com/office/powerpoint/2010/main" val="1436120950"/>
      </p:ext>
    </p:extLst>
  </p:cSld>
  <p:clrMapOvr>
    <a:masterClrMapping/>
  </p:clrMapOvr>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09CEDDA7-F9BC-D143-BB10-4566D815D5F9}" type="slidenum">
              <a:rPr lang="en-US"/>
              <a:pPr/>
              <a:t>‹#›</a:t>
            </a:fld>
            <a:endParaRPr lang="en-US"/>
          </a:p>
        </p:txBody>
      </p:sp>
    </p:spTree>
    <p:extLst>
      <p:ext uri="{BB962C8B-B14F-4D97-AF65-F5344CB8AC3E}">
        <p14:creationId xmlns:p14="http://schemas.microsoft.com/office/powerpoint/2010/main" val="3614113674"/>
      </p:ext>
    </p:extLst>
  </p:cSld>
  <p:clrMapOvr>
    <a:masterClrMapping/>
  </p:clrMapOvr>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24CCDBC6-CC01-564B-8353-1EF7BD2EDA4C}" type="slidenum">
              <a:rPr lang="en-US"/>
              <a:pPr/>
              <a:t>‹#›</a:t>
            </a:fld>
            <a:endParaRPr lang="en-US"/>
          </a:p>
        </p:txBody>
      </p:sp>
    </p:spTree>
    <p:extLst>
      <p:ext uri="{BB962C8B-B14F-4D97-AF65-F5344CB8AC3E}">
        <p14:creationId xmlns:p14="http://schemas.microsoft.com/office/powerpoint/2010/main" val="3417903886"/>
      </p:ext>
    </p:extLst>
  </p:cSld>
  <p:clrMapOvr>
    <a:masterClrMapping/>
  </p:clrMapOvr>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63E88A4F-2F9B-8940-A946-705E7B7AAFF5}" type="slidenum">
              <a:rPr lang="en-US"/>
              <a:pPr/>
              <a:t>‹#›</a:t>
            </a:fld>
            <a:endParaRPr lang="en-US"/>
          </a:p>
        </p:txBody>
      </p:sp>
    </p:spTree>
    <p:extLst>
      <p:ext uri="{BB962C8B-B14F-4D97-AF65-F5344CB8AC3E}">
        <p14:creationId xmlns:p14="http://schemas.microsoft.com/office/powerpoint/2010/main" val="1039996210"/>
      </p:ext>
    </p:extLst>
  </p:cSld>
  <p:clrMapOvr>
    <a:masterClrMapping/>
  </p:clrMapOvr>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1F0E8B17-B4D9-5340-8D3E-0FD2DBAED3D0}" type="slidenum">
              <a:rPr lang="en-US"/>
              <a:pPr/>
              <a:t>‹#›</a:t>
            </a:fld>
            <a:endParaRPr lang="en-US"/>
          </a:p>
        </p:txBody>
      </p:sp>
    </p:spTree>
    <p:extLst>
      <p:ext uri="{BB962C8B-B14F-4D97-AF65-F5344CB8AC3E}">
        <p14:creationId xmlns:p14="http://schemas.microsoft.com/office/powerpoint/2010/main" val="320579763"/>
      </p:ext>
    </p:extLst>
  </p:cSld>
  <p:clrMapOvr>
    <a:masterClrMapping/>
  </p:clrMapOvr>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5F24509-A4B3-2C4F-9AD0-DD3550F7CEC3}" type="slidenum">
              <a:rPr lang="en-US"/>
              <a:pPr/>
              <a:t>‹#›</a:t>
            </a:fld>
            <a:endParaRPr lang="en-US"/>
          </a:p>
        </p:txBody>
      </p:sp>
    </p:spTree>
    <p:extLst>
      <p:ext uri="{BB962C8B-B14F-4D97-AF65-F5344CB8AC3E}">
        <p14:creationId xmlns:p14="http://schemas.microsoft.com/office/powerpoint/2010/main" val="2455395606"/>
      </p:ext>
    </p:extLst>
  </p:cSld>
  <p:clrMapOvr>
    <a:masterClrMapping/>
  </p:clrMapOvr>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F135D994-FDC0-964B-B4AE-94C64D4C4962}" type="slidenum">
              <a:rPr lang="en-US"/>
              <a:pPr/>
              <a:t>‹#›</a:t>
            </a:fld>
            <a:endParaRPr lang="en-US"/>
          </a:p>
        </p:txBody>
      </p:sp>
    </p:spTree>
    <p:extLst>
      <p:ext uri="{BB962C8B-B14F-4D97-AF65-F5344CB8AC3E}">
        <p14:creationId xmlns:p14="http://schemas.microsoft.com/office/powerpoint/2010/main" val="949511410"/>
      </p:ext>
    </p:extLst>
  </p:cSld>
  <p:clrMapOvr>
    <a:masterClrMapping/>
  </p:clrMapOvr>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04802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endParaRPr lang="en-US" dirty="0"/>
          </a:p>
        </p:txBody>
      </p:sp>
      <p:pic>
        <p:nvPicPr>
          <p:cNvPr id="9" name="Picture 8"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25131396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76611412"/>
      </p:ext>
    </p:extLst>
  </p:cSld>
  <p:clrMapOvr>
    <a:masterClrMapping/>
  </p:clrMapOvr>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3683005"/>
      </p:ext>
    </p:extLst>
  </p:cSld>
  <p:clrMapOvr>
    <a:masterClrMapping/>
  </p:clrMapOvr>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3991947"/>
      </p:ext>
    </p:extLst>
  </p:cSld>
  <p:clrMapOvr>
    <a:masterClrMapping/>
  </p:clrMapOvr>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56846919"/>
      </p:ext>
    </p:extLst>
  </p:cSld>
  <p:clrMapOvr>
    <a:masterClrMapping/>
  </p:clrMapOvr>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95541919"/>
      </p:ext>
    </p:extLst>
  </p:cSld>
  <p:clrMapOvr>
    <a:masterClrMapping/>
  </p:clrMapOvr>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39768868"/>
      </p:ext>
    </p:extLst>
  </p:cSld>
  <p:clrMapOvr>
    <a:masterClrMapping/>
  </p:clrMapOvr>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2381794"/>
      </p:ext>
    </p:extLst>
  </p:cSld>
  <p:clrMapOvr>
    <a:masterClrMapping/>
  </p:clrMapOvr>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05540252"/>
      </p:ext>
    </p:extLst>
  </p:cSld>
  <p:clrMapOvr>
    <a:masterClrMapping/>
  </p:clrMapOvr>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20510753"/>
      </p:ext>
    </p:extLst>
  </p:cSld>
  <p:clrMapOvr>
    <a:masterClrMapping/>
  </p:clrMapOvr>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2388659"/>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0961845"/>
      </p:ext>
    </p:extLst>
  </p:cSld>
  <p:clrMapOvr>
    <a:masterClrMapping/>
  </p:clrMapOvr>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51937757"/>
      </p:ext>
    </p:extLst>
  </p:cSld>
  <p:clrMapOvr>
    <a:masterClrMapping/>
  </p:clrMapOvr>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1889456"/>
      </p:ext>
    </p:extLst>
  </p:cSld>
  <p:clrMapOvr>
    <a:masterClrMapping/>
  </p:clrMapOvr>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66784263"/>
      </p:ext>
    </p:extLst>
  </p:cSld>
  <p:clrMapOvr>
    <a:masterClrMapping/>
  </p:clrMapOvr>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49137394"/>
      </p:ext>
    </p:extLst>
  </p:cSld>
  <p:clrMapOvr>
    <a:masterClrMapping/>
  </p:clrMapOvr>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7434173"/>
      </p:ext>
    </p:extLst>
  </p:cSld>
  <p:clrMapOvr>
    <a:masterClrMapping/>
  </p:clrMapOvr>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0469503"/>
      </p:ext>
    </p:extLst>
  </p:cSld>
  <p:clrMapOvr>
    <a:masterClrMapping/>
  </p:clrMapOvr>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4542624"/>
      </p:ext>
    </p:extLst>
  </p:cSld>
  <p:clrMapOvr>
    <a:masterClrMapping/>
  </p:clrMapOvr>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38563842"/>
      </p:ext>
    </p:extLst>
  </p:cSld>
  <p:clrMapOvr>
    <a:masterClrMapping/>
  </p:clrMapOvr>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4580434"/>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64604124"/>
      </p:ext>
    </p:extLst>
  </p:cSld>
  <p:clrMapOvr>
    <a:masterClrMapping/>
  </p:clrMapOvr>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1290896"/>
      </p:ext>
    </p:extLst>
  </p:cSld>
  <p:clrMapOvr>
    <a:masterClrMapping/>
  </p:clrMapOvr>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87256847"/>
      </p:ext>
    </p:extLst>
  </p:cSld>
  <p:clrMapOvr>
    <a:masterClrMapping/>
  </p:clrMapOvr>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3021770"/>
      </p:ext>
    </p:extLst>
  </p:cSld>
  <p:clrMapOvr>
    <a:masterClrMapping/>
  </p:clrMapOvr>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41203353"/>
      </p:ext>
    </p:extLst>
  </p:cSld>
  <p:clrMapOvr>
    <a:masterClrMapping/>
  </p:clrMapOvr>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881052"/>
      </p:ext>
    </p:extLst>
  </p:cSld>
  <p:clrMapOvr>
    <a:masterClrMapping/>
  </p:clrMapOvr>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58093815"/>
      </p:ext>
    </p:extLst>
  </p:cSld>
  <p:clrMapOvr>
    <a:masterClrMapping/>
  </p:clrMapOvr>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20366137"/>
      </p:ext>
    </p:extLst>
  </p:cSld>
  <p:clrMapOvr>
    <a:masterClrMapping/>
  </p:clrMapOvr>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9387529"/>
      </p:ext>
    </p:extLst>
  </p:cSld>
  <p:clrMapOvr>
    <a:masterClrMapping/>
  </p:clrMapOvr>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580746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07232110"/>
      </p:ext>
    </p:extLst>
  </p:cSld>
  <p:clrMapOvr>
    <a:masterClrMapping/>
  </p:clrMapOvr>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85917201"/>
      </p:ext>
    </p:extLst>
  </p:cSld>
  <p:clrMapOvr>
    <a:masterClrMapping/>
  </p:clrMapOvr>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2576942"/>
      </p:ext>
    </p:extLst>
  </p:cSld>
  <p:clrMapOvr>
    <a:masterClrMapping/>
  </p:clrMapOvr>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83375152"/>
      </p:ext>
    </p:extLst>
  </p:cSld>
  <p:clrMapOvr>
    <a:masterClrMapping/>
  </p:clrMapOvr>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8697546"/>
      </p:ext>
    </p:extLst>
  </p:cSld>
  <p:clrMapOvr>
    <a:masterClrMapping/>
  </p:clrMapOvr>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13563949"/>
      </p:ext>
    </p:extLst>
  </p:cSld>
  <p:clrMapOvr>
    <a:masterClrMapping/>
  </p:clrMapOvr>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5968767"/>
      </p:ext>
    </p:extLst>
  </p:cSld>
  <p:clrMapOvr>
    <a:masterClrMapping/>
  </p:clrMapOvr>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38010157"/>
      </p:ext>
    </p:extLst>
  </p:cSld>
  <p:clrMapOvr>
    <a:masterClrMapping/>
  </p:clrMapOvr>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70068310"/>
      </p:ext>
    </p:extLst>
  </p:cSld>
  <p:clrMapOvr>
    <a:masterClrMapping/>
  </p:clrMapOvr>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42751675"/>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13721418"/>
      </p:ext>
    </p:extLst>
  </p:cSld>
  <p:clrMapOvr>
    <a:masterClrMapping/>
  </p:clrMapOvr>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0145277"/>
      </p:ext>
    </p:extLst>
  </p:cSld>
  <p:clrMapOvr>
    <a:masterClrMapping/>
  </p:clrMapOvr>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53586944"/>
      </p:ext>
    </p:extLst>
  </p:cSld>
  <p:clrMapOvr>
    <a:masterClrMapping/>
  </p:clrMapOvr>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26344101"/>
      </p:ext>
    </p:extLst>
  </p:cSld>
  <p:clrMapOvr>
    <a:masterClrMapping/>
  </p:clrMapOvr>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44338968"/>
      </p:ext>
    </p:extLst>
  </p:cSld>
  <p:clrMapOvr>
    <a:masterClrMapping/>
  </p:clrMapOvr>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8AD672FA-6339-CE41-9F07-09C3D4EAFFEB}"/>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8A9478E9-6D3F-3141-A5A1-C884727CF6F8}"/>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7CA3EB0D-EA22-834D-9D29-4A066205305E}"/>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F2025DFA-C983-F343-95CF-857FE2DECA67}"/>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3485F640-0DE9-0C43-B145-E80A4A815CB6}"/>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A863ED2B-36DB-A641-AB6F-11943435264D}"/>
              </a:ext>
            </a:extLst>
          </p:cNvPr>
          <p:cNvSpPr>
            <a:spLocks noGrp="1" noChangeArrowheads="1"/>
          </p:cNvSpPr>
          <p:nvPr>
            <p:ph type="sldNum" sz="quarter" idx="12"/>
          </p:nvPr>
        </p:nvSpPr>
        <p:spPr/>
        <p:txBody>
          <a:bodyPr/>
          <a:lstStyle>
            <a:lvl1pPr>
              <a:defRPr sz="1200"/>
            </a:lvl1pPr>
          </a:lstStyle>
          <a:p>
            <a:pPr>
              <a:defRPr/>
            </a:pPr>
            <a:fld id="{1DD8A012-9FFD-AF43-993B-1B5111DE884D}" type="slidenum">
              <a:rPr lang="en-US" altLang="en-US"/>
              <a:pPr>
                <a:defRPr/>
              </a:pPr>
              <a:t>‹#›</a:t>
            </a:fld>
            <a:endParaRPr lang="en-US" altLang="en-US"/>
          </a:p>
        </p:txBody>
      </p:sp>
    </p:spTree>
    <p:extLst>
      <p:ext uri="{BB962C8B-B14F-4D97-AF65-F5344CB8AC3E}">
        <p14:creationId xmlns:p14="http://schemas.microsoft.com/office/powerpoint/2010/main" val="2355159669"/>
      </p:ext>
    </p:extLst>
  </p:cSld>
  <p:clrMapOvr>
    <a:masterClrMapping/>
  </p:clrMapOvr>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87A28DB-EB70-C549-9CBF-EC5A384A4B5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D7420B76-A099-C64B-9B67-800067521FE6}"/>
              </a:ext>
            </a:extLst>
          </p:cNvPr>
          <p:cNvSpPr>
            <a:spLocks noGrp="1" noChangeArrowheads="1"/>
          </p:cNvSpPr>
          <p:nvPr>
            <p:ph type="sldNum" sz="quarter" idx="11"/>
          </p:nvPr>
        </p:nvSpPr>
        <p:spPr>
          <a:ln/>
        </p:spPr>
        <p:txBody>
          <a:bodyPr/>
          <a:lstStyle>
            <a:lvl1pPr>
              <a:defRPr/>
            </a:lvl1pPr>
          </a:lstStyle>
          <a:p>
            <a:pPr>
              <a:defRPr/>
            </a:pPr>
            <a:fld id="{2F90E66B-D170-A84B-AD98-A0D06085EB20}" type="slidenum">
              <a:rPr lang="en-US" altLang="en-US"/>
              <a:pPr>
                <a:defRPr/>
              </a:pPr>
              <a:t>‹#›</a:t>
            </a:fld>
            <a:endParaRPr lang="en-US" altLang="en-US"/>
          </a:p>
        </p:txBody>
      </p:sp>
    </p:spTree>
    <p:extLst>
      <p:ext uri="{BB962C8B-B14F-4D97-AF65-F5344CB8AC3E}">
        <p14:creationId xmlns:p14="http://schemas.microsoft.com/office/powerpoint/2010/main" val="1950108591"/>
      </p:ext>
    </p:extLst>
  </p:cSld>
  <p:clrMapOvr>
    <a:masterClrMapping/>
  </p:clrMapOvr>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68F6DD82-5894-9443-AFB2-2DB6F31FE4F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90B67BC-4A11-FE42-9669-EFCCA2F1F040}"/>
              </a:ext>
            </a:extLst>
          </p:cNvPr>
          <p:cNvSpPr>
            <a:spLocks noGrp="1" noChangeArrowheads="1"/>
          </p:cNvSpPr>
          <p:nvPr>
            <p:ph type="sldNum" sz="quarter" idx="11"/>
          </p:nvPr>
        </p:nvSpPr>
        <p:spPr>
          <a:ln/>
        </p:spPr>
        <p:txBody>
          <a:bodyPr/>
          <a:lstStyle>
            <a:lvl1pPr>
              <a:defRPr/>
            </a:lvl1pPr>
          </a:lstStyle>
          <a:p>
            <a:pPr>
              <a:defRPr/>
            </a:pPr>
            <a:fld id="{5ECD8E6A-C3E3-D64A-BDB1-C1623B5F98F3}" type="slidenum">
              <a:rPr lang="en-US" altLang="en-US"/>
              <a:pPr>
                <a:defRPr/>
              </a:pPr>
              <a:t>‹#›</a:t>
            </a:fld>
            <a:endParaRPr lang="en-US" altLang="en-US"/>
          </a:p>
        </p:txBody>
      </p:sp>
    </p:spTree>
    <p:extLst>
      <p:ext uri="{BB962C8B-B14F-4D97-AF65-F5344CB8AC3E}">
        <p14:creationId xmlns:p14="http://schemas.microsoft.com/office/powerpoint/2010/main" val="3304315204"/>
      </p:ext>
    </p:extLst>
  </p:cSld>
  <p:clrMapOvr>
    <a:masterClrMapping/>
  </p:clrMapOvr>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0D1C58E8-B0C3-C044-8C95-923E6424918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CFD7574-337C-D849-80E5-5F4A5D4D1A24}"/>
              </a:ext>
            </a:extLst>
          </p:cNvPr>
          <p:cNvSpPr>
            <a:spLocks noGrp="1" noChangeArrowheads="1"/>
          </p:cNvSpPr>
          <p:nvPr>
            <p:ph type="sldNum" sz="quarter" idx="11"/>
          </p:nvPr>
        </p:nvSpPr>
        <p:spPr>
          <a:ln/>
        </p:spPr>
        <p:txBody>
          <a:bodyPr/>
          <a:lstStyle>
            <a:lvl1pPr>
              <a:defRPr/>
            </a:lvl1pPr>
          </a:lstStyle>
          <a:p>
            <a:pPr>
              <a:defRPr/>
            </a:pPr>
            <a:fld id="{E85F5822-869C-614B-8FBD-5D7C2F57C28C}" type="slidenum">
              <a:rPr lang="en-US" altLang="en-US"/>
              <a:pPr>
                <a:defRPr/>
              </a:pPr>
              <a:t>‹#›</a:t>
            </a:fld>
            <a:endParaRPr lang="en-US" altLang="en-US"/>
          </a:p>
        </p:txBody>
      </p:sp>
    </p:spTree>
    <p:extLst>
      <p:ext uri="{BB962C8B-B14F-4D97-AF65-F5344CB8AC3E}">
        <p14:creationId xmlns:p14="http://schemas.microsoft.com/office/powerpoint/2010/main" val="2194265763"/>
      </p:ext>
    </p:extLst>
  </p:cSld>
  <p:clrMapOvr>
    <a:masterClrMapping/>
  </p:clrMapOvr>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34AFD789-89FA-8642-8359-527022AA9ED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8B38C27A-4594-7142-8DD1-0B5D92B48620}"/>
              </a:ext>
            </a:extLst>
          </p:cNvPr>
          <p:cNvSpPr>
            <a:spLocks noGrp="1" noChangeArrowheads="1"/>
          </p:cNvSpPr>
          <p:nvPr>
            <p:ph type="sldNum" sz="quarter" idx="11"/>
          </p:nvPr>
        </p:nvSpPr>
        <p:spPr>
          <a:ln/>
        </p:spPr>
        <p:txBody>
          <a:bodyPr/>
          <a:lstStyle>
            <a:lvl1pPr>
              <a:defRPr/>
            </a:lvl1pPr>
          </a:lstStyle>
          <a:p>
            <a:pPr>
              <a:defRPr/>
            </a:pPr>
            <a:fld id="{503FE3E7-3301-EC4F-BAF4-DA08D63D48A2}" type="slidenum">
              <a:rPr lang="en-US" altLang="en-US"/>
              <a:pPr>
                <a:defRPr/>
              </a:pPr>
              <a:t>‹#›</a:t>
            </a:fld>
            <a:endParaRPr lang="en-US" altLang="en-US"/>
          </a:p>
        </p:txBody>
      </p:sp>
    </p:spTree>
    <p:extLst>
      <p:ext uri="{BB962C8B-B14F-4D97-AF65-F5344CB8AC3E}">
        <p14:creationId xmlns:p14="http://schemas.microsoft.com/office/powerpoint/2010/main" val="326107797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4179D247-6FE5-2446-843D-38D2BFBB796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9D05C15A-9ECB-1649-A20E-D8040C8C8D09}"/>
              </a:ext>
            </a:extLst>
          </p:cNvPr>
          <p:cNvSpPr>
            <a:spLocks noGrp="1" noChangeArrowheads="1"/>
          </p:cNvSpPr>
          <p:nvPr>
            <p:ph type="sldNum" sz="quarter" idx="11"/>
          </p:nvPr>
        </p:nvSpPr>
        <p:spPr>
          <a:ln/>
        </p:spPr>
        <p:txBody>
          <a:bodyPr/>
          <a:lstStyle>
            <a:lvl1pPr>
              <a:defRPr/>
            </a:lvl1pPr>
          </a:lstStyle>
          <a:p>
            <a:pPr>
              <a:defRPr/>
            </a:pPr>
            <a:fld id="{9EEA160B-8660-A04F-9AB1-52C56219BFBB}" type="slidenum">
              <a:rPr lang="en-US" altLang="en-US"/>
              <a:pPr>
                <a:defRPr/>
              </a:pPr>
              <a:t>‹#›</a:t>
            </a:fld>
            <a:endParaRPr lang="en-US" altLang="en-US"/>
          </a:p>
        </p:txBody>
      </p:sp>
    </p:spTree>
    <p:extLst>
      <p:ext uri="{BB962C8B-B14F-4D97-AF65-F5344CB8AC3E}">
        <p14:creationId xmlns:p14="http://schemas.microsoft.com/office/powerpoint/2010/main" val="2891902596"/>
      </p:ext>
    </p:extLst>
  </p:cSld>
  <p:clrMapOvr>
    <a:masterClrMapping/>
  </p:clrMapOvr>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1B6342D5-357A-B242-98F7-B5A4AF27632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44C803E1-C885-104B-9026-B620951D1F62}"/>
              </a:ext>
            </a:extLst>
          </p:cNvPr>
          <p:cNvSpPr>
            <a:spLocks noGrp="1" noChangeArrowheads="1"/>
          </p:cNvSpPr>
          <p:nvPr>
            <p:ph type="sldNum" sz="quarter" idx="11"/>
          </p:nvPr>
        </p:nvSpPr>
        <p:spPr>
          <a:ln/>
        </p:spPr>
        <p:txBody>
          <a:bodyPr/>
          <a:lstStyle>
            <a:lvl1pPr>
              <a:defRPr/>
            </a:lvl1pPr>
          </a:lstStyle>
          <a:p>
            <a:pPr>
              <a:defRPr/>
            </a:pPr>
            <a:fld id="{1260C3CB-FFC5-2943-86BB-92490FEA3C87}" type="slidenum">
              <a:rPr lang="en-US" altLang="en-US"/>
              <a:pPr>
                <a:defRPr/>
              </a:pPr>
              <a:t>‹#›</a:t>
            </a:fld>
            <a:endParaRPr lang="en-US" altLang="en-US"/>
          </a:p>
        </p:txBody>
      </p:sp>
    </p:spTree>
    <p:extLst>
      <p:ext uri="{BB962C8B-B14F-4D97-AF65-F5344CB8AC3E}">
        <p14:creationId xmlns:p14="http://schemas.microsoft.com/office/powerpoint/2010/main" val="1875279254"/>
      </p:ext>
    </p:extLst>
  </p:cSld>
  <p:clrMapOvr>
    <a:masterClrMapping/>
  </p:clrMapOvr>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CC452122-67F4-254F-90B7-EEFE7EA78B4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7F7320F4-1D75-6A47-971C-DF47D1A08DF5}"/>
              </a:ext>
            </a:extLst>
          </p:cNvPr>
          <p:cNvSpPr>
            <a:spLocks noGrp="1" noChangeArrowheads="1"/>
          </p:cNvSpPr>
          <p:nvPr>
            <p:ph type="sldNum" sz="quarter" idx="11"/>
          </p:nvPr>
        </p:nvSpPr>
        <p:spPr>
          <a:ln/>
        </p:spPr>
        <p:txBody>
          <a:bodyPr/>
          <a:lstStyle>
            <a:lvl1pPr>
              <a:defRPr/>
            </a:lvl1pPr>
          </a:lstStyle>
          <a:p>
            <a:pPr>
              <a:defRPr/>
            </a:pPr>
            <a:fld id="{2A60F1EE-C46E-A64A-BA91-3AC0D2DB9FD5}" type="slidenum">
              <a:rPr lang="en-US" altLang="en-US"/>
              <a:pPr>
                <a:defRPr/>
              </a:pPr>
              <a:t>‹#›</a:t>
            </a:fld>
            <a:endParaRPr lang="en-US" altLang="en-US"/>
          </a:p>
        </p:txBody>
      </p:sp>
    </p:spTree>
    <p:extLst>
      <p:ext uri="{BB962C8B-B14F-4D97-AF65-F5344CB8AC3E}">
        <p14:creationId xmlns:p14="http://schemas.microsoft.com/office/powerpoint/2010/main" val="1005813371"/>
      </p:ext>
    </p:extLst>
  </p:cSld>
  <p:clrMapOvr>
    <a:masterClrMapping/>
  </p:clrMapOvr>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CFFCFE6C-36AF-E640-A2BC-E189297B94C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4C43B765-AAD5-6F42-8D0C-1BD8EF5BD48D}"/>
              </a:ext>
            </a:extLst>
          </p:cNvPr>
          <p:cNvSpPr>
            <a:spLocks noGrp="1" noChangeArrowheads="1"/>
          </p:cNvSpPr>
          <p:nvPr>
            <p:ph type="sldNum" sz="quarter" idx="11"/>
          </p:nvPr>
        </p:nvSpPr>
        <p:spPr>
          <a:ln/>
        </p:spPr>
        <p:txBody>
          <a:bodyPr/>
          <a:lstStyle>
            <a:lvl1pPr>
              <a:defRPr/>
            </a:lvl1pPr>
          </a:lstStyle>
          <a:p>
            <a:pPr>
              <a:defRPr/>
            </a:pPr>
            <a:fld id="{93F00F3A-745D-F649-9D38-49583842D181}" type="slidenum">
              <a:rPr lang="en-US" altLang="en-US"/>
              <a:pPr>
                <a:defRPr/>
              </a:pPr>
              <a:t>‹#›</a:t>
            </a:fld>
            <a:endParaRPr lang="en-US" altLang="en-US"/>
          </a:p>
        </p:txBody>
      </p:sp>
    </p:spTree>
    <p:extLst>
      <p:ext uri="{BB962C8B-B14F-4D97-AF65-F5344CB8AC3E}">
        <p14:creationId xmlns:p14="http://schemas.microsoft.com/office/powerpoint/2010/main" val="3428957441"/>
      </p:ext>
    </p:extLst>
  </p:cSld>
  <p:clrMapOvr>
    <a:masterClrMapping/>
  </p:clrMapOvr>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9E8655C5-7BD0-3442-886E-234821E407D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604EF9B-850A-994A-A1C0-9E6E45BEAC8E}"/>
              </a:ext>
            </a:extLst>
          </p:cNvPr>
          <p:cNvSpPr>
            <a:spLocks noGrp="1" noChangeArrowheads="1"/>
          </p:cNvSpPr>
          <p:nvPr>
            <p:ph type="sldNum" sz="quarter" idx="11"/>
          </p:nvPr>
        </p:nvSpPr>
        <p:spPr>
          <a:ln/>
        </p:spPr>
        <p:txBody>
          <a:bodyPr/>
          <a:lstStyle>
            <a:lvl1pPr>
              <a:defRPr/>
            </a:lvl1pPr>
          </a:lstStyle>
          <a:p>
            <a:pPr>
              <a:defRPr/>
            </a:pPr>
            <a:fld id="{5767DCD7-BC73-E847-B0C3-6A1166D4C5DD}" type="slidenum">
              <a:rPr lang="en-US" altLang="en-US"/>
              <a:pPr>
                <a:defRPr/>
              </a:pPr>
              <a:t>‹#›</a:t>
            </a:fld>
            <a:endParaRPr lang="en-US" altLang="en-US"/>
          </a:p>
        </p:txBody>
      </p:sp>
    </p:spTree>
    <p:extLst>
      <p:ext uri="{BB962C8B-B14F-4D97-AF65-F5344CB8AC3E}">
        <p14:creationId xmlns:p14="http://schemas.microsoft.com/office/powerpoint/2010/main" val="1017149342"/>
      </p:ext>
    </p:extLst>
  </p:cSld>
  <p:clrMapOvr>
    <a:masterClrMapping/>
  </p:clrMapOvr>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DDC2D6A6-7EB8-A34F-8DCF-4DEE370284E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01D3AC6C-E0BA-8B4B-9078-28F01E1F537C}"/>
              </a:ext>
            </a:extLst>
          </p:cNvPr>
          <p:cNvSpPr>
            <a:spLocks noGrp="1" noChangeArrowheads="1"/>
          </p:cNvSpPr>
          <p:nvPr>
            <p:ph type="sldNum" sz="quarter" idx="11"/>
          </p:nvPr>
        </p:nvSpPr>
        <p:spPr>
          <a:ln/>
        </p:spPr>
        <p:txBody>
          <a:bodyPr/>
          <a:lstStyle>
            <a:lvl1pPr>
              <a:defRPr/>
            </a:lvl1pPr>
          </a:lstStyle>
          <a:p>
            <a:pPr>
              <a:defRPr/>
            </a:pPr>
            <a:fld id="{F83DF811-9866-7545-B37C-ECEFF032CC59}" type="slidenum">
              <a:rPr lang="en-US" altLang="en-US"/>
              <a:pPr>
                <a:defRPr/>
              </a:pPr>
              <a:t>‹#›</a:t>
            </a:fld>
            <a:endParaRPr lang="en-US" altLang="en-US"/>
          </a:p>
        </p:txBody>
      </p:sp>
    </p:spTree>
    <p:extLst>
      <p:ext uri="{BB962C8B-B14F-4D97-AF65-F5344CB8AC3E}">
        <p14:creationId xmlns:p14="http://schemas.microsoft.com/office/powerpoint/2010/main" val="2971946729"/>
      </p:ext>
    </p:extLst>
  </p:cSld>
  <p:clrMapOvr>
    <a:masterClrMapping/>
  </p:clrMapOvr>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99FFBC4E-B5F7-684F-9032-173071980B9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A59679A0-D655-8B48-9C34-E461C1BCD408}"/>
              </a:ext>
            </a:extLst>
          </p:cNvPr>
          <p:cNvSpPr>
            <a:spLocks noGrp="1" noChangeArrowheads="1"/>
          </p:cNvSpPr>
          <p:nvPr>
            <p:ph type="sldNum" sz="quarter" idx="11"/>
          </p:nvPr>
        </p:nvSpPr>
        <p:spPr>
          <a:ln/>
        </p:spPr>
        <p:txBody>
          <a:bodyPr/>
          <a:lstStyle>
            <a:lvl1pPr>
              <a:defRPr/>
            </a:lvl1pPr>
          </a:lstStyle>
          <a:p>
            <a:pPr>
              <a:defRPr/>
            </a:pPr>
            <a:fld id="{AA974377-449D-1442-BFA7-E8E1157DE0FC}" type="slidenum">
              <a:rPr lang="en-US" altLang="en-US"/>
              <a:pPr>
                <a:defRPr/>
              </a:pPr>
              <a:t>‹#›</a:t>
            </a:fld>
            <a:endParaRPr lang="en-US" altLang="en-US"/>
          </a:p>
        </p:txBody>
      </p:sp>
    </p:spTree>
    <p:extLst>
      <p:ext uri="{BB962C8B-B14F-4D97-AF65-F5344CB8AC3E}">
        <p14:creationId xmlns:p14="http://schemas.microsoft.com/office/powerpoint/2010/main" val="2247809248"/>
      </p:ext>
    </p:extLst>
  </p:cSld>
  <p:clrMapOvr>
    <a:masterClrMapping/>
  </p:clrMapOvr>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AF4A5797-4A52-3C47-A60F-384E101789BB}" type="slidenum">
              <a:rPr lang="en-US"/>
              <a:pPr>
                <a:defRPr/>
              </a:pPr>
              <a:t>‹#›</a:t>
            </a:fld>
            <a:endParaRPr lang="en-US"/>
          </a:p>
        </p:txBody>
      </p:sp>
    </p:spTree>
    <p:extLst>
      <p:ext uri="{BB962C8B-B14F-4D97-AF65-F5344CB8AC3E}">
        <p14:creationId xmlns:p14="http://schemas.microsoft.com/office/powerpoint/2010/main" val="1532664424"/>
      </p:ext>
    </p:extLst>
  </p:cSld>
  <p:clrMapOvr>
    <a:masterClrMapping/>
  </p:clrMapOvr>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5A4FB91F-8620-9C4D-8A32-1AD02BFD54B1}" type="slidenum">
              <a:rPr lang="en-US"/>
              <a:pPr>
                <a:defRPr/>
              </a:pPr>
              <a:t>‹#›</a:t>
            </a:fld>
            <a:endParaRPr lang="en-US"/>
          </a:p>
        </p:txBody>
      </p:sp>
    </p:spTree>
    <p:extLst>
      <p:ext uri="{BB962C8B-B14F-4D97-AF65-F5344CB8AC3E}">
        <p14:creationId xmlns:p14="http://schemas.microsoft.com/office/powerpoint/2010/main" val="1013330960"/>
      </p:ext>
    </p:extLst>
  </p:cSld>
  <p:clrMapOvr>
    <a:masterClrMapping/>
  </p:clrMapOvr>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073B9C50-E303-F947-B3E2-3E825F48C7D2}" type="slidenum">
              <a:rPr lang="en-US"/>
              <a:pPr>
                <a:defRPr/>
              </a:pPr>
              <a:t>‹#›</a:t>
            </a:fld>
            <a:endParaRPr lang="en-US"/>
          </a:p>
        </p:txBody>
      </p:sp>
    </p:spTree>
    <p:extLst>
      <p:ext uri="{BB962C8B-B14F-4D97-AF65-F5344CB8AC3E}">
        <p14:creationId xmlns:p14="http://schemas.microsoft.com/office/powerpoint/2010/main" val="78072133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220808B7-3DFC-6D40-89A2-98C67E53C3E2}" type="slidenum">
              <a:rPr lang="en-US"/>
              <a:pPr>
                <a:defRPr/>
              </a:pPr>
              <a:t>‹#›</a:t>
            </a:fld>
            <a:endParaRPr lang="en-US"/>
          </a:p>
        </p:txBody>
      </p:sp>
    </p:spTree>
    <p:extLst>
      <p:ext uri="{BB962C8B-B14F-4D97-AF65-F5344CB8AC3E}">
        <p14:creationId xmlns:p14="http://schemas.microsoft.com/office/powerpoint/2010/main" val="2994295624"/>
      </p:ext>
    </p:extLst>
  </p:cSld>
  <p:clrMapOvr>
    <a:masterClrMapping/>
  </p:clrMapOvr>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FA78E456-01DF-094D-8CFB-DA5FA9E8BD10}" type="slidenum">
              <a:rPr lang="en-US"/>
              <a:pPr>
                <a:defRPr/>
              </a:pPr>
              <a:t>‹#›</a:t>
            </a:fld>
            <a:endParaRPr lang="en-US"/>
          </a:p>
        </p:txBody>
      </p:sp>
    </p:spTree>
    <p:extLst>
      <p:ext uri="{BB962C8B-B14F-4D97-AF65-F5344CB8AC3E}">
        <p14:creationId xmlns:p14="http://schemas.microsoft.com/office/powerpoint/2010/main" val="229640177"/>
      </p:ext>
    </p:extLst>
  </p:cSld>
  <p:clrMapOvr>
    <a:masterClrMapping/>
  </p:clrMapOvr>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428B0D83-FC11-C440-9D61-A92EDF7AC339}" type="slidenum">
              <a:rPr lang="en-US"/>
              <a:pPr>
                <a:defRPr/>
              </a:pPr>
              <a:t>‹#›</a:t>
            </a:fld>
            <a:endParaRPr lang="en-US"/>
          </a:p>
        </p:txBody>
      </p:sp>
    </p:spTree>
    <p:extLst>
      <p:ext uri="{BB962C8B-B14F-4D97-AF65-F5344CB8AC3E}">
        <p14:creationId xmlns:p14="http://schemas.microsoft.com/office/powerpoint/2010/main" val="3883942028"/>
      </p:ext>
    </p:extLst>
  </p:cSld>
  <p:clrMapOvr>
    <a:masterClrMapping/>
  </p:clrMapOv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293D0A55-7789-CF47-ACA7-2311AFA1B98E}" type="slidenum">
              <a:rPr lang="en-US"/>
              <a:pPr>
                <a:defRPr/>
              </a:pPr>
              <a:t>‹#›</a:t>
            </a:fld>
            <a:endParaRPr lang="en-US"/>
          </a:p>
        </p:txBody>
      </p:sp>
    </p:spTree>
    <p:extLst>
      <p:ext uri="{BB962C8B-B14F-4D97-AF65-F5344CB8AC3E}">
        <p14:creationId xmlns:p14="http://schemas.microsoft.com/office/powerpoint/2010/main" val="3374944274"/>
      </p:ext>
    </p:extLst>
  </p:cSld>
  <p:clrMapOvr>
    <a:masterClrMapping/>
  </p:clrMapOv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DE99BBE6-A637-304C-B5B7-9A7E3C08C57E}" type="slidenum">
              <a:rPr lang="en-US"/>
              <a:pPr>
                <a:defRPr/>
              </a:pPr>
              <a:t>‹#›</a:t>
            </a:fld>
            <a:endParaRPr lang="en-US"/>
          </a:p>
        </p:txBody>
      </p:sp>
    </p:spTree>
    <p:extLst>
      <p:ext uri="{BB962C8B-B14F-4D97-AF65-F5344CB8AC3E}">
        <p14:creationId xmlns:p14="http://schemas.microsoft.com/office/powerpoint/2010/main" val="847208058"/>
      </p:ext>
    </p:extLst>
  </p:cSld>
  <p:clrMapOvr>
    <a:masterClrMapping/>
  </p:clrMapOv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E35BCF56-964A-F947-93A6-92ACEE6C7F5E}" type="slidenum">
              <a:rPr lang="en-US"/>
              <a:pPr>
                <a:defRPr/>
              </a:pPr>
              <a:t>‹#›</a:t>
            </a:fld>
            <a:endParaRPr lang="en-US"/>
          </a:p>
        </p:txBody>
      </p:sp>
    </p:spTree>
    <p:extLst>
      <p:ext uri="{BB962C8B-B14F-4D97-AF65-F5344CB8AC3E}">
        <p14:creationId xmlns:p14="http://schemas.microsoft.com/office/powerpoint/2010/main" val="3856979627"/>
      </p:ext>
    </p:extLst>
  </p:cSld>
  <p:clrMapOvr>
    <a:masterClrMapping/>
  </p:clrMapOv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AF1CA570-B74D-4749-94AD-86C253965FD8}" type="slidenum">
              <a:rPr lang="en-US"/>
              <a:pPr>
                <a:defRPr/>
              </a:pPr>
              <a:t>‹#›</a:t>
            </a:fld>
            <a:endParaRPr lang="en-US"/>
          </a:p>
        </p:txBody>
      </p:sp>
    </p:spTree>
    <p:extLst>
      <p:ext uri="{BB962C8B-B14F-4D97-AF65-F5344CB8AC3E}">
        <p14:creationId xmlns:p14="http://schemas.microsoft.com/office/powerpoint/2010/main" val="557915780"/>
      </p:ext>
    </p:extLst>
  </p:cSld>
  <p:clrMapOvr>
    <a:masterClrMapping/>
  </p:clrMapOv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20CE11DC-2133-4F4D-8A86-82695C13466E}" type="slidenum">
              <a:rPr lang="en-US"/>
              <a:pPr>
                <a:defRPr/>
              </a:pPr>
              <a:t>‹#›</a:t>
            </a:fld>
            <a:endParaRPr lang="en-US"/>
          </a:p>
        </p:txBody>
      </p:sp>
    </p:spTree>
    <p:extLst>
      <p:ext uri="{BB962C8B-B14F-4D97-AF65-F5344CB8AC3E}">
        <p14:creationId xmlns:p14="http://schemas.microsoft.com/office/powerpoint/2010/main" val="2231705550"/>
      </p:ext>
    </p:extLst>
  </p:cSld>
  <p:clrMapOvr>
    <a:masterClrMapping/>
  </p:clrMapOv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26D320AC-71F7-B345-A8F3-275013FA312A}" type="slidenum">
              <a:rPr lang="en-US"/>
              <a:pPr>
                <a:defRPr/>
              </a:pPr>
              <a:t>‹#›</a:t>
            </a:fld>
            <a:endParaRPr lang="en-US"/>
          </a:p>
        </p:txBody>
      </p:sp>
    </p:spTree>
    <p:extLst>
      <p:ext uri="{BB962C8B-B14F-4D97-AF65-F5344CB8AC3E}">
        <p14:creationId xmlns:p14="http://schemas.microsoft.com/office/powerpoint/2010/main" val="3489979743"/>
      </p:ext>
    </p:extLst>
  </p:cSld>
  <p:clrMapOvr>
    <a:masterClrMapping/>
  </p:clrMapOv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6726963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74391"/>
      </p:ext>
    </p:extLst>
  </p:cSld>
  <p:clrMapOvr>
    <a:masterClrMapping/>
  </p:clrMapOv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5482950"/>
      </p:ext>
    </p:extLst>
  </p:cSld>
  <p:clrMapOvr>
    <a:masterClrMapping/>
  </p:clrMapOv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484604"/>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56305679"/>
      </p:ext>
    </p:extLst>
  </p:cSld>
  <p:clrMapOvr>
    <a:masterClrMapping/>
  </p:clrMapOvr>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94105328"/>
      </p:ext>
    </p:extLst>
  </p:cSld>
  <p:clrMapOvr>
    <a:masterClrMapping/>
  </p:clrMapOvr>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74969480"/>
      </p:ext>
    </p:extLst>
  </p:cSld>
  <p:clrMapOvr>
    <a:masterClrMapping/>
  </p:clrMapOvr>
  <p:transition/>
</p:sldLayout>
</file>

<file path=ppt/slideLayouts/slideLayout7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185131"/>
      </p:ext>
    </p:extLst>
  </p:cSld>
  <p:clrMapOvr>
    <a:masterClrMapping/>
  </p:clrMapOvr>
  <p:transition/>
</p:sldLayout>
</file>

<file path=ppt/slideLayouts/slideLayout7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4230101"/>
      </p:ext>
    </p:extLst>
  </p:cSld>
  <p:clrMapOvr>
    <a:masterClrMapping/>
  </p:clrMapOvr>
  <p:transition/>
</p:sldLayout>
</file>

<file path=ppt/slideLayouts/slideLayout7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35113"/>
      </p:ext>
    </p:extLst>
  </p:cSld>
  <p:clrMapOvr>
    <a:masterClrMapping/>
  </p:clrMapOvr>
  <p:transition/>
</p:sldLayout>
</file>

<file path=ppt/slideLayouts/slideLayout7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95070776"/>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3503890"/>
      </p:ext>
    </p:extLst>
  </p:cSld>
  <p:clrMapOvr>
    <a:masterClrMapping/>
  </p:clrMapOvr>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22647218"/>
      </p:ext>
    </p:extLst>
  </p:cSld>
  <p:clrMapOvr>
    <a:masterClrMapping/>
  </p:clrMapOvr>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46397697"/>
      </p:ext>
    </p:extLst>
  </p:cSld>
  <p:clrMapOvr>
    <a:masterClrMapping/>
  </p:clrMapOvr>
  <p:transition/>
</p:sldLayout>
</file>

<file path=ppt/slideLayouts/slideLayout7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71724017"/>
      </p:ext>
    </p:extLst>
  </p:cSld>
  <p:clrMapOvr>
    <a:masterClrMapping/>
  </p:clrMapOvr>
  <p:transition/>
</p:sldLayout>
</file>

<file path=ppt/slideLayouts/slideLayout7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54423395"/>
      </p:ext>
    </p:extLst>
  </p:cSld>
  <p:clrMapOvr>
    <a:masterClrMapping/>
  </p:clrMapOvr>
  <p:transition/>
</p:sldLayout>
</file>

<file path=ppt/slideLayouts/slideLayout7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58492406"/>
      </p:ext>
    </p:extLst>
  </p:cSld>
  <p:clrMapOvr>
    <a:masterClrMapping/>
  </p:clrMapOvr>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8364639"/>
      </p:ext>
    </p:extLst>
  </p:cSld>
  <p:clrMapOvr>
    <a:masterClrMapping/>
  </p:clrMapOvr>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02089538"/>
      </p:ext>
    </p:extLst>
  </p:cSld>
  <p:clrMapOvr>
    <a:masterClrMapping/>
  </p:clrMapOvr>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1450286"/>
      </p:ext>
    </p:extLst>
  </p:cSld>
  <p:clrMapOvr>
    <a:masterClrMapping/>
  </p:clrMapOvr>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5437046"/>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55617253"/>
      </p:ext>
    </p:extLst>
  </p:cSld>
  <p:clrMapOvr>
    <a:masterClrMapping/>
  </p:clrMapOvr>
  <p:transition/>
</p:sldLayout>
</file>

<file path=ppt/slideLayouts/slideLayout7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19884774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a:xfrm>
            <a:off x="8077200" y="6340475"/>
            <a:ext cx="685800" cy="365125"/>
          </a:xfrm>
        </p:spPr>
        <p:txBody>
          <a:bodyPr wrap="square" numCol="1" anchorCtr="0" compatLnSpc="1">
            <a:prstTxWarp prst="textNoShape">
              <a:avLst/>
            </a:prstTxWarp>
          </a:bodyPr>
          <a:lstStyle>
            <a:lvl1pPr fontAlgn="base">
              <a:spcBef>
                <a:spcPct val="0"/>
              </a:spcBef>
              <a:spcAft>
                <a:spcPct val="0"/>
              </a:spcAft>
              <a:defRPr sz="2000">
                <a:solidFill>
                  <a:srgbClr val="898989"/>
                </a:solidFill>
                <a:latin typeface="Cambria Math" charset="0"/>
                <a:ea typeface="ＭＳ Ｐゴシック" charset="0"/>
                <a:cs typeface="Cambria Math" charset="0"/>
              </a:defRPr>
            </a:lvl1pPr>
          </a:lstStyle>
          <a:p>
            <a:fld id="{2F9AB1DC-1F54-3E4A-95A3-3C4F38B38287}" type="slidenum">
              <a:rPr lang="en-US"/>
              <a:pPr/>
              <a:t>‹#›</a:t>
            </a:fld>
            <a:endParaRPr lang="en-US"/>
          </a:p>
        </p:txBody>
      </p:sp>
    </p:spTree>
    <p:extLst>
      <p:ext uri="{BB962C8B-B14F-4D97-AF65-F5344CB8AC3E}">
        <p14:creationId xmlns:p14="http://schemas.microsoft.com/office/powerpoint/2010/main" val="2841846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0D5ABD69-D797-204B-8AF8-3D380E6914CA}" type="slidenum">
              <a:rPr lang="en-US"/>
              <a:pPr>
                <a:defRPr/>
              </a:pPr>
              <a:t>‹#›</a:t>
            </a:fld>
            <a:endParaRPr lang="en-US"/>
          </a:p>
        </p:txBody>
      </p:sp>
    </p:spTree>
    <p:extLst>
      <p:ext uri="{BB962C8B-B14F-4D97-AF65-F5344CB8AC3E}">
        <p14:creationId xmlns:p14="http://schemas.microsoft.com/office/powerpoint/2010/main" val="32662541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D4167CB6-3B08-5F41-8B2C-916DD676D121}" type="slidenum">
              <a:rPr lang="en-US"/>
              <a:pPr>
                <a:defRPr/>
              </a:pPr>
              <a:t>‹#›</a:t>
            </a:fld>
            <a:endParaRPr lang="en-US"/>
          </a:p>
        </p:txBody>
      </p:sp>
    </p:spTree>
    <p:extLst>
      <p:ext uri="{BB962C8B-B14F-4D97-AF65-F5344CB8AC3E}">
        <p14:creationId xmlns:p14="http://schemas.microsoft.com/office/powerpoint/2010/main" val="7435031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A0D681A-F5B4-9644-896C-61B2B0FDE4AA}" type="slidenum">
              <a:rPr lang="en-US"/>
              <a:pPr>
                <a:defRPr/>
              </a:pPr>
              <a:t>‹#›</a:t>
            </a:fld>
            <a:endParaRPr lang="en-US"/>
          </a:p>
        </p:txBody>
      </p:sp>
    </p:spTree>
    <p:extLst>
      <p:ext uri="{BB962C8B-B14F-4D97-AF65-F5344CB8AC3E}">
        <p14:creationId xmlns:p14="http://schemas.microsoft.com/office/powerpoint/2010/main" val="12144894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E9EE30A7-2F09-2442-8BD0-04F2DD3C2603}" type="slidenum">
              <a:rPr lang="en-US"/>
              <a:pPr>
                <a:defRPr/>
              </a:pPr>
              <a:t>‹#›</a:t>
            </a:fld>
            <a:endParaRPr lang="en-US"/>
          </a:p>
        </p:txBody>
      </p:sp>
    </p:spTree>
    <p:extLst>
      <p:ext uri="{BB962C8B-B14F-4D97-AF65-F5344CB8AC3E}">
        <p14:creationId xmlns:p14="http://schemas.microsoft.com/office/powerpoint/2010/main" val="12118677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56C5735-7F4B-8947-B422-F91141E3F4AD}" type="slidenum">
              <a:rPr lang="en-US"/>
              <a:pPr>
                <a:defRPr/>
              </a:pPr>
              <a:t>‹#›</a:t>
            </a:fld>
            <a:endParaRPr lang="en-US"/>
          </a:p>
        </p:txBody>
      </p:sp>
    </p:spTree>
    <p:extLst>
      <p:ext uri="{BB962C8B-B14F-4D97-AF65-F5344CB8AC3E}">
        <p14:creationId xmlns:p14="http://schemas.microsoft.com/office/powerpoint/2010/main" val="35327614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9E84826-6BA8-884D-A601-2AAB8825DBC3}" type="slidenum">
              <a:rPr lang="en-US"/>
              <a:pPr>
                <a:defRPr/>
              </a:pPr>
              <a:t>‹#›</a:t>
            </a:fld>
            <a:endParaRPr lang="en-US"/>
          </a:p>
        </p:txBody>
      </p:sp>
    </p:spTree>
    <p:extLst>
      <p:ext uri="{BB962C8B-B14F-4D97-AF65-F5344CB8AC3E}">
        <p14:creationId xmlns:p14="http://schemas.microsoft.com/office/powerpoint/2010/main" val="32749909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6531BACC-C330-6040-8E9C-315FB8A2D4F3}" type="slidenum">
              <a:rPr lang="en-US"/>
              <a:pPr>
                <a:defRPr/>
              </a:pPr>
              <a:t>‹#›</a:t>
            </a:fld>
            <a:endParaRPr lang="en-US"/>
          </a:p>
        </p:txBody>
      </p:sp>
    </p:spTree>
    <p:extLst>
      <p:ext uri="{BB962C8B-B14F-4D97-AF65-F5344CB8AC3E}">
        <p14:creationId xmlns:p14="http://schemas.microsoft.com/office/powerpoint/2010/main" val="15352287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CA13EE9E-551C-B04A-8AEF-33C040418E39}" type="slidenum">
              <a:rPr lang="en-US"/>
              <a:pPr>
                <a:defRPr/>
              </a:pPr>
              <a:t>‹#›</a:t>
            </a:fld>
            <a:endParaRPr lang="en-US"/>
          </a:p>
        </p:txBody>
      </p:sp>
    </p:spTree>
    <p:extLst>
      <p:ext uri="{BB962C8B-B14F-4D97-AF65-F5344CB8AC3E}">
        <p14:creationId xmlns:p14="http://schemas.microsoft.com/office/powerpoint/2010/main" val="214386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200974D-7775-EC48-B655-6C7A7623F53B}" type="slidenum">
              <a:rPr lang="en-US"/>
              <a:pPr>
                <a:defRPr/>
              </a:pPr>
              <a:t>‹#›</a:t>
            </a:fld>
            <a:endParaRPr lang="en-US"/>
          </a:p>
        </p:txBody>
      </p:sp>
    </p:spTree>
    <p:extLst>
      <p:ext uri="{BB962C8B-B14F-4D97-AF65-F5344CB8AC3E}">
        <p14:creationId xmlns:p14="http://schemas.microsoft.com/office/powerpoint/2010/main" val="39439389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625676"/>
      </p:ext>
    </p:extLst>
  </p:cSld>
  <p:clrMapOvr>
    <a:masterClrMapping/>
  </p:clrMapOvr>
  <p:transition/>
</p:sldLayout>
</file>

<file path=ppt/slideLayouts/slideLayout7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2090546"/>
      </p:ext>
    </p:extLst>
  </p:cSld>
  <p:clrMapOvr>
    <a:masterClrMapping/>
  </p:clrMapOvr>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9100005"/>
      </p:ext>
    </p:extLst>
  </p:cSld>
  <p:clrMapOvr>
    <a:masterClrMapping/>
  </p:clrMapOvr>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5056819"/>
      </p:ext>
    </p:extLst>
  </p:cSld>
  <p:clrMapOvr>
    <a:masterClrMapping/>
  </p:clrMapOvr>
  <p:transition/>
</p:sldLayout>
</file>

<file path=ppt/slideLayouts/slideLayout7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6412476"/>
      </p:ext>
    </p:extLst>
  </p:cSld>
  <p:clrMapOvr>
    <a:masterClrMapping/>
  </p:clrMapOvr>
  <p:transition/>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8089379"/>
      </p:ext>
    </p:extLst>
  </p:cSld>
  <p:clrMapOvr>
    <a:masterClrMapping/>
  </p:clrMapOvr>
  <p:transition/>
</p:sldLayout>
</file>

<file path=ppt/slideLayouts/slideLayout7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5081763"/>
      </p:ext>
    </p:extLst>
  </p:cSld>
  <p:clrMapOvr>
    <a:masterClrMapping/>
  </p:clrMapOvr>
  <p:transition/>
</p:sldLayout>
</file>

<file path=ppt/slideLayouts/slideLayout7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8603731"/>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8735776"/>
      </p:ext>
    </p:extLst>
  </p:cSld>
  <p:clrMapOvr>
    <a:masterClrMapping/>
  </p:clrMapOvr>
  <p:transition/>
</p:sldLayout>
</file>

<file path=ppt/slideLayouts/slideLayout7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766877"/>
      </p:ext>
    </p:extLst>
  </p:cSld>
  <p:clrMapOvr>
    <a:masterClrMapping/>
  </p:clrMapOvr>
  <p:transition/>
</p:sldLayout>
</file>

<file path=ppt/slideLayouts/slideLayout7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6333599"/>
      </p:ext>
    </p:extLst>
  </p:cSld>
  <p:clrMapOvr>
    <a:masterClrMapping/>
  </p:clrMapOvr>
  <p:transition/>
</p:sldLayout>
</file>

<file path=ppt/slideLayouts/slideLayout76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1804900"/>
      </p:ext>
    </p:extLst>
  </p:cSld>
  <p:clrMapOvr>
    <a:masterClrMapping/>
  </p:clrMapOvr>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67627032"/>
      </p:ext>
    </p:extLst>
  </p:cSld>
  <p:clrMapOvr>
    <a:masterClrMapping/>
  </p:clrMapOvr>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867705307"/>
      </p:ext>
    </p:extLst>
  </p:cSld>
  <p:clrMapOvr>
    <a:masterClrMapping/>
  </p:clrMapOvr>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909213287"/>
      </p:ext>
    </p:extLst>
  </p:cSld>
  <p:clrMapOvr>
    <a:masterClrMapping/>
  </p:clrMapOvr>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04551678"/>
      </p:ext>
    </p:extLst>
  </p:cSld>
  <p:clrMapOvr>
    <a:masterClrMapping/>
  </p:clrMapOvr>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52114607"/>
      </p:ext>
    </p:extLst>
  </p:cSld>
  <p:clrMapOvr>
    <a:masterClrMapping/>
  </p:clrMapOvr>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2396304225"/>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686446272"/>
      </p:ext>
    </p:extLst>
  </p:cSld>
  <p:clrMapOvr>
    <a:masterClrMapping/>
  </p:clrMapOvr>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4147850429"/>
      </p:ext>
    </p:extLst>
  </p:cSld>
  <p:clrMapOvr>
    <a:masterClrMapping/>
  </p:clrMapOvr>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2727827147"/>
      </p:ext>
    </p:extLst>
  </p:cSld>
  <p:clrMapOvr>
    <a:masterClrMapping/>
  </p:clrMapOvr>
  <p:transition/>
</p:sldLayout>
</file>

<file path=ppt/slideLayouts/slideLayout7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402603565"/>
      </p:ext>
    </p:extLst>
  </p:cSld>
  <p:clrMapOvr>
    <a:masterClrMapping/>
  </p:clrMapOvr>
  <p:transition/>
</p:sldLayout>
</file>

<file path=ppt/slideLayouts/slideLayout7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41652260"/>
      </p:ext>
    </p:extLst>
  </p:cSld>
  <p:clrMapOvr>
    <a:masterClrMapping/>
  </p:clrMapOvr>
  <p:transition/>
</p:sldLayout>
</file>

<file path=ppt/slideLayouts/slideLayout7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30238494"/>
      </p:ext>
    </p:extLst>
  </p:cSld>
  <p:clrMapOvr>
    <a:masterClrMapping/>
  </p:clrMapOvr>
  <p:transition/>
</p:sldLayout>
</file>

<file path=ppt/slideLayouts/slideLayout7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27273774"/>
      </p:ext>
    </p:extLst>
  </p:cSld>
  <p:clrMapOvr>
    <a:masterClrMapping/>
  </p:clrMapOvr>
  <p:transition/>
</p:sldLayout>
</file>

<file path=ppt/slideLayouts/slideLayout7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1525032"/>
      </p:ext>
    </p:extLst>
  </p:cSld>
  <p:clrMapOvr>
    <a:masterClrMapping/>
  </p:clrMapOvr>
  <p:transition/>
</p:sldLayout>
</file>

<file path=ppt/slideLayouts/slideLayout7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407841"/>
      </p:ext>
    </p:extLst>
  </p:cSld>
  <p:clrMapOvr>
    <a:masterClrMapping/>
  </p:clrMapOvr>
  <p:transition/>
</p:sldLayout>
</file>

<file path=ppt/slideLayouts/slideLayout7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8197304"/>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7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5844893"/>
      </p:ext>
    </p:extLst>
  </p:cSld>
  <p:clrMapOvr>
    <a:masterClrMapping/>
  </p:clrMapOvr>
  <p:transition/>
</p:sldLayout>
</file>

<file path=ppt/slideLayouts/slideLayout7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6572785"/>
      </p:ext>
    </p:extLst>
  </p:cSld>
  <p:clrMapOvr>
    <a:masterClrMapping/>
  </p:clrMapOvr>
  <p:transition/>
</p:sldLayout>
</file>

<file path=ppt/slideLayouts/slideLayout7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2490012"/>
      </p:ext>
    </p:extLst>
  </p:cSld>
  <p:clrMapOvr>
    <a:masterClrMapping/>
  </p:clrMapOvr>
  <p:transition/>
</p:sldLayout>
</file>

<file path=ppt/slideLayouts/slideLayout7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24392628"/>
      </p:ext>
    </p:extLst>
  </p:cSld>
  <p:clrMapOvr>
    <a:masterClrMapping/>
  </p:clrMapOvr>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3930839"/>
      </p:ext>
    </p:extLst>
  </p:cSld>
  <p:clrMapOvr>
    <a:masterClrMapping/>
  </p:clrMapOvr>
  <p:transition/>
</p:sldLayout>
</file>

<file path=ppt/slideLayouts/slideLayout7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6634247"/>
      </p:ext>
    </p:extLst>
  </p:cSld>
  <p:clrMapOvr>
    <a:masterClrMapping/>
  </p:clrMapOvr>
  <p:transition/>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53547196"/>
      </p:ext>
    </p:extLst>
  </p:cSld>
  <p:clrMapOvr>
    <a:masterClrMapping/>
  </p:clrMapOvr>
  <p:transition/>
</p:sldLayout>
</file>

<file path=ppt/slideLayouts/slideLayout7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99537139"/>
      </p:ext>
    </p:extLst>
  </p:cSld>
  <p:clrMapOvr>
    <a:masterClrMapping/>
  </p:clrMapOvr>
  <p:transition/>
</p:sldLayout>
</file>

<file path=ppt/slideLayouts/slideLayout7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34076267"/>
      </p:ext>
    </p:extLst>
  </p:cSld>
  <p:clrMapOvr>
    <a:masterClrMapping/>
  </p:clrMapOvr>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7316184"/>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7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25361187"/>
      </p:ext>
    </p:extLst>
  </p:cSld>
  <p:clrMapOvr>
    <a:masterClrMapping/>
  </p:clrMapOvr>
  <p:transition/>
</p:sldLayout>
</file>

<file path=ppt/slideLayouts/slideLayout7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5929227"/>
      </p:ext>
    </p:extLst>
  </p:cSld>
  <p:clrMapOvr>
    <a:masterClrMapping/>
  </p:clrMapOvr>
  <p:transition/>
</p:sldLayout>
</file>

<file path=ppt/slideLayouts/slideLayout7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40194000"/>
      </p:ext>
    </p:extLst>
  </p:cSld>
  <p:clrMapOvr>
    <a:masterClrMapping/>
  </p:clrMapOvr>
  <p:transition/>
</p:sldLayout>
</file>

<file path=ppt/slideLayouts/slideLayout7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65794084"/>
      </p:ext>
    </p:extLst>
  </p:cSld>
  <p:clrMapOvr>
    <a:masterClrMapping/>
  </p:clrMapOvr>
  <p:transition/>
</p:sldLayout>
</file>

<file path=ppt/slideLayouts/slideLayout7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89503525"/>
      </p:ext>
    </p:extLst>
  </p:cSld>
  <p:clrMapOvr>
    <a:masterClrMapping/>
  </p:clrMapOvr>
  <p:transition/>
</p:sldLayout>
</file>

<file path=ppt/slideLayouts/slideLayout7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69029388"/>
      </p:ext>
    </p:extLst>
  </p:cSld>
  <p:clrMapOvr>
    <a:masterClrMapping/>
  </p:clrMapOvr>
  <p:transition/>
</p:sldLayout>
</file>

<file path=ppt/slideLayouts/slideLayout7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87053703"/>
      </p:ext>
    </p:extLst>
  </p:cSld>
  <p:clrMapOvr>
    <a:masterClrMapping/>
  </p:clrMapOvr>
  <p:transition/>
</p:sldLayout>
</file>

<file path=ppt/slideLayouts/slideLayout79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51183286"/>
      </p:ext>
    </p:extLst>
  </p:cSld>
  <p:clrMapOvr>
    <a:masterClrMapping/>
  </p:clrMapOvr>
  <p:transition/>
</p:sldLayout>
</file>

<file path=ppt/slideLayouts/slideLayout7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 y="762001"/>
            <a:ext cx="8839200" cy="3048001"/>
          </a:xfrm>
        </p:spPr>
        <p:txBody>
          <a:bodyPr/>
          <a:lstStyle>
            <a:lvl1pPr algn="ctr">
              <a:defRPr sz="3600" spc="-90" baseline="0">
                <a:solidFill>
                  <a:schemeClr val="accent5">
                    <a:lumMod val="75000"/>
                  </a:schemeClr>
                </a:solidFill>
              </a:defRPr>
            </a:lvl1pPr>
          </a:lstStyle>
          <a:p>
            <a:r>
              <a:rPr lang="en-US" dirty="0"/>
              <a:t>Click to edit Master title style</a:t>
            </a:r>
          </a:p>
        </p:txBody>
      </p:sp>
      <p:sp>
        <p:nvSpPr>
          <p:cNvPr id="3" name="Subtitle 2"/>
          <p:cNvSpPr>
            <a:spLocks noGrp="1"/>
          </p:cNvSpPr>
          <p:nvPr>
            <p:ph type="subTitle" idx="1"/>
          </p:nvPr>
        </p:nvSpPr>
        <p:spPr>
          <a:xfrm>
            <a:off x="152400" y="3886200"/>
            <a:ext cx="8839200" cy="2209800"/>
          </a:xfrm>
        </p:spPr>
        <p:txBody>
          <a:bodyPr anchor="ctr" anchorCtr="0"/>
          <a:lstStyle>
            <a:lvl1pPr marL="0" indent="0" algn="ctr">
              <a:buNone/>
              <a:defRPr>
                <a:solidFill>
                  <a:srgbClr val="696969"/>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solidFill>
                  <a:srgbClr val="D4D4D4"/>
                </a:solidFill>
              </a:defRPr>
            </a:lvl1pPr>
          </a:lstStyle>
          <a:p>
            <a:r>
              <a:rPr lang="en-US" altLang="en-US" dirty="0"/>
              <a:t>Page </a:t>
            </a:r>
            <a:fld id="{C0114C80-A684-4FC2-9290-3D6457BFA549}" type="slidenum">
              <a:rPr lang="en-US" altLang="en-US" smtClean="0"/>
              <a:pPr/>
              <a:t>‹#›</a:t>
            </a:fld>
            <a:r>
              <a:rPr lang="en-US" altLang="en-US" dirty="0"/>
              <a:t> of 25</a:t>
            </a:r>
          </a:p>
        </p:txBody>
      </p:sp>
      <p:sp>
        <p:nvSpPr>
          <p:cNvPr id="12" name="Rectangle 11"/>
          <p:cNvSpPr>
            <a:spLocks noChangeAspect="1"/>
          </p:cNvSpPr>
          <p:nvPr userDrawn="1"/>
        </p:nvSpPr>
        <p:spPr>
          <a:xfrm>
            <a:off x="5848919" y="222528"/>
            <a:ext cx="1326783" cy="219456"/>
          </a:xfrm>
          <a:prstGeom prst="rect">
            <a:avLst/>
          </a:prstGeom>
          <a:blipFill dpi="0" rotWithShape="1">
            <a:blip r:embed="rId2" cstate="screen">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152" y="237744"/>
            <a:ext cx="2724912" cy="242414"/>
          </a:xfrm>
          <a:prstGeom prst="rect">
            <a:avLst/>
          </a:prstGeom>
        </p:spPr>
      </p:pic>
      <p:pic>
        <p:nvPicPr>
          <p:cNvPr id="6" name="Picture 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46224" y="172236"/>
            <a:ext cx="1354535" cy="320040"/>
          </a:xfrm>
          <a:prstGeom prst="rect">
            <a:avLst/>
          </a:prstGeom>
        </p:spPr>
      </p:pic>
    </p:spTree>
    <p:extLst>
      <p:ext uri="{BB962C8B-B14F-4D97-AF65-F5344CB8AC3E}">
        <p14:creationId xmlns:p14="http://schemas.microsoft.com/office/powerpoint/2010/main" val="2667886669"/>
      </p:ext>
    </p:extLst>
  </p:cSld>
  <p:clrMapOvr>
    <a:masterClrMapping/>
  </p:clrMapOvr>
  <p:transition>
    <p:fade/>
  </p:transition>
</p:sldLayout>
</file>

<file path=ppt/slideLayouts/slideLayout7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40404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0"/>
          </p:nvPr>
        </p:nvSpPr>
        <p:spPr>
          <a:xfrm>
            <a:off x="2171700" y="6096000"/>
            <a:ext cx="6972300" cy="228600"/>
          </a:xfrm>
        </p:spPr>
        <p:txBody>
          <a:bodyPr/>
          <a:lstStyle>
            <a:lvl1pPr>
              <a:defRPr/>
            </a:lvl1pPr>
          </a:lstStyle>
          <a:p>
            <a:pPr>
              <a:defRPr/>
            </a:pPr>
            <a:r>
              <a:rPr lang="en-US"/>
              <a:t>Vulnerabilities in MLC NAND Flash Memory Programming</a:t>
            </a:r>
          </a:p>
        </p:txBody>
      </p:sp>
      <p:sp>
        <p:nvSpPr>
          <p:cNvPr id="5" name="Slide Number Placeholder 5"/>
          <p:cNvSpPr>
            <a:spLocks noGrp="1"/>
          </p:cNvSpPr>
          <p:nvPr>
            <p:ph type="sldNum" sz="quarter" idx="11"/>
          </p:nvPr>
        </p:nvSpPr>
        <p:spPr/>
        <p:txBody>
          <a:bodyPr/>
          <a:lstStyle>
            <a:lvl1pPr>
              <a:defRPr/>
            </a:lvl1pPr>
          </a:lstStyle>
          <a:p>
            <a:r>
              <a:rPr lang="en-US" altLang="en-US" dirty="0"/>
              <a:t>Page </a:t>
            </a:r>
            <a:fld id="{56E643E9-8232-44D4-8A76-E691A7C80D3B}" type="slidenum">
              <a:rPr lang="en-US" altLang="en-US"/>
              <a:pPr/>
              <a:t>‹#›</a:t>
            </a:fld>
            <a:r>
              <a:rPr lang="en-US" altLang="en-US" dirty="0"/>
              <a:t> of 25</a:t>
            </a:r>
          </a:p>
        </p:txBody>
      </p:sp>
    </p:spTree>
    <p:extLst>
      <p:ext uri="{BB962C8B-B14F-4D97-AF65-F5344CB8AC3E}">
        <p14:creationId xmlns:p14="http://schemas.microsoft.com/office/powerpoint/2010/main" val="15125769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userDrawn="1"/>
        </p:nvSpPr>
        <p:spPr>
          <a:xfrm>
            <a:off x="0" y="609600"/>
            <a:ext cx="9144000" cy="6202363"/>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698500" y="685800"/>
            <a:ext cx="7772400" cy="5334000"/>
          </a:xfrm>
        </p:spPr>
        <p:txBody>
          <a:bodyPr anchorCtr="1"/>
          <a:lstStyle>
            <a:lvl1pPr algn="ctr">
              <a:defRPr sz="3600" b="0" cap="none" spc="-150" baseline="0">
                <a:solidFill>
                  <a:schemeClr val="accent5">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698500" y="4572000"/>
            <a:ext cx="7772400" cy="82550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10" name="Footer Placeholder 4"/>
          <p:cNvSpPr>
            <a:spLocks noGrp="1"/>
          </p:cNvSpPr>
          <p:nvPr>
            <p:ph type="ftr" sz="quarter" idx="10"/>
          </p:nvPr>
        </p:nvSpPr>
        <p:spPr/>
        <p:txBody>
          <a:bodyPr/>
          <a:lstStyle>
            <a:lvl1pPr>
              <a:defRPr/>
            </a:lvl1pPr>
          </a:lstStyle>
          <a:p>
            <a:pPr>
              <a:defRPr/>
            </a:pPr>
            <a:r>
              <a:rPr lang="en-US"/>
              <a:t>Vulnerabilities in MLC NAND Flash Memory Programming</a:t>
            </a:r>
          </a:p>
        </p:txBody>
      </p:sp>
      <p:sp>
        <p:nvSpPr>
          <p:cNvPr id="11" name="Slide Number Placeholder 5"/>
          <p:cNvSpPr>
            <a:spLocks noGrp="1"/>
          </p:cNvSpPr>
          <p:nvPr>
            <p:ph type="sldNum" sz="quarter" idx="11"/>
          </p:nvPr>
        </p:nvSpPr>
        <p:spPr/>
        <p:txBody>
          <a:bodyPr/>
          <a:lstStyle>
            <a:lvl1pPr>
              <a:defRPr/>
            </a:lvl1pPr>
          </a:lstStyle>
          <a:p>
            <a:r>
              <a:rPr lang="en-US" altLang="en-US" dirty="0"/>
              <a:t>Page </a:t>
            </a:r>
            <a:fld id="{1252D094-1F6F-4D58-85D9-7DD94883DE43}" type="slidenum">
              <a:rPr lang="en-US" altLang="en-US"/>
              <a:pPr/>
              <a:t>‹#›</a:t>
            </a:fld>
            <a:r>
              <a:rPr lang="en-US" altLang="en-US" dirty="0"/>
              <a:t> of 25</a:t>
            </a:r>
          </a:p>
        </p:txBody>
      </p:sp>
    </p:spTree>
    <p:extLst>
      <p:ext uri="{BB962C8B-B14F-4D97-AF65-F5344CB8AC3E}">
        <p14:creationId xmlns:p14="http://schemas.microsoft.com/office/powerpoint/2010/main" val="2749338676"/>
      </p:ext>
    </p:extLst>
  </p:cSld>
  <p:clrMapOvr>
    <a:masterClrMapping/>
  </p:clrMapOvr>
  <p:transition>
    <p:fade/>
  </p:transition>
</p:sldLayout>
</file>

<file path=ppt/slideLayouts/slideLayout8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838200"/>
            <a:ext cx="4343400" cy="5105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38200"/>
            <a:ext cx="4343400" cy="5105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pPr>
              <a:defRPr/>
            </a:pPr>
            <a:r>
              <a:rPr lang="en-US"/>
              <a:t>Vulnerabilities in MLC NAND Flash Memory Programming</a:t>
            </a:r>
          </a:p>
        </p:txBody>
      </p:sp>
      <p:sp>
        <p:nvSpPr>
          <p:cNvPr id="6" name="Slide Number Placeholder 5"/>
          <p:cNvSpPr>
            <a:spLocks noGrp="1"/>
          </p:cNvSpPr>
          <p:nvPr>
            <p:ph type="sldNum" sz="quarter" idx="11"/>
          </p:nvPr>
        </p:nvSpPr>
        <p:spPr/>
        <p:txBody>
          <a:bodyPr/>
          <a:lstStyle>
            <a:lvl1pPr>
              <a:defRPr/>
            </a:lvl1pPr>
          </a:lstStyle>
          <a:p>
            <a:r>
              <a:rPr lang="en-US" altLang="en-US" dirty="0"/>
              <a:t>Page </a:t>
            </a:r>
            <a:fld id="{D2B8100E-AEB3-45CD-B31C-E5D9AB46F8E2}" type="slidenum">
              <a:rPr lang="en-US" altLang="en-US"/>
              <a:pPr/>
              <a:t>‹#›</a:t>
            </a:fld>
            <a:r>
              <a:rPr lang="en-US" altLang="en-US" dirty="0"/>
              <a:t> of 25</a:t>
            </a:r>
          </a:p>
        </p:txBody>
      </p:sp>
    </p:spTree>
    <p:extLst>
      <p:ext uri="{BB962C8B-B14F-4D97-AF65-F5344CB8AC3E}">
        <p14:creationId xmlns:p14="http://schemas.microsoft.com/office/powerpoint/2010/main" val="685814860"/>
      </p:ext>
    </p:extLst>
  </p:cSld>
  <p:clrMapOvr>
    <a:masterClrMapping/>
  </p:clrMapOvr>
  <p:transition>
    <p:fade/>
  </p:transition>
</p:sldLayout>
</file>

<file path=ppt/slideLayouts/slideLayout8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2400" y="838200"/>
            <a:ext cx="4344988" cy="68580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52400" y="1524000"/>
            <a:ext cx="4344988" cy="44196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838200"/>
            <a:ext cx="4346575" cy="68580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524000"/>
            <a:ext cx="4346575" cy="44196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p:txBody>
          <a:bodyPr/>
          <a:lstStyle>
            <a:lvl1pPr>
              <a:defRPr/>
            </a:lvl1pPr>
          </a:lstStyle>
          <a:p>
            <a:pPr>
              <a:defRPr/>
            </a:pPr>
            <a:r>
              <a:rPr lang="en-US"/>
              <a:t>Vulnerabilities in MLC NAND Flash Memory Programming</a:t>
            </a:r>
          </a:p>
        </p:txBody>
      </p:sp>
      <p:sp>
        <p:nvSpPr>
          <p:cNvPr id="8" name="Slide Number Placeholder 5"/>
          <p:cNvSpPr>
            <a:spLocks noGrp="1"/>
          </p:cNvSpPr>
          <p:nvPr>
            <p:ph type="sldNum" sz="quarter" idx="11"/>
          </p:nvPr>
        </p:nvSpPr>
        <p:spPr/>
        <p:txBody>
          <a:bodyPr/>
          <a:lstStyle>
            <a:lvl1pPr>
              <a:defRPr/>
            </a:lvl1pPr>
          </a:lstStyle>
          <a:p>
            <a:r>
              <a:rPr lang="en-US" altLang="en-US" dirty="0"/>
              <a:t>Page </a:t>
            </a:r>
            <a:fld id="{B98A4ED6-624C-4BEA-BCDE-327289EF7D9F}" type="slidenum">
              <a:rPr lang="en-US" altLang="en-US"/>
              <a:pPr/>
              <a:t>‹#›</a:t>
            </a:fld>
            <a:r>
              <a:rPr lang="en-US" altLang="en-US" dirty="0"/>
              <a:t> of 25</a:t>
            </a:r>
          </a:p>
        </p:txBody>
      </p:sp>
    </p:spTree>
    <p:extLst>
      <p:ext uri="{BB962C8B-B14F-4D97-AF65-F5344CB8AC3E}">
        <p14:creationId xmlns:p14="http://schemas.microsoft.com/office/powerpoint/2010/main" val="4026908563"/>
      </p:ext>
    </p:extLst>
  </p:cSld>
  <p:clrMapOvr>
    <a:masterClrMapping/>
  </p:clrMapOvr>
  <p:transition>
    <p:fade/>
  </p:transition>
</p:sldLayout>
</file>

<file path=ppt/slideLayouts/slideLayout8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10"/>
          </p:nvPr>
        </p:nvSpPr>
        <p:spPr/>
        <p:txBody>
          <a:bodyPr/>
          <a:lstStyle>
            <a:lvl1pPr>
              <a:defRPr/>
            </a:lvl1pPr>
          </a:lstStyle>
          <a:p>
            <a:pPr>
              <a:defRPr/>
            </a:pPr>
            <a:r>
              <a:rPr lang="en-US"/>
              <a:t>Vulnerabilities in MLC NAND Flash Memory Programming</a:t>
            </a:r>
          </a:p>
        </p:txBody>
      </p:sp>
      <p:sp>
        <p:nvSpPr>
          <p:cNvPr id="4" name="Slide Number Placeholder 5"/>
          <p:cNvSpPr>
            <a:spLocks noGrp="1"/>
          </p:cNvSpPr>
          <p:nvPr>
            <p:ph type="sldNum" sz="quarter" idx="11"/>
          </p:nvPr>
        </p:nvSpPr>
        <p:spPr/>
        <p:txBody>
          <a:bodyPr/>
          <a:lstStyle>
            <a:lvl1pPr>
              <a:defRPr/>
            </a:lvl1pPr>
          </a:lstStyle>
          <a:p>
            <a:r>
              <a:rPr lang="en-US" altLang="en-US" dirty="0"/>
              <a:t>Page </a:t>
            </a:r>
            <a:fld id="{AB72A377-ED4A-4672-A396-DD11146850F5}" type="slidenum">
              <a:rPr lang="en-US" altLang="en-US"/>
              <a:pPr/>
              <a:t>‹#›</a:t>
            </a:fld>
            <a:r>
              <a:rPr lang="en-US" altLang="en-US" dirty="0"/>
              <a:t> of 25</a:t>
            </a:r>
          </a:p>
        </p:txBody>
      </p:sp>
    </p:spTree>
    <p:extLst>
      <p:ext uri="{BB962C8B-B14F-4D97-AF65-F5344CB8AC3E}">
        <p14:creationId xmlns:p14="http://schemas.microsoft.com/office/powerpoint/2010/main" val="3550097599"/>
      </p:ext>
    </p:extLst>
  </p:cSld>
  <p:clrMapOvr>
    <a:masterClrMapping/>
  </p:clrMapOvr>
  <p:transition>
    <p:fade/>
  </p:transition>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t>Vulnerabilities in MLC NAND Flash Memory Programming</a:t>
            </a:r>
          </a:p>
        </p:txBody>
      </p:sp>
      <p:sp>
        <p:nvSpPr>
          <p:cNvPr id="3" name="Slide Number Placeholder 5"/>
          <p:cNvSpPr>
            <a:spLocks noGrp="1"/>
          </p:cNvSpPr>
          <p:nvPr>
            <p:ph type="sldNum" sz="quarter" idx="11"/>
          </p:nvPr>
        </p:nvSpPr>
        <p:spPr/>
        <p:txBody>
          <a:bodyPr/>
          <a:lstStyle>
            <a:lvl1pPr>
              <a:defRPr/>
            </a:lvl1pPr>
          </a:lstStyle>
          <a:p>
            <a:r>
              <a:rPr lang="en-US" altLang="en-US" dirty="0"/>
              <a:t>Page </a:t>
            </a:r>
            <a:fld id="{A4A31649-8929-48A0-9489-E8D4C8D91F05}" type="slidenum">
              <a:rPr lang="en-US" altLang="en-US"/>
              <a:pPr/>
              <a:t>‹#›</a:t>
            </a:fld>
            <a:r>
              <a:rPr lang="en-US" altLang="en-US" dirty="0"/>
              <a:t> of 25</a:t>
            </a:r>
          </a:p>
        </p:txBody>
      </p:sp>
    </p:spTree>
    <p:extLst>
      <p:ext uri="{BB962C8B-B14F-4D97-AF65-F5344CB8AC3E}">
        <p14:creationId xmlns:p14="http://schemas.microsoft.com/office/powerpoint/2010/main" val="333606693"/>
      </p:ext>
    </p:extLst>
  </p:cSld>
  <p:clrMapOvr>
    <a:masterClrMapping/>
  </p:clrMapOvr>
  <p:transition>
    <p:fade/>
  </p:transition>
</p:sldLayout>
</file>

<file path=ppt/slideLayouts/slideLayout8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1" y="838200"/>
            <a:ext cx="3313113" cy="1143000"/>
          </a:xfrm>
        </p:spPr>
        <p:txBody>
          <a:bodyPr anchor="b"/>
          <a:lstStyle>
            <a:lvl1pPr algn="l">
              <a:defRPr sz="1500" b="1"/>
            </a:lvl1pPr>
          </a:lstStyle>
          <a:p>
            <a:r>
              <a:rPr lang="en-US"/>
              <a:t>Click to edit Master title style</a:t>
            </a:r>
            <a:endParaRPr lang="en-US" dirty="0"/>
          </a:p>
        </p:txBody>
      </p:sp>
      <p:sp>
        <p:nvSpPr>
          <p:cNvPr id="3" name="Content Placeholder 2"/>
          <p:cNvSpPr>
            <a:spLocks noGrp="1"/>
          </p:cNvSpPr>
          <p:nvPr>
            <p:ph idx="1"/>
          </p:nvPr>
        </p:nvSpPr>
        <p:spPr>
          <a:xfrm>
            <a:off x="3575050" y="838201"/>
            <a:ext cx="5416550" cy="510540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2401" y="1981200"/>
            <a:ext cx="3313113" cy="39624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Vulnerabilities in MLC NAND Flash Memory Programming</a:t>
            </a:r>
          </a:p>
        </p:txBody>
      </p:sp>
      <p:sp>
        <p:nvSpPr>
          <p:cNvPr id="6" name="Slide Number Placeholder 5"/>
          <p:cNvSpPr>
            <a:spLocks noGrp="1"/>
          </p:cNvSpPr>
          <p:nvPr>
            <p:ph type="sldNum" sz="quarter" idx="11"/>
          </p:nvPr>
        </p:nvSpPr>
        <p:spPr/>
        <p:txBody>
          <a:bodyPr/>
          <a:lstStyle>
            <a:lvl1pPr>
              <a:defRPr/>
            </a:lvl1pPr>
          </a:lstStyle>
          <a:p>
            <a:r>
              <a:rPr lang="en-US" altLang="en-US" dirty="0"/>
              <a:t>Page </a:t>
            </a:r>
            <a:fld id="{3E8FA7CC-2CE5-41D8-B4C4-AD442D4B12B0}" type="slidenum">
              <a:rPr lang="en-US" altLang="en-US"/>
              <a:pPr/>
              <a:t>‹#›</a:t>
            </a:fld>
            <a:r>
              <a:rPr lang="en-US" altLang="en-US" dirty="0"/>
              <a:t> of 25</a:t>
            </a:r>
          </a:p>
        </p:txBody>
      </p:sp>
    </p:spTree>
    <p:extLst>
      <p:ext uri="{BB962C8B-B14F-4D97-AF65-F5344CB8AC3E}">
        <p14:creationId xmlns:p14="http://schemas.microsoft.com/office/powerpoint/2010/main" val="4107116414"/>
      </p:ext>
    </p:extLst>
  </p:cSld>
  <p:clrMapOvr>
    <a:masterClrMapping/>
  </p:clrMapOvr>
  <p:transition>
    <p:fade/>
  </p:transition>
</p:sldLayout>
</file>

<file path=ppt/slideLayouts/slideLayout8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5720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762001"/>
            <a:ext cx="5486400" cy="3810001"/>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51387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Vulnerabilities in MLC NAND Flash Memory Programming</a:t>
            </a:r>
          </a:p>
        </p:txBody>
      </p:sp>
      <p:sp>
        <p:nvSpPr>
          <p:cNvPr id="6" name="Slide Number Placeholder 5"/>
          <p:cNvSpPr>
            <a:spLocks noGrp="1"/>
          </p:cNvSpPr>
          <p:nvPr>
            <p:ph type="sldNum" sz="quarter" idx="11"/>
          </p:nvPr>
        </p:nvSpPr>
        <p:spPr/>
        <p:txBody>
          <a:bodyPr/>
          <a:lstStyle>
            <a:lvl1pPr>
              <a:defRPr/>
            </a:lvl1pPr>
          </a:lstStyle>
          <a:p>
            <a:r>
              <a:rPr lang="en-US" altLang="en-US" dirty="0"/>
              <a:t>Page </a:t>
            </a:r>
            <a:fld id="{FC7E1FD5-A6B1-43EF-B5D9-E1445DE766F6}" type="slidenum">
              <a:rPr lang="en-US" altLang="en-US"/>
              <a:pPr/>
              <a:t>‹#›</a:t>
            </a:fld>
            <a:r>
              <a:rPr lang="en-US" altLang="en-US" dirty="0"/>
              <a:t> of 25</a:t>
            </a:r>
          </a:p>
        </p:txBody>
      </p:sp>
    </p:spTree>
    <p:extLst>
      <p:ext uri="{BB962C8B-B14F-4D97-AF65-F5344CB8AC3E}">
        <p14:creationId xmlns:p14="http://schemas.microsoft.com/office/powerpoint/2010/main" val="4105931988"/>
      </p:ext>
    </p:extLst>
  </p:cSld>
  <p:clrMapOvr>
    <a:masterClrMapping/>
  </p:clrMapOvr>
  <p:transition>
    <p:fade/>
  </p:transition>
</p:sldLayout>
</file>

<file path=ppt/slideLayouts/slideLayout8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lvl1pPr>
          </a:lstStyle>
          <a:p>
            <a:pPr>
              <a:defRPr/>
            </a:pPr>
            <a:r>
              <a:rPr lang="en-US"/>
              <a:t>Vulnerabilities in MLC NAND Flash Memory Programming</a:t>
            </a:r>
          </a:p>
        </p:txBody>
      </p:sp>
      <p:sp>
        <p:nvSpPr>
          <p:cNvPr id="5" name="Slide Number Placeholder 5"/>
          <p:cNvSpPr>
            <a:spLocks noGrp="1"/>
          </p:cNvSpPr>
          <p:nvPr>
            <p:ph type="sldNum" sz="quarter" idx="11"/>
          </p:nvPr>
        </p:nvSpPr>
        <p:spPr/>
        <p:txBody>
          <a:bodyPr/>
          <a:lstStyle>
            <a:lvl1pPr>
              <a:defRPr/>
            </a:lvl1pPr>
          </a:lstStyle>
          <a:p>
            <a:r>
              <a:rPr lang="en-US" altLang="en-US" dirty="0"/>
              <a:t>Page </a:t>
            </a:r>
            <a:fld id="{D0BF8F6E-232C-4479-8873-848D6BC8E6C3}" type="slidenum">
              <a:rPr lang="en-US" altLang="en-US"/>
              <a:pPr/>
              <a:t>‹#›</a:t>
            </a:fld>
            <a:r>
              <a:rPr lang="en-US" altLang="en-US" dirty="0"/>
              <a:t> of 25</a:t>
            </a:r>
          </a:p>
        </p:txBody>
      </p:sp>
    </p:spTree>
    <p:extLst>
      <p:ext uri="{BB962C8B-B14F-4D97-AF65-F5344CB8AC3E}">
        <p14:creationId xmlns:p14="http://schemas.microsoft.com/office/powerpoint/2010/main" val="2101119473"/>
      </p:ext>
    </p:extLst>
  </p:cSld>
  <p:clrMapOvr>
    <a:masterClrMapping/>
  </p:clrMapOvr>
  <p:transition>
    <p:fade/>
  </p:transition>
</p:sldLayout>
</file>

<file path=ppt/slideLayouts/slideLayout8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38202"/>
            <a:ext cx="2057400" cy="51054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838201"/>
            <a:ext cx="6629400" cy="51054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lvl1pPr>
          </a:lstStyle>
          <a:p>
            <a:pPr>
              <a:defRPr/>
            </a:pPr>
            <a:r>
              <a:rPr lang="en-US"/>
              <a:t>Vulnerabilities in MLC NAND Flash Memory Programming</a:t>
            </a:r>
          </a:p>
        </p:txBody>
      </p:sp>
      <p:sp>
        <p:nvSpPr>
          <p:cNvPr id="5" name="Slide Number Placeholder 5"/>
          <p:cNvSpPr>
            <a:spLocks noGrp="1"/>
          </p:cNvSpPr>
          <p:nvPr>
            <p:ph type="sldNum" sz="quarter" idx="11"/>
          </p:nvPr>
        </p:nvSpPr>
        <p:spPr/>
        <p:txBody>
          <a:bodyPr/>
          <a:lstStyle>
            <a:lvl1pPr>
              <a:defRPr/>
            </a:lvl1pPr>
          </a:lstStyle>
          <a:p>
            <a:r>
              <a:rPr lang="en-US" altLang="en-US" dirty="0"/>
              <a:t>Page </a:t>
            </a:r>
            <a:fld id="{8C84A859-EC2B-4CC2-841B-A4A94D4856AA}" type="slidenum">
              <a:rPr lang="en-US" altLang="en-US"/>
              <a:pPr/>
              <a:t>‹#›</a:t>
            </a:fld>
            <a:r>
              <a:rPr lang="en-US" altLang="en-US" dirty="0"/>
              <a:t> of 25</a:t>
            </a:r>
          </a:p>
        </p:txBody>
      </p:sp>
    </p:spTree>
    <p:extLst>
      <p:ext uri="{BB962C8B-B14F-4D97-AF65-F5344CB8AC3E}">
        <p14:creationId xmlns:p14="http://schemas.microsoft.com/office/powerpoint/2010/main" val="1325367723"/>
      </p:ext>
    </p:extLst>
  </p:cSld>
  <p:clrMapOvr>
    <a:masterClrMapping/>
  </p:clrMapOvr>
  <p:transition>
    <p:fade/>
  </p:transition>
</p:sldLayout>
</file>

<file path=ppt/slideLayouts/slideLayout8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pPr lvl="0"/>
            <a:r>
              <a:rPr lang="en-US" noProof="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charset="0"/>
              <a:buNone/>
              <a:defRPr/>
            </a:lvl1pPr>
          </a:lstStyle>
          <a:p>
            <a:pPr lvl="0"/>
            <a:r>
              <a:rPr lang="en-US" noProof="0"/>
              <a:t>Click to edit Master subtitle style</a:t>
            </a:r>
          </a:p>
        </p:txBody>
      </p:sp>
      <p:sp>
        <p:nvSpPr>
          <p:cNvPr id="101380" name="Rectangle 4"/>
          <p:cNvSpPr>
            <a:spLocks noGrp="1" noChangeArrowheads="1"/>
          </p:cNvSpPr>
          <p:nvPr>
            <p:ph type="dt" sz="half" idx="2"/>
          </p:nvPr>
        </p:nvSpPr>
        <p:spPr/>
        <p:txBody>
          <a:bodyPr/>
          <a:lstStyle>
            <a:lvl1pPr>
              <a:defRPr/>
            </a:lvl1pPr>
          </a:lstStyle>
          <a:p>
            <a:r>
              <a:rPr lang="en-US">
                <a:solidFill>
                  <a:srgbClr val="000000"/>
                </a:solidFill>
                <a:latin typeface="Garamond"/>
                <a:ea typeface="ＭＳ Ｐゴシック"/>
              </a:rPr>
              <a:t>Efficient Runahead Execution</a:t>
            </a:r>
          </a:p>
        </p:txBody>
      </p:sp>
      <p:sp>
        <p:nvSpPr>
          <p:cNvPr id="101381" name="Rectangle 5"/>
          <p:cNvSpPr>
            <a:spLocks noGrp="1" noChangeArrowheads="1"/>
          </p:cNvSpPr>
          <p:nvPr>
            <p:ph type="ftr" sz="quarter" idx="3"/>
          </p:nvPr>
        </p:nvSpPr>
        <p:spPr>
          <a:xfrm>
            <a:off x="3124200" y="6243638"/>
            <a:ext cx="2895600" cy="457200"/>
          </a:xfrm>
        </p:spPr>
        <p:txBody>
          <a:bodyPr/>
          <a:lstStyle>
            <a:lvl1pPr>
              <a:defRPr/>
            </a:lvl1pPr>
          </a:lstStyle>
          <a:p>
            <a:endParaRPr lang="en-US">
              <a:solidFill>
                <a:srgbClr val="000000"/>
              </a:solidFill>
              <a:latin typeface="Garamond"/>
              <a:ea typeface="ＭＳ Ｐゴシック"/>
            </a:endParaRPr>
          </a:p>
        </p:txBody>
      </p:sp>
      <p:sp>
        <p:nvSpPr>
          <p:cNvPr id="101382" name="Rectangle 6"/>
          <p:cNvSpPr>
            <a:spLocks noGrp="1" noChangeArrowheads="1"/>
          </p:cNvSpPr>
          <p:nvPr>
            <p:ph type="sldNum" sz="quarter" idx="4"/>
          </p:nvPr>
        </p:nvSpPr>
        <p:spPr/>
        <p:txBody>
          <a:bodyPr/>
          <a:lstStyle>
            <a:lvl1pPr>
              <a:defRPr sz="1200"/>
            </a:lvl1pPr>
          </a:lstStyle>
          <a:p>
            <a:fld id="{3F4E83CC-B61E-054B-B2CB-992897F0EC44}"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
        <p:nvSpPr>
          <p:cNvPr id="101383" name="Freeform 7"/>
          <p:cNvSpPr>
            <a:spLocks noChangeArrowheads="1"/>
          </p:cNvSpPr>
          <p:nvPr/>
        </p:nvSpPr>
        <p:spPr bwMode="auto">
          <a:xfrm>
            <a:off x="457200" y="1219200"/>
            <a:ext cx="82296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endParaRPr>
          </a:p>
        </p:txBody>
      </p:sp>
      <p:sp>
        <p:nvSpPr>
          <p:cNvPr id="101384" name="Line 8"/>
          <p:cNvSpPr>
            <a:spLocks noChangeShapeType="1"/>
          </p:cNvSpPr>
          <p:nvPr/>
        </p:nvSpPr>
        <p:spPr bwMode="auto">
          <a:xfrm>
            <a:off x="457200" y="3276600"/>
            <a:ext cx="8229600" cy="0"/>
          </a:xfrm>
          <a:prstGeom prst="line">
            <a:avLst/>
          </a:prstGeom>
          <a:noFill/>
          <a:ln w="1905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pPr>
            <a:endParaRPr lang="en-US">
              <a:solidFill>
                <a:srgbClr val="000000"/>
              </a:solidFill>
              <a:latin typeface="Arial" charset="0"/>
              <a:ea typeface="ＭＳ Ｐゴシック" charset="0"/>
            </a:endParaRPr>
          </a:p>
        </p:txBody>
      </p:sp>
      <p:sp>
        <p:nvSpPr>
          <p:cNvPr id="101386" name="Line 10"/>
          <p:cNvSpPr>
            <a:spLocks noChangeShapeType="1"/>
          </p:cNvSpPr>
          <p:nvPr userDrawn="1"/>
        </p:nvSpPr>
        <p:spPr bwMode="auto">
          <a:xfrm>
            <a:off x="8686800" y="2362200"/>
            <a:ext cx="0" cy="914400"/>
          </a:xfrm>
          <a:prstGeom prst="line">
            <a:avLst/>
          </a:prstGeom>
          <a:noFill/>
          <a:ln w="254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pPr>
            <a:endParaRPr lang="en-US">
              <a:solidFill>
                <a:srgbClr val="000000"/>
              </a:solidFill>
              <a:latin typeface="Arial" charset="0"/>
              <a:ea typeface="ＭＳ Ｐゴシック" charset="0"/>
            </a:endParaRPr>
          </a:p>
        </p:txBody>
      </p:sp>
    </p:spTree>
    <p:extLst>
      <p:ext uri="{BB962C8B-B14F-4D97-AF65-F5344CB8AC3E}">
        <p14:creationId xmlns:p14="http://schemas.microsoft.com/office/powerpoint/2010/main" val="3708447603"/>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6D7A263D-DD8E-FA46-ADB3-36F0B40BAAAC}"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1993620200"/>
      </p:ext>
    </p:extLst>
  </p:cSld>
  <p:clrMapOvr>
    <a:masterClrMapping/>
  </p:clrMapOvr>
  <p:transition/>
</p:sldLayout>
</file>

<file path=ppt/slideLayouts/slideLayout8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6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025F1222-DFAB-184F-90C3-DABFCAAD3591}"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2565469553"/>
      </p:ext>
    </p:extLst>
  </p:cSld>
  <p:clrMapOvr>
    <a:masterClrMapping/>
  </p:clrMapOvr>
  <p:transition/>
</p:sldLayout>
</file>

<file path=ppt/slideLayouts/slideLayout8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AA5ADCCA-10FA-D645-AE9A-11B5AE1ABD51}"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4099732992"/>
      </p:ext>
    </p:extLst>
  </p:cSld>
  <p:clrMapOvr>
    <a:masterClrMapping/>
  </p:clrMapOvr>
  <p:transition/>
</p:sldLayout>
</file>

<file path=ppt/slideLayouts/slideLayout8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9" name="Slide Number Placeholder 8"/>
          <p:cNvSpPr>
            <a:spLocks noGrp="1"/>
          </p:cNvSpPr>
          <p:nvPr>
            <p:ph type="sldNum" sz="quarter" idx="12"/>
          </p:nvPr>
        </p:nvSpPr>
        <p:spPr/>
        <p:txBody>
          <a:bodyPr/>
          <a:lstStyle>
            <a:lvl1pPr>
              <a:defRPr/>
            </a:lvl1pPr>
          </a:lstStyle>
          <a:p>
            <a:fld id="{95E3631D-6A84-A243-B4F7-513A7D051592}"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1885103909"/>
      </p:ext>
    </p:extLst>
  </p:cSld>
  <p:clrMapOvr>
    <a:masterClrMapping/>
  </p:clrMapOvr>
  <p:transition/>
</p:sldLayout>
</file>

<file path=ppt/slideLayouts/slideLayout8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5" name="Slide Number Placeholder 4"/>
          <p:cNvSpPr>
            <a:spLocks noGrp="1"/>
          </p:cNvSpPr>
          <p:nvPr>
            <p:ph type="sldNum" sz="quarter" idx="12"/>
          </p:nvPr>
        </p:nvSpPr>
        <p:spPr/>
        <p:txBody>
          <a:bodyPr/>
          <a:lstStyle>
            <a:lvl1pPr>
              <a:defRPr/>
            </a:lvl1pPr>
          </a:lstStyle>
          <a:p>
            <a:fld id="{A2A979BA-DC65-914A-AB64-BB8EDDCE8E3A}"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1912753040"/>
      </p:ext>
    </p:extLst>
  </p:cSld>
  <p:clrMapOvr>
    <a:masterClrMapping/>
  </p:clrMapOvr>
  <p:transition/>
</p:sldLayout>
</file>

<file path=ppt/slideLayouts/slideLayout8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4" name="Slide Number Placeholder 3"/>
          <p:cNvSpPr>
            <a:spLocks noGrp="1"/>
          </p:cNvSpPr>
          <p:nvPr>
            <p:ph type="sldNum" sz="quarter" idx="12"/>
          </p:nvPr>
        </p:nvSpPr>
        <p:spPr/>
        <p:txBody>
          <a:bodyPr/>
          <a:lstStyle>
            <a:lvl1pPr>
              <a:defRPr/>
            </a:lvl1pPr>
          </a:lstStyle>
          <a:p>
            <a:fld id="{86F8BE1A-83A0-DD4C-A8D0-AEF22D32975D}"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2640819326"/>
      </p:ext>
    </p:extLst>
  </p:cSld>
  <p:clrMapOvr>
    <a:masterClrMapping/>
  </p:clrMapOvr>
  <p:transition/>
</p:sldLayout>
</file>

<file path=ppt/slideLayouts/slideLayout8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11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2A917BCE-0487-3149-BA85-426184E0066E}"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2745847332"/>
      </p:ext>
    </p:extLst>
  </p:cSld>
  <p:clrMapOvr>
    <a:masterClrMapping/>
  </p:clrMapOvr>
  <p:transition/>
</p:sldLayout>
</file>

<file path=ppt/slideLayouts/slideLayout8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BE9DA199-6B2A-C14B-BE9C-AC02A3D36CA4}"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3064113180"/>
      </p:ext>
    </p:extLst>
  </p:cSld>
  <p:clrMapOvr>
    <a:masterClrMapping/>
  </p:clrMapOvr>
  <p:transition/>
</p:sldLayout>
</file>

<file path=ppt/slideLayouts/slideLayout8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C88A14E8-9A2E-7B42-AB01-DCB7D14008D2}"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4109467496"/>
      </p:ext>
    </p:extLst>
  </p:cSld>
  <p:clrMapOvr>
    <a:masterClrMapping/>
  </p:clrMapOvr>
  <p:transition/>
</p:sldLayout>
</file>

<file path=ppt/slideLayouts/slideLayout8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5D993866-5810-6E4B-9A53-8FC0A630EE54}"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3546236976"/>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20.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hart Placeholder 2"/>
          <p:cNvSpPr>
            <a:spLocks noGrp="1"/>
          </p:cNvSpPr>
          <p:nvPr>
            <p:ph type="chart" idx="1"/>
          </p:nvPr>
        </p:nvSpPr>
        <p:spPr>
          <a:xfrm>
            <a:off x="228600" y="1371600"/>
            <a:ext cx="8610600" cy="4876800"/>
          </a:xfrm>
        </p:spPr>
        <p:txBody>
          <a:bodyPr/>
          <a:lstStyle/>
          <a:p>
            <a:endParaRPr lang="en-US"/>
          </a:p>
        </p:txBody>
      </p:sp>
      <p:sp>
        <p:nvSpPr>
          <p:cNvPr id="4" name="Date Placeholder 3"/>
          <p:cNvSpPr>
            <a:spLocks noGrp="1"/>
          </p:cNvSpPr>
          <p:nvPr>
            <p:ph type="dt" sz="half" idx="10"/>
          </p:nvPr>
        </p:nvSpPr>
        <p:spPr>
          <a:xfrm>
            <a:off x="457200" y="6243638"/>
            <a:ext cx="2133600" cy="457200"/>
          </a:xfrm>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fld id="{5B70F282-356A-FD41-A947-F2362D1EB994}"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2979157760"/>
      </p:ext>
    </p:extLst>
  </p:cSld>
  <p:clrMapOvr>
    <a:masterClrMapping/>
  </p:clrMapOvr>
  <p:transition/>
</p:sldLayout>
</file>

<file path=ppt/slideLayouts/slideLayout8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endParaRPr lang="en-US"/>
          </a:p>
        </p:txBody>
      </p:sp>
      <p:sp>
        <p:nvSpPr>
          <p:cNvPr id="4" name="Date Placeholder 3"/>
          <p:cNvSpPr>
            <a:spLocks noGrp="1"/>
          </p:cNvSpPr>
          <p:nvPr>
            <p:ph type="dt" sz="half" idx="10"/>
          </p:nvPr>
        </p:nvSpPr>
        <p:spPr>
          <a:xfrm>
            <a:off x="457200" y="6243638"/>
            <a:ext cx="2133600" cy="457200"/>
          </a:xfrm>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fld id="{BBC235F4-CB3B-084F-9419-7E72273CA12B}"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2293880914"/>
      </p:ext>
    </p:extLst>
  </p:cSld>
  <p:clrMapOvr>
    <a:masterClrMapping/>
  </p:clrMapOvr>
  <p:transition/>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b="1">
                <a:solidFill>
                  <a:schemeClr val="tx1"/>
                </a:solidFill>
                <a:latin typeface="Gill Sans MT" panose="020B0502020104020203"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 Sans MT" panose="020B05020201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Gill Sans MT" panose="020B0502020104020203" pitchFamily="34" charset="0"/>
              </a:defRPr>
            </a:lvl1pPr>
          </a:lstStyle>
          <a:p>
            <a:pPr>
              <a:defRPr/>
            </a:pPr>
            <a:fld id="{111EC4E2-6E65-4B38-A9F0-2491CD022231}" type="datetime1">
              <a:rPr lang="en-US" smtClean="0">
                <a:solidFill>
                  <a:prstClr val="black">
                    <a:tint val="75000"/>
                  </a:prstClr>
                </a:solidFill>
              </a:rPr>
              <a:pPr>
                <a:defRPr/>
              </a:pPr>
              <a:t>5/3/21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Gill Sans MT" panose="020B0502020104020203" pitchFamily="34" charset="0"/>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sz="1400">
                <a:solidFill>
                  <a:schemeClr val="tx1"/>
                </a:solidFill>
                <a:latin typeface="Gill Sans MT" panose="020B0502020104020203" pitchFamily="34" charset="0"/>
              </a:defRPr>
            </a:lvl1pPr>
          </a:lstStyle>
          <a:p>
            <a:pPr>
              <a:defRPr/>
            </a:pPr>
            <a:fld id="{13F32364-6BA0-48AA-B029-3ED2192016FC}"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673214887"/>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143000"/>
          </a:xfrm>
        </p:spPr>
        <p:txBody>
          <a:bodyPr>
            <a:normAutofit/>
          </a:bodyPr>
          <a:lstStyle>
            <a:lvl1pPr algn="l">
              <a:defRPr sz="3800" b="1">
                <a:solidFill>
                  <a:schemeClr val="tx1"/>
                </a:solidFill>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a:xfrm>
            <a:off x="304800" y="1219200"/>
            <a:ext cx="8534400" cy="5334000"/>
          </a:xfrm>
        </p:spPr>
        <p:txBody>
          <a:bodyPr/>
          <a:lstStyle>
            <a:lvl1pPr>
              <a:defRPr sz="2800">
                <a:latin typeface="Gill Sans MT" panose="020B0502020104020203" pitchFamily="34" charset="0"/>
              </a:defRPr>
            </a:lvl1pPr>
            <a:lvl2pPr>
              <a:defRPr sz="2400">
                <a:latin typeface="Gill Sans MT" panose="020B0502020104020203" pitchFamily="34" charset="0"/>
              </a:defRPr>
            </a:lvl2pPr>
            <a:lvl3pPr>
              <a:defRPr sz="2000">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z="1400">
                <a:solidFill>
                  <a:schemeClr val="tx1"/>
                </a:solidFill>
                <a:latin typeface="Gill Sans MT" panose="020B0502020104020203" pitchFamily="34" charset="0"/>
              </a:defRPr>
            </a:lvl1pPr>
          </a:lstStyle>
          <a:p>
            <a:pPr>
              <a:defRPr/>
            </a:pPr>
            <a:fld id="{13F32364-6BA0-48AA-B029-3ED2192016FC}" type="slidenum">
              <a:rPr lang="en-US" smtClean="0">
                <a:solidFill>
                  <a:prstClr val="black"/>
                </a:solidFill>
              </a:rPr>
              <a:pPr>
                <a:defRPr/>
              </a:pPr>
              <a:t>‹#›</a:t>
            </a:fld>
            <a:endParaRPr lang="en-US" dirty="0">
              <a:solidFill>
                <a:prstClr val="black"/>
              </a:solidFill>
            </a:endParaRPr>
          </a:p>
        </p:txBody>
      </p:sp>
      <p:cxnSp>
        <p:nvCxnSpPr>
          <p:cNvPr id="5" name="Straight Connector 4"/>
          <p:cNvCxnSpPr/>
          <p:nvPr userDrawn="1"/>
        </p:nvCxnSpPr>
        <p:spPr>
          <a:xfrm>
            <a:off x="304800" y="1066800"/>
            <a:ext cx="8534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91766"/>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9DC2EE5E-49E3-41BC-B690-56250386BB7E}" type="datetime1">
              <a:rPr lang="en-US" smtClean="0">
                <a:solidFill>
                  <a:prstClr val="black">
                    <a:tint val="75000"/>
                  </a:prstClr>
                </a:solidFill>
              </a:rPr>
              <a:pPr>
                <a:def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4999395"/>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6273F18D-3D7C-411A-A3D5-BE9D715C217A}" type="datetime1">
              <a:rPr lang="en-US" smtClean="0">
                <a:solidFill>
                  <a:prstClr val="black">
                    <a:tint val="75000"/>
                  </a:prstClr>
                </a:solidFill>
              </a:rPr>
              <a:pPr>
                <a:defRPr/>
              </a:pPr>
              <a:t>5/3/21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46028861"/>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6D9761C9-07B9-4029-8A9C-6B9D4FE4DECF}" type="datetime1">
              <a:rPr lang="en-US" smtClean="0">
                <a:solidFill>
                  <a:prstClr val="black">
                    <a:tint val="75000"/>
                  </a:prstClr>
                </a:solidFill>
              </a:rPr>
              <a:pPr>
                <a:defRPr/>
              </a:pPr>
              <a:t>5/3/21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42082109"/>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95E2F76E-CE6C-410C-8FDC-D0091C24DEF1}" type="datetime1">
              <a:rPr lang="en-US" smtClean="0">
                <a:solidFill>
                  <a:prstClr val="black">
                    <a:tint val="75000"/>
                  </a:prstClr>
                </a:solidFill>
              </a:rPr>
              <a:pPr>
                <a:defRPr/>
              </a:pPr>
              <a:t>5/3/21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8449263"/>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BA35B8DD-F4B6-4735-BE3E-A30AC9916A28}" type="datetime1">
              <a:rPr lang="en-US" smtClean="0">
                <a:solidFill>
                  <a:prstClr val="black">
                    <a:tint val="75000"/>
                  </a:prstClr>
                </a:solidFill>
              </a:rPr>
              <a:pPr>
                <a:defRPr/>
              </a:pPr>
              <a:t>5/3/21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19858966"/>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44FB2D7-3DDB-4FFD-8B82-F323B81C51BF}" type="datetime1">
              <a:rPr lang="en-US" smtClean="0">
                <a:solidFill>
                  <a:prstClr val="black">
                    <a:tint val="75000"/>
                  </a:prstClr>
                </a:solidFill>
              </a:rPr>
              <a:pPr>
                <a:defRPr/>
              </a:pPr>
              <a:t>5/3/21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4690535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pPr>
              <a:defRPr/>
            </a:pPr>
            <a:fld id="{08811807-3D87-4FB5-A3F7-954D5D4F8EE2}" type="datetime1">
              <a:rPr lang="en-US" smtClean="0">
                <a:solidFill>
                  <a:prstClr val="black">
                    <a:tint val="75000"/>
                  </a:prstClr>
                </a:solidFill>
              </a:rPr>
              <a:pPr>
                <a:defRPr/>
              </a:pPr>
              <a:t>5/3/21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6606102"/>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9CA4A0BD-C698-4141-B404-5A877B3AA909}" type="datetime1">
              <a:rPr lang="en-US" smtClean="0">
                <a:solidFill>
                  <a:prstClr val="black">
                    <a:tint val="75000"/>
                  </a:prstClr>
                </a:solidFill>
              </a:rPr>
              <a:pPr>
                <a:def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04373635"/>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D08FC6B9-10FF-4561-B52B-0EFAB655D039}" type="datetime1">
              <a:rPr lang="en-US" smtClean="0">
                <a:solidFill>
                  <a:prstClr val="black">
                    <a:tint val="75000"/>
                  </a:prstClr>
                </a:solidFill>
              </a:rPr>
              <a:pPr>
                <a:defRPr/>
              </a:pPr>
              <a:t>5/3/21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97933754"/>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55297531"/>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dirty="0"/>
              <a:t>Click to edit Master title style</a:t>
            </a:r>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txBox="1">
            <a:spLocks/>
          </p:cNvSpPr>
          <p:nvPr userDrawn="1"/>
        </p:nvSpPr>
        <p:spPr>
          <a:xfrm>
            <a:off x="8229600" y="6355715"/>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solidFill>
                  <a:prstClr val="black">
                    <a:tint val="75000"/>
                  </a:prstClr>
                </a:solidFill>
              </a:rPr>
              <a:pPr/>
              <a:t>‹#›</a:t>
            </a:fld>
            <a:endParaRPr lang="en-US" dirty="0">
              <a:solidFill>
                <a:prstClr val="black">
                  <a:tint val="75000"/>
                </a:prstClr>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6408997"/>
            <a:ext cx="1008112" cy="291687"/>
          </a:xfrm>
          <a:prstGeom prst="rect">
            <a:avLst/>
          </a:prstGeom>
        </p:spPr>
      </p:pic>
    </p:spTree>
    <p:extLst>
      <p:ext uri="{BB962C8B-B14F-4D97-AF65-F5344CB8AC3E}">
        <p14:creationId xmlns:p14="http://schemas.microsoft.com/office/powerpoint/2010/main" val="785540071"/>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958325"/>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5858772"/>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7979818"/>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7102023"/>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1F06B77A-E106-6F45-A98B-32502AD6FD6C}" type="slidenum">
              <a:rPr lang="en-US" altLang="en-US"/>
              <a:pPr>
                <a:defRPr/>
              </a:pPr>
              <a:t>‹#›</a:t>
            </a:fld>
            <a:endParaRPr lang="en-US" altLang="en-US"/>
          </a:p>
        </p:txBody>
      </p:sp>
    </p:spTree>
    <p:extLst>
      <p:ext uri="{BB962C8B-B14F-4D97-AF65-F5344CB8AC3E}">
        <p14:creationId xmlns:p14="http://schemas.microsoft.com/office/powerpoint/2010/main" val="1536819957"/>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FD930BB-AD26-2C48-AF8C-E1BF73EB73BC}" type="slidenum">
              <a:rPr lang="en-US" altLang="en-US"/>
              <a:pPr>
                <a:defRPr/>
              </a:pPr>
              <a:t>‹#›</a:t>
            </a:fld>
            <a:endParaRPr lang="en-US" altLang="en-US"/>
          </a:p>
        </p:txBody>
      </p:sp>
    </p:spTree>
    <p:extLst>
      <p:ext uri="{BB962C8B-B14F-4D97-AF65-F5344CB8AC3E}">
        <p14:creationId xmlns:p14="http://schemas.microsoft.com/office/powerpoint/2010/main" val="2484388292"/>
      </p:ext>
    </p:extLst>
  </p:cSld>
  <p:clrMapOvr>
    <a:masterClrMapping/>
  </p:clrMapOvr>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20BDC4A-43C4-3F44-8487-469192DEEAFF}" type="slidenum">
              <a:rPr lang="en-US" altLang="en-US"/>
              <a:pPr>
                <a:defRPr/>
              </a:pPr>
              <a:t>‹#›</a:t>
            </a:fld>
            <a:endParaRPr lang="en-US" altLang="en-US"/>
          </a:p>
        </p:txBody>
      </p:sp>
    </p:spTree>
    <p:extLst>
      <p:ext uri="{BB962C8B-B14F-4D97-AF65-F5344CB8AC3E}">
        <p14:creationId xmlns:p14="http://schemas.microsoft.com/office/powerpoint/2010/main" val="3389137839"/>
      </p:ext>
    </p:extLst>
  </p:cSld>
  <p:clrMapOvr>
    <a:masterClrMapping/>
  </p:clrMapOvr>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98C0071F-E0AB-AE4F-9B22-B483EE53E54F}" type="slidenum">
              <a:rPr lang="en-US" altLang="en-US"/>
              <a:pPr>
                <a:defRPr/>
              </a:pPr>
              <a:t>‹#›</a:t>
            </a:fld>
            <a:endParaRPr lang="en-US" altLang="en-US"/>
          </a:p>
        </p:txBody>
      </p:sp>
    </p:spTree>
    <p:extLst>
      <p:ext uri="{BB962C8B-B14F-4D97-AF65-F5344CB8AC3E}">
        <p14:creationId xmlns:p14="http://schemas.microsoft.com/office/powerpoint/2010/main" val="1023452650"/>
      </p:ext>
    </p:extLst>
  </p:cSld>
  <p:clrMapOvr>
    <a:masterClrMapping/>
  </p:clrMapOvr>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2DEAF9F4-3DA5-6341-A6BF-70A132512067}" type="slidenum">
              <a:rPr lang="en-US" altLang="en-US"/>
              <a:pPr>
                <a:defRPr/>
              </a:pPr>
              <a:t>‹#›</a:t>
            </a:fld>
            <a:endParaRPr lang="en-US" altLang="en-US"/>
          </a:p>
        </p:txBody>
      </p:sp>
    </p:spTree>
    <p:extLst>
      <p:ext uri="{BB962C8B-B14F-4D97-AF65-F5344CB8AC3E}">
        <p14:creationId xmlns:p14="http://schemas.microsoft.com/office/powerpoint/2010/main" val="2910498732"/>
      </p:ext>
    </p:extLst>
  </p:cSld>
  <p:clrMapOvr>
    <a:masterClrMapping/>
  </p:clrMapOvr>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DA14A479-7669-F34C-B465-8F92DC6094F9}" type="slidenum">
              <a:rPr lang="en-US" altLang="en-US"/>
              <a:pPr>
                <a:defRPr/>
              </a:pPr>
              <a:t>‹#›</a:t>
            </a:fld>
            <a:endParaRPr lang="en-US" altLang="en-US"/>
          </a:p>
        </p:txBody>
      </p:sp>
    </p:spTree>
    <p:extLst>
      <p:ext uri="{BB962C8B-B14F-4D97-AF65-F5344CB8AC3E}">
        <p14:creationId xmlns:p14="http://schemas.microsoft.com/office/powerpoint/2010/main" val="2843489046"/>
      </p:ext>
    </p:extLst>
  </p:cSld>
  <p:clrMapOvr>
    <a:masterClrMapping/>
  </p:clrMapOvr>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82B8AD63-067C-CB4C-A624-3B5A1EC043B3}" type="slidenum">
              <a:rPr lang="en-US" altLang="en-US"/>
              <a:pPr>
                <a:defRPr/>
              </a:pPr>
              <a:t>‹#›</a:t>
            </a:fld>
            <a:endParaRPr lang="en-US" altLang="en-US"/>
          </a:p>
        </p:txBody>
      </p:sp>
    </p:spTree>
    <p:extLst>
      <p:ext uri="{BB962C8B-B14F-4D97-AF65-F5344CB8AC3E}">
        <p14:creationId xmlns:p14="http://schemas.microsoft.com/office/powerpoint/2010/main" val="1945983588"/>
      </p:ext>
    </p:extLst>
  </p:cSld>
  <p:clrMapOvr>
    <a:masterClrMapping/>
  </p:clrMapOvr>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77BEA5F1-A4EF-2942-94D1-FBA5332008C3}" type="slidenum">
              <a:rPr lang="en-US" altLang="en-US"/>
              <a:pPr>
                <a:defRPr/>
              </a:pPr>
              <a:t>‹#›</a:t>
            </a:fld>
            <a:endParaRPr lang="en-US" altLang="en-US"/>
          </a:p>
        </p:txBody>
      </p:sp>
    </p:spTree>
    <p:extLst>
      <p:ext uri="{BB962C8B-B14F-4D97-AF65-F5344CB8AC3E}">
        <p14:creationId xmlns:p14="http://schemas.microsoft.com/office/powerpoint/2010/main" val="371047030"/>
      </p:ext>
    </p:extLst>
  </p:cSld>
  <p:clrMapOvr>
    <a:masterClrMapping/>
  </p:clrMapOvr>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8B91A747-713C-864B-BF86-EC1FD938DA1F}" type="slidenum">
              <a:rPr lang="en-US" altLang="en-US"/>
              <a:pPr>
                <a:defRPr/>
              </a:pPr>
              <a:t>‹#›</a:t>
            </a:fld>
            <a:endParaRPr lang="en-US" altLang="en-US"/>
          </a:p>
        </p:txBody>
      </p:sp>
    </p:spTree>
    <p:extLst>
      <p:ext uri="{BB962C8B-B14F-4D97-AF65-F5344CB8AC3E}">
        <p14:creationId xmlns:p14="http://schemas.microsoft.com/office/powerpoint/2010/main" val="614236399"/>
      </p:ext>
    </p:extLst>
  </p:cSld>
  <p:clrMapOvr>
    <a:masterClrMapping/>
  </p:clrMapOvr>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ECE137BB-ED14-FE4D-A877-90D513740374}" type="slidenum">
              <a:rPr lang="en-US" altLang="en-US"/>
              <a:pPr>
                <a:defRPr/>
              </a:pPr>
              <a:t>‹#›</a:t>
            </a:fld>
            <a:endParaRPr lang="en-US" altLang="en-US"/>
          </a:p>
        </p:txBody>
      </p:sp>
    </p:spTree>
    <p:extLst>
      <p:ext uri="{BB962C8B-B14F-4D97-AF65-F5344CB8AC3E}">
        <p14:creationId xmlns:p14="http://schemas.microsoft.com/office/powerpoint/2010/main" val="3170045950"/>
      </p:ext>
    </p:extLst>
  </p:cSld>
  <p:clrMapOvr>
    <a:masterClrMapping/>
  </p:clrMapOvr>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31BAB59-0B37-E744-B4B5-51E8CF51E598}" type="slidenum">
              <a:rPr lang="en-US" altLang="en-US"/>
              <a:pPr>
                <a:defRPr/>
              </a:pPr>
              <a:t>‹#›</a:t>
            </a:fld>
            <a:endParaRPr lang="en-US" altLang="en-US"/>
          </a:p>
        </p:txBody>
      </p:sp>
    </p:spTree>
    <p:extLst>
      <p:ext uri="{BB962C8B-B14F-4D97-AF65-F5344CB8AC3E}">
        <p14:creationId xmlns:p14="http://schemas.microsoft.com/office/powerpoint/2010/main" val="3950349099"/>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5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5846E0E-DB91-8143-BB5D-4E44299E8C7A}" type="slidenum">
              <a:rPr lang="en-US" altLang="en-US"/>
              <a:pPr>
                <a:defRPr/>
              </a:pPr>
              <a:t>‹#›</a:t>
            </a:fld>
            <a:endParaRPr lang="en-US" altLang="en-US"/>
          </a:p>
        </p:txBody>
      </p:sp>
    </p:spTree>
    <p:extLst>
      <p:ext uri="{BB962C8B-B14F-4D97-AF65-F5344CB8AC3E}">
        <p14:creationId xmlns:p14="http://schemas.microsoft.com/office/powerpoint/2010/main" val="1566403755"/>
      </p:ext>
    </p:extLst>
  </p:cSld>
  <p:clrMapOvr>
    <a:masterClrMapping/>
  </p:clrMapOvr>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pic>
        <p:nvPicPr>
          <p:cNvPr id="9" name="Picture 8" descr="A picture containing clipart&#10;&#10;Description automatically generated">
            <a:extLst>
              <a:ext uri="{FF2B5EF4-FFF2-40B4-BE49-F238E27FC236}">
                <a16:creationId xmlns:a16="http://schemas.microsoft.com/office/drawing/2014/main" id="{D9E0F28C-2089-4620-91BE-AFAEEE53EE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9" y="6340915"/>
            <a:ext cx="975989" cy="517085"/>
          </a:xfrm>
          <a:prstGeom prst="rect">
            <a:avLst/>
          </a:prstGeom>
        </p:spPr>
      </p:pic>
    </p:spTree>
    <p:extLst>
      <p:ext uri="{BB962C8B-B14F-4D97-AF65-F5344CB8AC3E}">
        <p14:creationId xmlns:p14="http://schemas.microsoft.com/office/powerpoint/2010/main" val="2718658398"/>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686800" cy="838200"/>
          </a:xfrm>
        </p:spPr>
        <p:txBody>
          <a:bodyPr>
            <a:normAutofit/>
          </a:bodyPr>
          <a:lstStyle>
            <a:lvl1pPr>
              <a:defRPr sz="405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28600" y="1143000"/>
            <a:ext cx="8686800" cy="50613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Slide Number Placeholder 5">
            <a:extLst>
              <a:ext uri="{FF2B5EF4-FFF2-40B4-BE49-F238E27FC236}">
                <a16:creationId xmlns:a16="http://schemas.microsoft.com/office/drawing/2014/main" id="{40833821-0C23-4738-BE09-9953AA957A9E}"/>
              </a:ext>
            </a:extLst>
          </p:cNvPr>
          <p:cNvSpPr txBox="1">
            <a:spLocks/>
          </p:cNvSpPr>
          <p:nvPr userDrawn="1"/>
        </p:nvSpPr>
        <p:spPr>
          <a:xfrm>
            <a:off x="8229600" y="6355717"/>
            <a:ext cx="685800" cy="365125"/>
          </a:xfrm>
          <a:prstGeom prst="rect">
            <a:avLst/>
          </a:prstGeom>
        </p:spPr>
        <p:txBody>
          <a:bodyPr vert="horz" lIns="68580" tIns="34290" rIns="68580" bIns="3429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z="1500" smtClean="0"/>
              <a:pPr/>
              <a:t>‹#›</a:t>
            </a:fld>
            <a:endParaRPr lang="en-US" sz="1500" dirty="0"/>
          </a:p>
        </p:txBody>
      </p:sp>
      <p:pic>
        <p:nvPicPr>
          <p:cNvPr id="9" name="Picture 8" descr="A picture containing clipart&#10;&#10;Description automatically generated">
            <a:extLst>
              <a:ext uri="{FF2B5EF4-FFF2-40B4-BE49-F238E27FC236}">
                <a16:creationId xmlns:a16="http://schemas.microsoft.com/office/drawing/2014/main" id="{1A634E86-7456-496B-8049-F77EC1E7CE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9" y="6340915"/>
            <a:ext cx="975989" cy="517085"/>
          </a:xfrm>
          <a:prstGeom prst="rect">
            <a:avLst/>
          </a:prstGeom>
        </p:spPr>
      </p:pic>
    </p:spTree>
    <p:extLst>
      <p:ext uri="{BB962C8B-B14F-4D97-AF65-F5344CB8AC3E}">
        <p14:creationId xmlns:p14="http://schemas.microsoft.com/office/powerpoint/2010/main" val="1569884882"/>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325084628"/>
      </p:ext>
    </p:extLst>
  </p:cSld>
  <p:clrMapOvr>
    <a:masterClrMapping/>
  </p:clrMapOvr>
  <p:hf hdr="0" ftr="0" dt="0"/>
</p:sldLayout>
</file>

<file path=ppt/slideLayouts/slideLayout8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4263504932"/>
      </p:ext>
    </p:extLst>
  </p:cSld>
  <p:clrMapOvr>
    <a:masterClrMapping/>
  </p:clrMapOvr>
  <p:hf hdr="0" ftr="0" dt="0"/>
</p:sldLayout>
</file>

<file path=ppt/slideLayouts/slideLayout8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1490039547"/>
      </p:ext>
    </p:extLst>
  </p:cSld>
  <p:clrMapOvr>
    <a:masterClrMapping/>
  </p:clrMapOvr>
  <p:hf hdr="0" ftr="0" dt="0"/>
</p:sldLayout>
</file>

<file path=ppt/slideLayouts/slideLayout8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2410959721"/>
      </p:ext>
    </p:extLst>
  </p:cSld>
  <p:clrMapOvr>
    <a:masterClrMapping/>
  </p:clrMapOvr>
  <p:hf hdr="0" ftr="0" dt="0"/>
</p:sldLayout>
</file>

<file path=ppt/slideLayouts/slideLayout8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1406608048"/>
      </p:ext>
    </p:extLst>
  </p:cSld>
  <p:clrMapOvr>
    <a:masterClrMapping/>
  </p:clrMapOvr>
  <p:hf hdr="0" ftr="0" dt="0"/>
</p:sldLayout>
</file>

<file path=ppt/slideLayouts/slideLayout8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3434688952"/>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31689101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8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2688848455"/>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1871980027"/>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12422634"/>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31075131"/>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67519265"/>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1" y="1536633"/>
            <a:ext cx="3999900" cy="45552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SzPts val="1400"/>
              <a:buChar char="●"/>
              <a:defRPr sz="1400"/>
            </a:lvl1pPr>
            <a:lvl2pPr marL="914377" lvl="1" indent="-304792">
              <a:spcBef>
                <a:spcPts val="1600"/>
              </a:spcBef>
              <a:spcAft>
                <a:spcPts val="0"/>
              </a:spcAft>
              <a:buSzPts val="1200"/>
              <a:buChar char="○"/>
              <a:defRPr sz="1200"/>
            </a:lvl2pPr>
            <a:lvl3pPr marL="1371566" lvl="2" indent="-304792">
              <a:spcBef>
                <a:spcPts val="1600"/>
              </a:spcBef>
              <a:spcAft>
                <a:spcPts val="0"/>
              </a:spcAft>
              <a:buSzPts val="1200"/>
              <a:buChar char="■"/>
              <a:defRPr sz="1200"/>
            </a:lvl3pPr>
            <a:lvl4pPr marL="1828754" lvl="3" indent="-304792">
              <a:spcBef>
                <a:spcPts val="1600"/>
              </a:spcBef>
              <a:spcAft>
                <a:spcPts val="0"/>
              </a:spcAft>
              <a:buSzPts val="1200"/>
              <a:buChar char="●"/>
              <a:defRPr sz="1200"/>
            </a:lvl4pPr>
            <a:lvl5pPr marL="2285943" lvl="4" indent="-304792">
              <a:spcBef>
                <a:spcPts val="1600"/>
              </a:spcBef>
              <a:spcAft>
                <a:spcPts val="0"/>
              </a:spcAft>
              <a:buSzPts val="1200"/>
              <a:buChar char="○"/>
              <a:defRPr sz="1200"/>
            </a:lvl5pPr>
            <a:lvl6pPr marL="2743131" lvl="5" indent="-304792">
              <a:spcBef>
                <a:spcPts val="1600"/>
              </a:spcBef>
              <a:spcAft>
                <a:spcPts val="0"/>
              </a:spcAft>
              <a:buSzPts val="1200"/>
              <a:buChar char="■"/>
              <a:defRPr sz="1200"/>
            </a:lvl6pPr>
            <a:lvl7pPr marL="3200320" lvl="6" indent="-304792">
              <a:spcBef>
                <a:spcPts val="1600"/>
              </a:spcBef>
              <a:spcAft>
                <a:spcPts val="0"/>
              </a:spcAft>
              <a:buSzPts val="1200"/>
              <a:buChar char="●"/>
              <a:defRPr sz="1200"/>
            </a:lvl7pPr>
            <a:lvl8pPr marL="3657509" lvl="7" indent="-304792">
              <a:spcBef>
                <a:spcPts val="1600"/>
              </a:spcBef>
              <a:spcAft>
                <a:spcPts val="0"/>
              </a:spcAft>
              <a:buSzPts val="1200"/>
              <a:buChar char="○"/>
              <a:defRPr sz="1200"/>
            </a:lvl8pPr>
            <a:lvl9pPr marL="4114697" lvl="8" indent="-304792">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1" y="1536633"/>
            <a:ext cx="3999900" cy="45552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SzPts val="1400"/>
              <a:buChar char="●"/>
              <a:defRPr sz="1400"/>
            </a:lvl1pPr>
            <a:lvl2pPr marL="914377" lvl="1" indent="-304792">
              <a:spcBef>
                <a:spcPts val="1600"/>
              </a:spcBef>
              <a:spcAft>
                <a:spcPts val="0"/>
              </a:spcAft>
              <a:buSzPts val="1200"/>
              <a:buChar char="○"/>
              <a:defRPr sz="1200"/>
            </a:lvl2pPr>
            <a:lvl3pPr marL="1371566" lvl="2" indent="-304792">
              <a:spcBef>
                <a:spcPts val="1600"/>
              </a:spcBef>
              <a:spcAft>
                <a:spcPts val="0"/>
              </a:spcAft>
              <a:buSzPts val="1200"/>
              <a:buChar char="■"/>
              <a:defRPr sz="1200"/>
            </a:lvl3pPr>
            <a:lvl4pPr marL="1828754" lvl="3" indent="-304792">
              <a:spcBef>
                <a:spcPts val="1600"/>
              </a:spcBef>
              <a:spcAft>
                <a:spcPts val="0"/>
              </a:spcAft>
              <a:buSzPts val="1200"/>
              <a:buChar char="●"/>
              <a:defRPr sz="1200"/>
            </a:lvl4pPr>
            <a:lvl5pPr marL="2285943" lvl="4" indent="-304792">
              <a:spcBef>
                <a:spcPts val="1600"/>
              </a:spcBef>
              <a:spcAft>
                <a:spcPts val="0"/>
              </a:spcAft>
              <a:buSzPts val="1200"/>
              <a:buChar char="○"/>
              <a:defRPr sz="1200"/>
            </a:lvl5pPr>
            <a:lvl6pPr marL="2743131" lvl="5" indent="-304792">
              <a:spcBef>
                <a:spcPts val="1600"/>
              </a:spcBef>
              <a:spcAft>
                <a:spcPts val="0"/>
              </a:spcAft>
              <a:buSzPts val="1200"/>
              <a:buChar char="■"/>
              <a:defRPr sz="1200"/>
            </a:lvl6pPr>
            <a:lvl7pPr marL="3200320" lvl="6" indent="-304792">
              <a:spcBef>
                <a:spcPts val="1600"/>
              </a:spcBef>
              <a:spcAft>
                <a:spcPts val="0"/>
              </a:spcAft>
              <a:buSzPts val="1200"/>
              <a:buChar char="●"/>
              <a:defRPr sz="1200"/>
            </a:lvl7pPr>
            <a:lvl8pPr marL="3657509" lvl="7" indent="-304792">
              <a:spcBef>
                <a:spcPts val="1600"/>
              </a:spcBef>
              <a:spcAft>
                <a:spcPts val="0"/>
              </a:spcAft>
              <a:buSzPts val="1200"/>
              <a:buChar char="○"/>
              <a:defRPr sz="1200"/>
            </a:lvl8pPr>
            <a:lvl9pPr marL="4114697" lvl="8" indent="-304792">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9733640"/>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61138317"/>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noAutofit/>
          </a:bodyPr>
          <a:lstStyle>
            <a:lvl1pPr marL="457189" lvl="0" indent="-304792">
              <a:spcBef>
                <a:spcPts val="0"/>
              </a:spcBef>
              <a:spcAft>
                <a:spcPts val="0"/>
              </a:spcAft>
              <a:buSzPts val="1200"/>
              <a:buChar char="●"/>
              <a:defRPr sz="1200"/>
            </a:lvl1pPr>
            <a:lvl2pPr marL="914377" lvl="1" indent="-304792">
              <a:spcBef>
                <a:spcPts val="1600"/>
              </a:spcBef>
              <a:spcAft>
                <a:spcPts val="0"/>
              </a:spcAft>
              <a:buSzPts val="1200"/>
              <a:buChar char="○"/>
              <a:defRPr sz="1200"/>
            </a:lvl2pPr>
            <a:lvl3pPr marL="1371566" lvl="2" indent="-304792">
              <a:spcBef>
                <a:spcPts val="1600"/>
              </a:spcBef>
              <a:spcAft>
                <a:spcPts val="0"/>
              </a:spcAft>
              <a:buSzPts val="1200"/>
              <a:buChar char="■"/>
              <a:defRPr sz="1200"/>
            </a:lvl3pPr>
            <a:lvl4pPr marL="1828754" lvl="3" indent="-304792">
              <a:spcBef>
                <a:spcPts val="1600"/>
              </a:spcBef>
              <a:spcAft>
                <a:spcPts val="0"/>
              </a:spcAft>
              <a:buSzPts val="1200"/>
              <a:buChar char="●"/>
              <a:defRPr sz="1200"/>
            </a:lvl4pPr>
            <a:lvl5pPr marL="2285943" lvl="4" indent="-304792">
              <a:spcBef>
                <a:spcPts val="1600"/>
              </a:spcBef>
              <a:spcAft>
                <a:spcPts val="0"/>
              </a:spcAft>
              <a:buSzPts val="1200"/>
              <a:buChar char="○"/>
              <a:defRPr sz="1200"/>
            </a:lvl5pPr>
            <a:lvl6pPr marL="2743131" lvl="5" indent="-304792">
              <a:spcBef>
                <a:spcPts val="1600"/>
              </a:spcBef>
              <a:spcAft>
                <a:spcPts val="0"/>
              </a:spcAft>
              <a:buSzPts val="1200"/>
              <a:buChar char="■"/>
              <a:defRPr sz="1200"/>
            </a:lvl6pPr>
            <a:lvl7pPr marL="3200320" lvl="6" indent="-304792">
              <a:spcBef>
                <a:spcPts val="1600"/>
              </a:spcBef>
              <a:spcAft>
                <a:spcPts val="0"/>
              </a:spcAft>
              <a:buSzPts val="1200"/>
              <a:buChar char="●"/>
              <a:defRPr sz="1200"/>
            </a:lvl7pPr>
            <a:lvl8pPr marL="3657509" lvl="7" indent="-304792">
              <a:spcBef>
                <a:spcPts val="1600"/>
              </a:spcBef>
              <a:spcAft>
                <a:spcPts val="0"/>
              </a:spcAft>
              <a:buSzPts val="1200"/>
              <a:buChar char="○"/>
              <a:defRPr sz="1200"/>
            </a:lvl8pPr>
            <a:lvl9pPr marL="4114697" lvl="8" indent="-304792">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4426929"/>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1" y="600200"/>
            <a:ext cx="63678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95606662"/>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800"/>
          </a:xfrm>
          <a:prstGeom prst="rect">
            <a:avLst/>
          </a:prstGeom>
        </p:spPr>
        <p:txBody>
          <a:bodyPr spcFirstLastPara="1" wrap="square" lIns="91425" tIns="91425" rIns="91425" bIns="91425" anchor="ctr" anchorCtr="0">
            <a:noAutofit/>
          </a:bodyPr>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03670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87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noAutofit/>
          </a:bodyPr>
          <a:lstStyle>
            <a:lvl1pPr marL="457189" lvl="0" indent="-22859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2935547"/>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400"/>
          </a:xfrm>
          <a:prstGeom prst="rect">
            <a:avLst/>
          </a:prstGeom>
        </p:spPr>
        <p:txBody>
          <a:bodyPr spcFirstLastPara="1" wrap="square" lIns="91425" tIns="91425" rIns="91425" bIns="91425" anchor="t" anchorCtr="0">
            <a:noAutofit/>
          </a:bodyPr>
          <a:lstStyle>
            <a:lvl1pPr marL="457189" lvl="0" indent="-342891" algn="ctr">
              <a:spcBef>
                <a:spcPts val="0"/>
              </a:spcBef>
              <a:spcAft>
                <a:spcPts val="0"/>
              </a:spcAft>
              <a:buSzPts val="1800"/>
              <a:buChar char="●"/>
              <a:defRPr/>
            </a:lvl1pPr>
            <a:lvl2pPr marL="914377" lvl="1" indent="-317492" algn="ctr">
              <a:spcBef>
                <a:spcPts val="1600"/>
              </a:spcBef>
              <a:spcAft>
                <a:spcPts val="0"/>
              </a:spcAft>
              <a:buSzPts val="1400"/>
              <a:buChar char="○"/>
              <a:defRPr/>
            </a:lvl2pPr>
            <a:lvl3pPr marL="1371566" lvl="2" indent="-317492" algn="ctr">
              <a:spcBef>
                <a:spcPts val="1600"/>
              </a:spcBef>
              <a:spcAft>
                <a:spcPts val="0"/>
              </a:spcAft>
              <a:buSzPts val="1400"/>
              <a:buChar char="■"/>
              <a:defRPr/>
            </a:lvl3pPr>
            <a:lvl4pPr marL="1828754" lvl="3" indent="-317492" algn="ctr">
              <a:spcBef>
                <a:spcPts val="1600"/>
              </a:spcBef>
              <a:spcAft>
                <a:spcPts val="0"/>
              </a:spcAft>
              <a:buSzPts val="1400"/>
              <a:buChar char="●"/>
              <a:defRPr/>
            </a:lvl4pPr>
            <a:lvl5pPr marL="2285943" lvl="4" indent="-317492" algn="ctr">
              <a:spcBef>
                <a:spcPts val="1600"/>
              </a:spcBef>
              <a:spcAft>
                <a:spcPts val="0"/>
              </a:spcAft>
              <a:buSzPts val="1400"/>
              <a:buChar char="○"/>
              <a:defRPr/>
            </a:lvl5pPr>
            <a:lvl6pPr marL="2743131" lvl="5" indent="-317492" algn="ctr">
              <a:spcBef>
                <a:spcPts val="1600"/>
              </a:spcBef>
              <a:spcAft>
                <a:spcPts val="0"/>
              </a:spcAft>
              <a:buSzPts val="1400"/>
              <a:buChar char="■"/>
              <a:defRPr/>
            </a:lvl6pPr>
            <a:lvl7pPr marL="3200320" lvl="6" indent="-317492" algn="ctr">
              <a:spcBef>
                <a:spcPts val="1600"/>
              </a:spcBef>
              <a:spcAft>
                <a:spcPts val="0"/>
              </a:spcAft>
              <a:buSzPts val="1400"/>
              <a:buChar char="●"/>
              <a:defRPr/>
            </a:lvl7pPr>
            <a:lvl8pPr marL="3657509" lvl="7" indent="-317492" algn="ctr">
              <a:spcBef>
                <a:spcPts val="1600"/>
              </a:spcBef>
              <a:spcAft>
                <a:spcPts val="0"/>
              </a:spcAft>
              <a:buSzPts val="1400"/>
              <a:buChar char="○"/>
              <a:defRPr/>
            </a:lvl8pPr>
            <a:lvl9pPr marL="4114697" lvl="8" indent="-317492"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07101813"/>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73414611"/>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51554"/>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5"/>
            <a:ext cx="8987623"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5"/>
            <a:ext cx="8987623" cy="5318753"/>
          </a:xfrm>
          <a:prstGeom prst="rect">
            <a:avLst/>
          </a:prstGeom>
        </p:spPr>
        <p:txBody>
          <a:bodyPr/>
          <a:lstStyle>
            <a:lvl1pPr>
              <a:defRPr sz="3600">
                <a:latin typeface="Cambria" panose="02040503050406030204" pitchFamily="18" charset="0"/>
              </a:defRPr>
            </a:lvl1pPr>
            <a:lvl2pPr marL="685783" indent="-228594">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safari.png"/>
          <p:cNvPicPr>
            <a:picLocks noChangeAspect="1"/>
          </p:cNvPicPr>
          <p:nvPr userDrawn="1"/>
        </p:nvPicPr>
        <p:blipFill>
          <a:blip r:embed="rId2" cstate="print"/>
          <a:stretch>
            <a:fillRect/>
          </a:stretch>
        </p:blipFill>
        <p:spPr>
          <a:xfrm>
            <a:off x="189560" y="6413144"/>
            <a:ext cx="1080120" cy="312523"/>
          </a:xfrm>
          <a:prstGeom prst="rect">
            <a:avLst/>
          </a:prstGeom>
        </p:spPr>
      </p:pic>
    </p:spTree>
    <p:extLst>
      <p:ext uri="{BB962C8B-B14F-4D97-AF65-F5344CB8AC3E}">
        <p14:creationId xmlns:p14="http://schemas.microsoft.com/office/powerpoint/2010/main" val="408745664"/>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109033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587063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DEBDFEA4-C20F-104A-BC27-408CBECDF119}" type="slidenum">
              <a:rPr lang="en-US" altLang="en-US"/>
              <a:pPr>
                <a:defRPr/>
              </a:pPr>
              <a:t>‹#›</a:t>
            </a:fld>
            <a:endParaRPr lang="en-US" altLang="en-US"/>
          </a:p>
        </p:txBody>
      </p:sp>
    </p:spTree>
    <p:extLst>
      <p:ext uri="{BB962C8B-B14F-4D97-AF65-F5344CB8AC3E}">
        <p14:creationId xmlns:p14="http://schemas.microsoft.com/office/powerpoint/2010/main" val="3669861593"/>
      </p:ext>
    </p:extLst>
  </p:cSld>
  <p:clrMapOvr>
    <a:masterClrMapping/>
  </p:clrMapOvr>
  <p:transition/>
</p:sldLayout>
</file>

<file path=ppt/slideLayouts/slideLayout8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85EC0B31-7E1A-5D4D-983E-2275653A8B31}" type="slidenum">
              <a:rPr lang="en-US" altLang="en-US"/>
              <a:pPr>
                <a:defRPr/>
              </a:pPr>
              <a:t>‹#›</a:t>
            </a:fld>
            <a:endParaRPr lang="en-US" altLang="en-US"/>
          </a:p>
        </p:txBody>
      </p:sp>
    </p:spTree>
    <p:extLst>
      <p:ext uri="{BB962C8B-B14F-4D97-AF65-F5344CB8AC3E}">
        <p14:creationId xmlns:p14="http://schemas.microsoft.com/office/powerpoint/2010/main" val="134450037"/>
      </p:ext>
    </p:extLst>
  </p:cSld>
  <p:clrMapOvr>
    <a:masterClrMapping/>
  </p:clrMapOvr>
  <p:transition/>
</p:sldLayout>
</file>

<file path=ppt/slideLayouts/slideLayout8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E0BEF943-F4A0-4D46-B4C9-58E9F66D0EF1}" type="slidenum">
              <a:rPr lang="en-US" altLang="en-US"/>
              <a:pPr>
                <a:defRPr/>
              </a:pPr>
              <a:t>‹#›</a:t>
            </a:fld>
            <a:endParaRPr lang="en-US" altLang="en-US"/>
          </a:p>
        </p:txBody>
      </p:sp>
    </p:spTree>
    <p:extLst>
      <p:ext uri="{BB962C8B-B14F-4D97-AF65-F5344CB8AC3E}">
        <p14:creationId xmlns:p14="http://schemas.microsoft.com/office/powerpoint/2010/main" val="1064580612"/>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8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64475E6A-3752-FC41-B8A3-75D7F64530DA}" type="slidenum">
              <a:rPr lang="en-US" altLang="en-US"/>
              <a:pPr>
                <a:defRPr/>
              </a:pPr>
              <a:t>‹#›</a:t>
            </a:fld>
            <a:endParaRPr lang="en-US" altLang="en-US"/>
          </a:p>
        </p:txBody>
      </p:sp>
    </p:spTree>
    <p:extLst>
      <p:ext uri="{BB962C8B-B14F-4D97-AF65-F5344CB8AC3E}">
        <p14:creationId xmlns:p14="http://schemas.microsoft.com/office/powerpoint/2010/main" val="3360622150"/>
      </p:ext>
    </p:extLst>
  </p:cSld>
  <p:clrMapOvr>
    <a:masterClrMapping/>
  </p:clrMapOvr>
  <p:transition/>
</p:sldLayout>
</file>

<file path=ppt/slideLayouts/slideLayout8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D5D7E345-B863-7F48-B37E-C4D1A0E761A7}" type="slidenum">
              <a:rPr lang="en-US" altLang="en-US"/>
              <a:pPr>
                <a:defRPr/>
              </a:pPr>
              <a:t>‹#›</a:t>
            </a:fld>
            <a:endParaRPr lang="en-US" altLang="en-US"/>
          </a:p>
        </p:txBody>
      </p:sp>
    </p:spTree>
    <p:extLst>
      <p:ext uri="{BB962C8B-B14F-4D97-AF65-F5344CB8AC3E}">
        <p14:creationId xmlns:p14="http://schemas.microsoft.com/office/powerpoint/2010/main" val="3825790000"/>
      </p:ext>
    </p:extLst>
  </p:cSld>
  <p:clrMapOvr>
    <a:masterClrMapping/>
  </p:clrMapOvr>
  <p:transition/>
</p:sldLayout>
</file>

<file path=ppt/slideLayouts/slideLayout8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DDAD7548-FD3A-9B40-80D2-DE711E168A26}" type="slidenum">
              <a:rPr lang="en-US" altLang="en-US"/>
              <a:pPr>
                <a:defRPr/>
              </a:pPr>
              <a:t>‹#›</a:t>
            </a:fld>
            <a:endParaRPr lang="en-US" altLang="en-US"/>
          </a:p>
        </p:txBody>
      </p:sp>
    </p:spTree>
    <p:extLst>
      <p:ext uri="{BB962C8B-B14F-4D97-AF65-F5344CB8AC3E}">
        <p14:creationId xmlns:p14="http://schemas.microsoft.com/office/powerpoint/2010/main" val="3839668887"/>
      </p:ext>
    </p:extLst>
  </p:cSld>
  <p:clrMapOvr>
    <a:masterClrMapping/>
  </p:clrMapOvr>
  <p:transition/>
</p:sldLayout>
</file>

<file path=ppt/slideLayouts/slideLayout8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08DCDF4F-585B-6D4F-A4CB-C67AB7D5B765}" type="slidenum">
              <a:rPr lang="en-US" altLang="en-US"/>
              <a:pPr>
                <a:defRPr/>
              </a:pPr>
              <a:t>‹#›</a:t>
            </a:fld>
            <a:endParaRPr lang="en-US" altLang="en-US"/>
          </a:p>
        </p:txBody>
      </p:sp>
    </p:spTree>
    <p:extLst>
      <p:ext uri="{BB962C8B-B14F-4D97-AF65-F5344CB8AC3E}">
        <p14:creationId xmlns:p14="http://schemas.microsoft.com/office/powerpoint/2010/main" val="378820143"/>
      </p:ext>
    </p:extLst>
  </p:cSld>
  <p:clrMapOvr>
    <a:masterClrMapping/>
  </p:clrMapOvr>
  <p:transition/>
</p:sldLayout>
</file>

<file path=ppt/slideLayouts/slideLayout8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90FC4979-FCD7-694E-8B26-68BFE56F7694}" type="slidenum">
              <a:rPr lang="en-US" altLang="en-US"/>
              <a:pPr>
                <a:defRPr/>
              </a:pPr>
              <a:t>‹#›</a:t>
            </a:fld>
            <a:endParaRPr lang="en-US" altLang="en-US"/>
          </a:p>
        </p:txBody>
      </p:sp>
    </p:spTree>
    <p:extLst>
      <p:ext uri="{BB962C8B-B14F-4D97-AF65-F5344CB8AC3E}">
        <p14:creationId xmlns:p14="http://schemas.microsoft.com/office/powerpoint/2010/main" val="3828807734"/>
      </p:ext>
    </p:extLst>
  </p:cSld>
  <p:clrMapOvr>
    <a:masterClrMapping/>
  </p:clrMapOvr>
  <p:transition/>
</p:sldLayout>
</file>

<file path=ppt/slideLayouts/slideLayout8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CF8051ED-7F0F-1747-91E3-F6CFAF063EC3}" type="slidenum">
              <a:rPr lang="en-US" altLang="en-US"/>
              <a:pPr>
                <a:defRPr/>
              </a:pPr>
              <a:t>‹#›</a:t>
            </a:fld>
            <a:endParaRPr lang="en-US" altLang="en-US"/>
          </a:p>
        </p:txBody>
      </p:sp>
    </p:spTree>
    <p:extLst>
      <p:ext uri="{BB962C8B-B14F-4D97-AF65-F5344CB8AC3E}">
        <p14:creationId xmlns:p14="http://schemas.microsoft.com/office/powerpoint/2010/main" val="3815451285"/>
      </p:ext>
    </p:extLst>
  </p:cSld>
  <p:clrMapOvr>
    <a:masterClrMapping/>
  </p:clrMapOvr>
  <p:transition/>
</p:sldLayout>
</file>

<file path=ppt/slideLayouts/slideLayout8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DF10535E-D52C-7148-ABB0-7547E77158BC}" type="slidenum">
              <a:rPr lang="en-US" altLang="en-US"/>
              <a:pPr>
                <a:defRPr/>
              </a:pPr>
              <a:t>‹#›</a:t>
            </a:fld>
            <a:endParaRPr lang="en-US" altLang="en-US"/>
          </a:p>
        </p:txBody>
      </p:sp>
    </p:spTree>
    <p:extLst>
      <p:ext uri="{BB962C8B-B14F-4D97-AF65-F5344CB8AC3E}">
        <p14:creationId xmlns:p14="http://schemas.microsoft.com/office/powerpoint/2010/main" val="2917025023"/>
      </p:ext>
    </p:extLst>
  </p:cSld>
  <p:clrMapOvr>
    <a:masterClrMapping/>
  </p:clrMapOvr>
  <p:transition/>
</p:sldLayout>
</file>

<file path=ppt/slideLayouts/slideLayout8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437D0A7A-F6FB-1F48-9A4B-A6A40DC9AC24}" type="slidenum">
              <a:rPr lang="en-US" altLang="en-US"/>
              <a:pPr>
                <a:defRPr/>
              </a:pPr>
              <a:t>‹#›</a:t>
            </a:fld>
            <a:endParaRPr lang="en-US" altLang="en-US"/>
          </a:p>
        </p:txBody>
      </p:sp>
    </p:spTree>
    <p:extLst>
      <p:ext uri="{BB962C8B-B14F-4D97-AF65-F5344CB8AC3E}">
        <p14:creationId xmlns:p14="http://schemas.microsoft.com/office/powerpoint/2010/main" val="1321780326"/>
      </p:ext>
    </p:extLst>
  </p:cSld>
  <p:clrMapOvr>
    <a:masterClrMapping/>
  </p:clrMapOvr>
  <p:transition/>
</p:sldLayout>
</file>

<file path=ppt/slideLayouts/slideLayout88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F40AFC27-E9C2-A540-A3C4-249358E56051}" type="slidenum">
              <a:rPr lang="en-US" altLang="en-US"/>
              <a:pPr>
                <a:defRPr/>
              </a:pPr>
              <a:t>‹#›</a:t>
            </a:fld>
            <a:endParaRPr lang="en-US" altLang="en-US"/>
          </a:p>
        </p:txBody>
      </p:sp>
    </p:spTree>
    <p:extLst>
      <p:ext uri="{BB962C8B-B14F-4D97-AF65-F5344CB8AC3E}">
        <p14:creationId xmlns:p14="http://schemas.microsoft.com/office/powerpoint/2010/main" val="1439888438"/>
      </p:ext>
    </p:extLst>
  </p:cSld>
  <p:clrMapOvr>
    <a:masterClrMapping/>
  </p:clrMapOvr>
  <p:transition/>
</p:sldLayout>
</file>

<file path=ppt/slideLayouts/slideLayout8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F95B04E4-937C-664F-B51F-D8C30ABD33B0}"/>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48FE1C4B-D953-0249-AAC5-1CEBC09BA0D3}"/>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6CEAA0A5-E9E4-5140-BD46-DA6256C8BD9D}"/>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D19D6D91-79A7-6D42-B64F-582CA85CF65A}"/>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FA33B19D-FBD6-3545-A911-696365B2674E}"/>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E3F69791-C3A5-1144-92B1-333CF796E52A}"/>
              </a:ext>
            </a:extLst>
          </p:cNvPr>
          <p:cNvSpPr>
            <a:spLocks noGrp="1" noChangeArrowheads="1"/>
          </p:cNvSpPr>
          <p:nvPr>
            <p:ph type="sldNum" sz="quarter" idx="12"/>
          </p:nvPr>
        </p:nvSpPr>
        <p:spPr/>
        <p:txBody>
          <a:bodyPr/>
          <a:lstStyle>
            <a:lvl1pPr>
              <a:defRPr sz="1200" smtClean="0"/>
            </a:lvl1pPr>
          </a:lstStyle>
          <a:p>
            <a:pPr>
              <a:defRPr/>
            </a:pPr>
            <a:fld id="{3B3FDAE8-A59F-B84A-B845-84C535A39ED0}" type="slidenum">
              <a:rPr lang="en-US" altLang="en-US"/>
              <a:pPr>
                <a:defRPr/>
              </a:pPr>
              <a:t>‹#›</a:t>
            </a:fld>
            <a:endParaRPr lang="en-US" altLang="en-US"/>
          </a:p>
        </p:txBody>
      </p:sp>
    </p:spTree>
    <p:extLst>
      <p:ext uri="{BB962C8B-B14F-4D97-AF65-F5344CB8AC3E}">
        <p14:creationId xmlns:p14="http://schemas.microsoft.com/office/powerpoint/2010/main" val="656669209"/>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8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73A97B69-F936-9541-A4C0-4803E0D9803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ACF1560-B282-884D-8A11-92C4A17C9387}"/>
              </a:ext>
            </a:extLst>
          </p:cNvPr>
          <p:cNvSpPr>
            <a:spLocks noGrp="1" noChangeArrowheads="1"/>
          </p:cNvSpPr>
          <p:nvPr>
            <p:ph type="sldNum" sz="quarter" idx="11"/>
          </p:nvPr>
        </p:nvSpPr>
        <p:spPr>
          <a:ln/>
        </p:spPr>
        <p:txBody>
          <a:bodyPr/>
          <a:lstStyle>
            <a:lvl1pPr>
              <a:defRPr/>
            </a:lvl1pPr>
          </a:lstStyle>
          <a:p>
            <a:pPr>
              <a:defRPr/>
            </a:pPr>
            <a:fld id="{ABF4462A-42FE-A84B-9002-68A00ADE644F}" type="slidenum">
              <a:rPr lang="en-US" altLang="en-US"/>
              <a:pPr>
                <a:defRPr/>
              </a:pPr>
              <a:t>‹#›</a:t>
            </a:fld>
            <a:endParaRPr lang="en-US" altLang="en-US"/>
          </a:p>
        </p:txBody>
      </p:sp>
    </p:spTree>
    <p:extLst>
      <p:ext uri="{BB962C8B-B14F-4D97-AF65-F5344CB8AC3E}">
        <p14:creationId xmlns:p14="http://schemas.microsoft.com/office/powerpoint/2010/main" val="336813805"/>
      </p:ext>
    </p:extLst>
  </p:cSld>
  <p:clrMapOvr>
    <a:masterClrMapping/>
  </p:clrMapOvr>
  <p:transition/>
</p:sldLayout>
</file>

<file path=ppt/slideLayouts/slideLayout8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F2623055-6F7E-CF4A-ADEE-B8106026EC5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508F7ABC-7804-9A45-8345-A3C1D4AE2951}"/>
              </a:ext>
            </a:extLst>
          </p:cNvPr>
          <p:cNvSpPr>
            <a:spLocks noGrp="1" noChangeArrowheads="1"/>
          </p:cNvSpPr>
          <p:nvPr>
            <p:ph type="sldNum" sz="quarter" idx="11"/>
          </p:nvPr>
        </p:nvSpPr>
        <p:spPr>
          <a:ln/>
        </p:spPr>
        <p:txBody>
          <a:bodyPr/>
          <a:lstStyle>
            <a:lvl1pPr>
              <a:defRPr/>
            </a:lvl1pPr>
          </a:lstStyle>
          <a:p>
            <a:pPr>
              <a:defRPr/>
            </a:pPr>
            <a:fld id="{33CFE70D-E1B6-6444-B39A-56D9F01DCD47}" type="slidenum">
              <a:rPr lang="en-US" altLang="en-US"/>
              <a:pPr>
                <a:defRPr/>
              </a:pPr>
              <a:t>‹#›</a:t>
            </a:fld>
            <a:endParaRPr lang="en-US" altLang="en-US"/>
          </a:p>
        </p:txBody>
      </p:sp>
    </p:spTree>
    <p:extLst>
      <p:ext uri="{BB962C8B-B14F-4D97-AF65-F5344CB8AC3E}">
        <p14:creationId xmlns:p14="http://schemas.microsoft.com/office/powerpoint/2010/main" val="3520389837"/>
      </p:ext>
    </p:extLst>
  </p:cSld>
  <p:clrMapOvr>
    <a:masterClrMapping/>
  </p:clrMapOvr>
  <p:transition/>
</p:sldLayout>
</file>

<file path=ppt/slideLayouts/slideLayout8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371F563C-CD40-A941-946F-51381E41C508}"/>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3913447-512A-8E4A-90A4-7079BD9A51DA}"/>
              </a:ext>
            </a:extLst>
          </p:cNvPr>
          <p:cNvSpPr>
            <a:spLocks noGrp="1" noChangeArrowheads="1"/>
          </p:cNvSpPr>
          <p:nvPr>
            <p:ph type="sldNum" sz="quarter" idx="11"/>
          </p:nvPr>
        </p:nvSpPr>
        <p:spPr>
          <a:ln/>
        </p:spPr>
        <p:txBody>
          <a:bodyPr/>
          <a:lstStyle>
            <a:lvl1pPr>
              <a:defRPr/>
            </a:lvl1pPr>
          </a:lstStyle>
          <a:p>
            <a:pPr>
              <a:defRPr/>
            </a:pPr>
            <a:fld id="{F061E867-9ECF-604D-A3A5-B01890269E4D}" type="slidenum">
              <a:rPr lang="en-US" altLang="en-US"/>
              <a:pPr>
                <a:defRPr/>
              </a:pPr>
              <a:t>‹#›</a:t>
            </a:fld>
            <a:endParaRPr lang="en-US" altLang="en-US"/>
          </a:p>
        </p:txBody>
      </p:sp>
    </p:spTree>
    <p:extLst>
      <p:ext uri="{BB962C8B-B14F-4D97-AF65-F5344CB8AC3E}">
        <p14:creationId xmlns:p14="http://schemas.microsoft.com/office/powerpoint/2010/main" val="3125631256"/>
      </p:ext>
    </p:extLst>
  </p:cSld>
  <p:clrMapOvr>
    <a:masterClrMapping/>
  </p:clrMapOvr>
  <p:transition/>
</p:sldLayout>
</file>

<file path=ppt/slideLayouts/slideLayout8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5F572121-A8E8-2D44-9C8A-867F1E7CF2D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375A6BC4-4875-D14C-AD8B-EDD376D8CFAC}"/>
              </a:ext>
            </a:extLst>
          </p:cNvPr>
          <p:cNvSpPr>
            <a:spLocks noGrp="1" noChangeArrowheads="1"/>
          </p:cNvSpPr>
          <p:nvPr>
            <p:ph type="sldNum" sz="quarter" idx="11"/>
          </p:nvPr>
        </p:nvSpPr>
        <p:spPr>
          <a:ln/>
        </p:spPr>
        <p:txBody>
          <a:bodyPr/>
          <a:lstStyle>
            <a:lvl1pPr>
              <a:defRPr/>
            </a:lvl1pPr>
          </a:lstStyle>
          <a:p>
            <a:pPr>
              <a:defRPr/>
            </a:pPr>
            <a:fld id="{6BF9FD31-60B6-C346-9D89-A4089B899D90}" type="slidenum">
              <a:rPr lang="en-US" altLang="en-US"/>
              <a:pPr>
                <a:defRPr/>
              </a:pPr>
              <a:t>‹#›</a:t>
            </a:fld>
            <a:endParaRPr lang="en-US" altLang="en-US"/>
          </a:p>
        </p:txBody>
      </p:sp>
    </p:spTree>
    <p:extLst>
      <p:ext uri="{BB962C8B-B14F-4D97-AF65-F5344CB8AC3E}">
        <p14:creationId xmlns:p14="http://schemas.microsoft.com/office/powerpoint/2010/main" val="3008841999"/>
      </p:ext>
    </p:extLst>
  </p:cSld>
  <p:clrMapOvr>
    <a:masterClrMapping/>
  </p:clrMapOvr>
  <p:transition/>
</p:sldLayout>
</file>

<file path=ppt/slideLayouts/slideLayout8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24209F53-5EDE-1248-9733-CEB7AFA430D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CED11C88-124D-0347-AECA-31127847197C}"/>
              </a:ext>
            </a:extLst>
          </p:cNvPr>
          <p:cNvSpPr>
            <a:spLocks noGrp="1" noChangeArrowheads="1"/>
          </p:cNvSpPr>
          <p:nvPr>
            <p:ph type="sldNum" sz="quarter" idx="11"/>
          </p:nvPr>
        </p:nvSpPr>
        <p:spPr>
          <a:ln/>
        </p:spPr>
        <p:txBody>
          <a:bodyPr/>
          <a:lstStyle>
            <a:lvl1pPr>
              <a:defRPr/>
            </a:lvl1pPr>
          </a:lstStyle>
          <a:p>
            <a:pPr>
              <a:defRPr/>
            </a:pPr>
            <a:fld id="{ABA189F7-876C-7946-AB0D-5451C843C772}" type="slidenum">
              <a:rPr lang="en-US" altLang="en-US"/>
              <a:pPr>
                <a:defRPr/>
              </a:pPr>
              <a:t>‹#›</a:t>
            </a:fld>
            <a:endParaRPr lang="en-US" altLang="en-US"/>
          </a:p>
        </p:txBody>
      </p:sp>
    </p:spTree>
    <p:extLst>
      <p:ext uri="{BB962C8B-B14F-4D97-AF65-F5344CB8AC3E}">
        <p14:creationId xmlns:p14="http://schemas.microsoft.com/office/powerpoint/2010/main" val="2700192181"/>
      </p:ext>
    </p:extLst>
  </p:cSld>
  <p:clrMapOvr>
    <a:masterClrMapping/>
  </p:clrMapOvr>
  <p:transition/>
</p:sldLayout>
</file>

<file path=ppt/slideLayouts/slideLayout8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9347127D-50D6-804E-BBDB-090FFD76C82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34CA717C-BE13-1D47-AAC5-E762962F17AE}"/>
              </a:ext>
            </a:extLst>
          </p:cNvPr>
          <p:cNvSpPr>
            <a:spLocks noGrp="1" noChangeArrowheads="1"/>
          </p:cNvSpPr>
          <p:nvPr>
            <p:ph type="sldNum" sz="quarter" idx="11"/>
          </p:nvPr>
        </p:nvSpPr>
        <p:spPr>
          <a:ln/>
        </p:spPr>
        <p:txBody>
          <a:bodyPr/>
          <a:lstStyle>
            <a:lvl1pPr>
              <a:defRPr/>
            </a:lvl1pPr>
          </a:lstStyle>
          <a:p>
            <a:pPr>
              <a:defRPr/>
            </a:pPr>
            <a:fld id="{AA20B547-CD99-0740-9575-71E48EA0F20D}" type="slidenum">
              <a:rPr lang="en-US" altLang="en-US"/>
              <a:pPr>
                <a:defRPr/>
              </a:pPr>
              <a:t>‹#›</a:t>
            </a:fld>
            <a:endParaRPr lang="en-US" altLang="en-US"/>
          </a:p>
        </p:txBody>
      </p:sp>
    </p:spTree>
    <p:extLst>
      <p:ext uri="{BB962C8B-B14F-4D97-AF65-F5344CB8AC3E}">
        <p14:creationId xmlns:p14="http://schemas.microsoft.com/office/powerpoint/2010/main" val="2363873900"/>
      </p:ext>
    </p:extLst>
  </p:cSld>
  <p:clrMapOvr>
    <a:masterClrMapping/>
  </p:clrMapOvr>
  <p:transition/>
</p:sldLayout>
</file>

<file path=ppt/slideLayouts/slideLayout8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5A4E499A-3343-9649-900F-C1B6B1CC41A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9BAFF69-6AD8-F144-AFCC-520891BC230A}"/>
              </a:ext>
            </a:extLst>
          </p:cNvPr>
          <p:cNvSpPr>
            <a:spLocks noGrp="1" noChangeArrowheads="1"/>
          </p:cNvSpPr>
          <p:nvPr>
            <p:ph type="sldNum" sz="quarter" idx="11"/>
          </p:nvPr>
        </p:nvSpPr>
        <p:spPr>
          <a:ln/>
        </p:spPr>
        <p:txBody>
          <a:bodyPr/>
          <a:lstStyle>
            <a:lvl1pPr>
              <a:defRPr/>
            </a:lvl1pPr>
          </a:lstStyle>
          <a:p>
            <a:pPr>
              <a:defRPr/>
            </a:pPr>
            <a:fld id="{0EE647DD-C717-6B4E-971B-369A4AC6E6F3}" type="slidenum">
              <a:rPr lang="en-US" altLang="en-US"/>
              <a:pPr>
                <a:defRPr/>
              </a:pPr>
              <a:t>‹#›</a:t>
            </a:fld>
            <a:endParaRPr lang="en-US" altLang="en-US"/>
          </a:p>
        </p:txBody>
      </p:sp>
    </p:spTree>
    <p:extLst>
      <p:ext uri="{BB962C8B-B14F-4D97-AF65-F5344CB8AC3E}">
        <p14:creationId xmlns:p14="http://schemas.microsoft.com/office/powerpoint/2010/main" val="1931207740"/>
      </p:ext>
    </p:extLst>
  </p:cSld>
  <p:clrMapOvr>
    <a:masterClrMapping/>
  </p:clrMapOvr>
  <p:transition/>
</p:sldLayout>
</file>

<file path=ppt/slideLayouts/slideLayout8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E62CFF8-7633-3B4B-A468-F476C6361E3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3917E0F-F572-F344-8271-E7F412A98639}"/>
              </a:ext>
            </a:extLst>
          </p:cNvPr>
          <p:cNvSpPr>
            <a:spLocks noGrp="1" noChangeArrowheads="1"/>
          </p:cNvSpPr>
          <p:nvPr>
            <p:ph type="sldNum" sz="quarter" idx="11"/>
          </p:nvPr>
        </p:nvSpPr>
        <p:spPr>
          <a:ln/>
        </p:spPr>
        <p:txBody>
          <a:bodyPr/>
          <a:lstStyle>
            <a:lvl1pPr>
              <a:defRPr/>
            </a:lvl1pPr>
          </a:lstStyle>
          <a:p>
            <a:pPr>
              <a:defRPr/>
            </a:pPr>
            <a:fld id="{64A61CCF-7B61-6046-A6E3-819C5F7B3F8C}" type="slidenum">
              <a:rPr lang="en-US" altLang="en-US"/>
              <a:pPr>
                <a:defRPr/>
              </a:pPr>
              <a:t>‹#›</a:t>
            </a:fld>
            <a:endParaRPr lang="en-US" altLang="en-US"/>
          </a:p>
        </p:txBody>
      </p:sp>
    </p:spTree>
    <p:extLst>
      <p:ext uri="{BB962C8B-B14F-4D97-AF65-F5344CB8AC3E}">
        <p14:creationId xmlns:p14="http://schemas.microsoft.com/office/powerpoint/2010/main" val="2776628319"/>
      </p:ext>
    </p:extLst>
  </p:cSld>
  <p:clrMapOvr>
    <a:masterClrMapping/>
  </p:clrMapOvr>
  <p:transition/>
</p:sldLayout>
</file>

<file path=ppt/slideLayouts/slideLayout8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FF2FD485-06A1-EE45-9A8B-F048E7EEEAE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3E0F4D9-5214-6441-8A0F-C2CBFC75B8CF}"/>
              </a:ext>
            </a:extLst>
          </p:cNvPr>
          <p:cNvSpPr>
            <a:spLocks noGrp="1" noChangeArrowheads="1"/>
          </p:cNvSpPr>
          <p:nvPr>
            <p:ph type="sldNum" sz="quarter" idx="11"/>
          </p:nvPr>
        </p:nvSpPr>
        <p:spPr>
          <a:ln/>
        </p:spPr>
        <p:txBody>
          <a:bodyPr/>
          <a:lstStyle>
            <a:lvl1pPr>
              <a:defRPr/>
            </a:lvl1pPr>
          </a:lstStyle>
          <a:p>
            <a:pPr>
              <a:defRPr/>
            </a:pPr>
            <a:fld id="{F24D7BF4-82CD-7E43-873E-37D879C1B9E0}" type="slidenum">
              <a:rPr lang="en-US" altLang="en-US"/>
              <a:pPr>
                <a:defRPr/>
              </a:pPr>
              <a:t>‹#›</a:t>
            </a:fld>
            <a:endParaRPr lang="en-US" altLang="en-US"/>
          </a:p>
        </p:txBody>
      </p:sp>
    </p:spTree>
    <p:extLst>
      <p:ext uri="{BB962C8B-B14F-4D97-AF65-F5344CB8AC3E}">
        <p14:creationId xmlns:p14="http://schemas.microsoft.com/office/powerpoint/2010/main" val="2834360889"/>
      </p:ext>
    </p:extLst>
  </p:cSld>
  <p:clrMapOvr>
    <a:masterClrMapping/>
  </p:clrMapOvr>
  <p:transition/>
</p:sldLayout>
</file>

<file path=ppt/slideLayouts/slideLayout8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0F2C3A7A-5BD4-D542-A789-B3C16EBBD7D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538ED7B-3605-2040-BC3F-5A78278E3E39}"/>
              </a:ext>
            </a:extLst>
          </p:cNvPr>
          <p:cNvSpPr>
            <a:spLocks noGrp="1" noChangeArrowheads="1"/>
          </p:cNvSpPr>
          <p:nvPr>
            <p:ph type="sldNum" sz="quarter" idx="11"/>
          </p:nvPr>
        </p:nvSpPr>
        <p:spPr>
          <a:ln/>
        </p:spPr>
        <p:txBody>
          <a:bodyPr/>
          <a:lstStyle>
            <a:lvl1pPr>
              <a:defRPr/>
            </a:lvl1pPr>
          </a:lstStyle>
          <a:p>
            <a:pPr>
              <a:defRPr/>
            </a:pPr>
            <a:fld id="{1F0AD733-BDC3-EB40-9C11-FAC3CFD161D0}" type="slidenum">
              <a:rPr lang="en-US" altLang="en-US"/>
              <a:pPr>
                <a:defRPr/>
              </a:pPr>
              <a:t>‹#›</a:t>
            </a:fld>
            <a:endParaRPr lang="en-US" altLang="en-US"/>
          </a:p>
        </p:txBody>
      </p:sp>
    </p:spTree>
    <p:extLst>
      <p:ext uri="{BB962C8B-B14F-4D97-AF65-F5344CB8AC3E}">
        <p14:creationId xmlns:p14="http://schemas.microsoft.com/office/powerpoint/2010/main" val="26492029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0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8D14A05F-C43C-B549-A1DA-16E973F5AA3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4D961FA-CC1E-B14D-A413-07AD525F4F1D}"/>
              </a:ext>
            </a:extLst>
          </p:cNvPr>
          <p:cNvSpPr>
            <a:spLocks noGrp="1" noChangeArrowheads="1"/>
          </p:cNvSpPr>
          <p:nvPr>
            <p:ph type="sldNum" sz="quarter" idx="11"/>
          </p:nvPr>
        </p:nvSpPr>
        <p:spPr>
          <a:ln/>
        </p:spPr>
        <p:txBody>
          <a:bodyPr/>
          <a:lstStyle>
            <a:lvl1pPr>
              <a:defRPr/>
            </a:lvl1pPr>
          </a:lstStyle>
          <a:p>
            <a:pPr>
              <a:defRPr/>
            </a:pPr>
            <a:fld id="{8897B481-D5ED-9E41-8320-7EA96DF4FEC5}" type="slidenum">
              <a:rPr lang="en-US" altLang="en-US"/>
              <a:pPr>
                <a:defRPr/>
              </a:pPr>
              <a:t>‹#›</a:t>
            </a:fld>
            <a:endParaRPr lang="en-US" altLang="en-US"/>
          </a:p>
        </p:txBody>
      </p:sp>
    </p:spTree>
    <p:extLst>
      <p:ext uri="{BB962C8B-B14F-4D97-AF65-F5344CB8AC3E}">
        <p14:creationId xmlns:p14="http://schemas.microsoft.com/office/powerpoint/2010/main" val="1988320743"/>
      </p:ext>
    </p:extLst>
  </p:cSld>
  <p:clrMapOvr>
    <a:masterClrMapping/>
  </p:clrMapOvr>
  <p:transition/>
</p:sldLayout>
</file>

<file path=ppt/slideLayouts/slideLayout9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EF0CAD05-5F98-C240-A41D-E171A6304933}" type="slidenum">
              <a:rPr lang="en-US"/>
              <a:pPr/>
              <a:t>‹#›</a:t>
            </a:fld>
            <a:endParaRPr lang="en-US"/>
          </a:p>
        </p:txBody>
      </p:sp>
    </p:spTree>
    <p:extLst>
      <p:ext uri="{BB962C8B-B14F-4D97-AF65-F5344CB8AC3E}">
        <p14:creationId xmlns:p14="http://schemas.microsoft.com/office/powerpoint/2010/main" val="2513164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71752C56-4F8A-824F-A263-2404B5D536A2}" type="slidenum">
              <a:rPr lang="en-US"/>
              <a:pPr/>
              <a:t>‹#›</a:t>
            </a:fld>
            <a:endParaRPr lang="en-US"/>
          </a:p>
        </p:txBody>
      </p:sp>
    </p:spTree>
    <p:extLst>
      <p:ext uri="{BB962C8B-B14F-4D97-AF65-F5344CB8AC3E}">
        <p14:creationId xmlns:p14="http://schemas.microsoft.com/office/powerpoint/2010/main" val="901592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E2A6F638-9311-044E-822F-DB90AF0533D9}" type="slidenum">
              <a:rPr lang="en-US"/>
              <a:pPr/>
              <a:t>‹#›</a:t>
            </a:fld>
            <a:endParaRPr lang="en-US"/>
          </a:p>
        </p:txBody>
      </p:sp>
    </p:spTree>
    <p:extLst>
      <p:ext uri="{BB962C8B-B14F-4D97-AF65-F5344CB8AC3E}">
        <p14:creationId xmlns:p14="http://schemas.microsoft.com/office/powerpoint/2010/main" val="28141013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D098FC8E-6941-C74C-BC08-436BE2F5B5D2}" type="slidenum">
              <a:rPr lang="en-US"/>
              <a:pPr/>
              <a:t>‹#›</a:t>
            </a:fld>
            <a:endParaRPr lang="en-US"/>
          </a:p>
        </p:txBody>
      </p:sp>
    </p:spTree>
    <p:extLst>
      <p:ext uri="{BB962C8B-B14F-4D97-AF65-F5344CB8AC3E}">
        <p14:creationId xmlns:p14="http://schemas.microsoft.com/office/powerpoint/2010/main" val="36074421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EC2913EA-86C8-7044-8F98-044F5E7301AC}" type="slidenum">
              <a:rPr lang="en-US"/>
              <a:pPr/>
              <a:t>‹#›</a:t>
            </a:fld>
            <a:endParaRPr lang="en-US"/>
          </a:p>
        </p:txBody>
      </p:sp>
    </p:spTree>
    <p:extLst>
      <p:ext uri="{BB962C8B-B14F-4D97-AF65-F5344CB8AC3E}">
        <p14:creationId xmlns:p14="http://schemas.microsoft.com/office/powerpoint/2010/main" val="16131749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E9EB2717-EF8A-4F48-9475-0E5579379CAF}" type="slidenum">
              <a:rPr lang="en-US"/>
              <a:pPr/>
              <a:t>‹#›</a:t>
            </a:fld>
            <a:endParaRPr lang="en-US"/>
          </a:p>
        </p:txBody>
      </p:sp>
    </p:spTree>
    <p:extLst>
      <p:ext uri="{BB962C8B-B14F-4D97-AF65-F5344CB8AC3E}">
        <p14:creationId xmlns:p14="http://schemas.microsoft.com/office/powerpoint/2010/main" val="31219240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09CEDDA7-F9BC-D143-BB10-4566D815D5F9}" type="slidenum">
              <a:rPr lang="en-US"/>
              <a:pPr/>
              <a:t>‹#›</a:t>
            </a:fld>
            <a:endParaRPr lang="en-US"/>
          </a:p>
        </p:txBody>
      </p:sp>
    </p:spTree>
    <p:extLst>
      <p:ext uri="{BB962C8B-B14F-4D97-AF65-F5344CB8AC3E}">
        <p14:creationId xmlns:p14="http://schemas.microsoft.com/office/powerpoint/2010/main" val="3243070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24CCDBC6-CC01-564B-8353-1EF7BD2EDA4C}" type="slidenum">
              <a:rPr lang="en-US"/>
              <a:pPr/>
              <a:t>‹#›</a:t>
            </a:fld>
            <a:endParaRPr lang="en-US"/>
          </a:p>
        </p:txBody>
      </p:sp>
    </p:spTree>
    <p:extLst>
      <p:ext uri="{BB962C8B-B14F-4D97-AF65-F5344CB8AC3E}">
        <p14:creationId xmlns:p14="http://schemas.microsoft.com/office/powerpoint/2010/main" val="14639330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63E88A4F-2F9B-8940-A946-705E7B7AAFF5}" type="slidenum">
              <a:rPr lang="en-US"/>
              <a:pPr/>
              <a:t>‹#›</a:t>
            </a:fld>
            <a:endParaRPr lang="en-US"/>
          </a:p>
        </p:txBody>
      </p:sp>
    </p:spTree>
    <p:extLst>
      <p:ext uri="{BB962C8B-B14F-4D97-AF65-F5344CB8AC3E}">
        <p14:creationId xmlns:p14="http://schemas.microsoft.com/office/powerpoint/2010/main" val="27046715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1F0E8B17-B4D9-5340-8D3E-0FD2DBAED3D0}" type="slidenum">
              <a:rPr lang="en-US"/>
              <a:pPr/>
              <a:t>‹#›</a:t>
            </a:fld>
            <a:endParaRPr lang="en-US"/>
          </a:p>
        </p:txBody>
      </p:sp>
    </p:spTree>
    <p:extLst>
      <p:ext uri="{BB962C8B-B14F-4D97-AF65-F5344CB8AC3E}">
        <p14:creationId xmlns:p14="http://schemas.microsoft.com/office/powerpoint/2010/main" val="3562361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5F24509-A4B3-2C4F-9AD0-DD3550F7CEC3}" type="slidenum">
              <a:rPr lang="en-US"/>
              <a:pPr/>
              <a:t>‹#›</a:t>
            </a:fld>
            <a:endParaRPr lang="en-US"/>
          </a:p>
        </p:txBody>
      </p:sp>
    </p:spTree>
    <p:extLst>
      <p:ext uri="{BB962C8B-B14F-4D97-AF65-F5344CB8AC3E}">
        <p14:creationId xmlns:p14="http://schemas.microsoft.com/office/powerpoint/2010/main" val="30783723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F135D994-FDC0-964B-B4AE-94C64D4C4962}" type="slidenum">
              <a:rPr lang="en-US"/>
              <a:pPr/>
              <a:t>‹#›</a:t>
            </a:fld>
            <a:endParaRPr lang="en-US"/>
          </a:p>
        </p:txBody>
      </p:sp>
    </p:spTree>
    <p:extLst>
      <p:ext uri="{BB962C8B-B14F-4D97-AF65-F5344CB8AC3E}">
        <p14:creationId xmlns:p14="http://schemas.microsoft.com/office/powerpoint/2010/main" val="41238851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14B2CC6-BCAC-1643-AB78-C2ADF490D950}"/>
              </a:ext>
            </a:extLst>
          </p:cNvPr>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0751B17A-BF36-4842-B734-E23F1865B0C4}"/>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28F08601-02AD-6D40-B66A-AFD9E5D60950}"/>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8055B2BB-4A1A-D34E-80ED-672CDAF1ADB7}"/>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a:defRPr/>
            </a:pPr>
            <a:endParaRPr lang="en-US"/>
          </a:p>
        </p:txBody>
      </p:sp>
      <p:sp>
        <p:nvSpPr>
          <p:cNvPr id="8" name="Rectangle 5">
            <a:extLst>
              <a:ext uri="{FF2B5EF4-FFF2-40B4-BE49-F238E27FC236}">
                <a16:creationId xmlns:a16="http://schemas.microsoft.com/office/drawing/2014/main" id="{6F15F5C2-BAE1-1849-939C-51DA7DCD9ABF}"/>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7013B461-D351-8C4C-8D06-99189598BB72}"/>
              </a:ext>
            </a:extLst>
          </p:cNvPr>
          <p:cNvSpPr>
            <a:spLocks noGrp="1" noChangeArrowheads="1"/>
          </p:cNvSpPr>
          <p:nvPr>
            <p:ph type="sldNum" sz="quarter" idx="12"/>
          </p:nvPr>
        </p:nvSpPr>
        <p:spPr/>
        <p:txBody>
          <a:bodyPr/>
          <a:lstStyle>
            <a:lvl1pPr>
              <a:defRPr sz="1200"/>
            </a:lvl1pPr>
          </a:lstStyle>
          <a:p>
            <a:fld id="{DE858C0F-DBE4-7F41-93EF-EEDB90BFFB25}" type="slidenum">
              <a:rPr lang="en-US" altLang="en-US"/>
              <a:pPr/>
              <a:t>‹#›</a:t>
            </a:fld>
            <a:endParaRPr lang="en-US" altLang="en-US"/>
          </a:p>
        </p:txBody>
      </p:sp>
    </p:spTree>
    <p:extLst>
      <p:ext uri="{BB962C8B-B14F-4D97-AF65-F5344CB8AC3E}">
        <p14:creationId xmlns:p14="http://schemas.microsoft.com/office/powerpoint/2010/main" val="2088944609"/>
      </p:ext>
    </p:extLst>
  </p:cSld>
  <p:clrMapOvr>
    <a:masterClrMapping/>
  </p:clrMapOvr>
  <p:transition/>
</p:sldLayout>
</file>

<file path=ppt/slideLayouts/slideLayout9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320C456-BAB2-674B-9279-F74D1E6BAEB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7C3D555-B1CA-AC40-8B14-51B307E08C9C}"/>
              </a:ext>
            </a:extLst>
          </p:cNvPr>
          <p:cNvSpPr>
            <a:spLocks noGrp="1" noChangeArrowheads="1"/>
          </p:cNvSpPr>
          <p:nvPr>
            <p:ph type="sldNum" sz="quarter" idx="11"/>
          </p:nvPr>
        </p:nvSpPr>
        <p:spPr>
          <a:ln/>
        </p:spPr>
        <p:txBody>
          <a:bodyPr/>
          <a:lstStyle>
            <a:lvl1pPr>
              <a:defRPr/>
            </a:lvl1pPr>
          </a:lstStyle>
          <a:p>
            <a:fld id="{1BBEC082-DB60-894D-A65F-EC5CC660E7FA}" type="slidenum">
              <a:rPr lang="en-US" altLang="en-US"/>
              <a:pPr/>
              <a:t>‹#›</a:t>
            </a:fld>
            <a:endParaRPr lang="en-US" altLang="en-US"/>
          </a:p>
        </p:txBody>
      </p:sp>
    </p:spTree>
    <p:extLst>
      <p:ext uri="{BB962C8B-B14F-4D97-AF65-F5344CB8AC3E}">
        <p14:creationId xmlns:p14="http://schemas.microsoft.com/office/powerpoint/2010/main" val="824274903"/>
      </p:ext>
    </p:extLst>
  </p:cSld>
  <p:clrMapOvr>
    <a:masterClrMapping/>
  </p:clrMapOvr>
  <p:transition/>
</p:sldLayout>
</file>

<file path=ppt/slideLayouts/slideLayout9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5D8824E4-CBD0-324D-B203-16810E3CD22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883843B-4311-F64D-ABF4-8C528A440053}"/>
              </a:ext>
            </a:extLst>
          </p:cNvPr>
          <p:cNvSpPr>
            <a:spLocks noGrp="1" noChangeArrowheads="1"/>
          </p:cNvSpPr>
          <p:nvPr>
            <p:ph type="sldNum" sz="quarter" idx="11"/>
          </p:nvPr>
        </p:nvSpPr>
        <p:spPr>
          <a:ln/>
        </p:spPr>
        <p:txBody>
          <a:bodyPr/>
          <a:lstStyle>
            <a:lvl1pPr>
              <a:defRPr/>
            </a:lvl1pPr>
          </a:lstStyle>
          <a:p>
            <a:fld id="{9BFABF82-8CD4-944F-9794-F4BB55EAA671}" type="slidenum">
              <a:rPr lang="en-US" altLang="en-US"/>
              <a:pPr/>
              <a:t>‹#›</a:t>
            </a:fld>
            <a:endParaRPr lang="en-US" altLang="en-US"/>
          </a:p>
        </p:txBody>
      </p:sp>
    </p:spTree>
    <p:extLst>
      <p:ext uri="{BB962C8B-B14F-4D97-AF65-F5344CB8AC3E}">
        <p14:creationId xmlns:p14="http://schemas.microsoft.com/office/powerpoint/2010/main" val="489963558"/>
      </p:ext>
    </p:extLst>
  </p:cSld>
  <p:clrMapOvr>
    <a:masterClrMapping/>
  </p:clrMapOvr>
  <p:transition/>
</p:sldLayout>
</file>

<file path=ppt/slideLayouts/slideLayout9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FDEB397-DCF4-E046-9CEF-3C1373D51AA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E8B1ECD-5EF8-C347-8080-250C48299511}"/>
              </a:ext>
            </a:extLst>
          </p:cNvPr>
          <p:cNvSpPr>
            <a:spLocks noGrp="1" noChangeArrowheads="1"/>
          </p:cNvSpPr>
          <p:nvPr>
            <p:ph type="sldNum" sz="quarter" idx="11"/>
          </p:nvPr>
        </p:nvSpPr>
        <p:spPr>
          <a:ln/>
        </p:spPr>
        <p:txBody>
          <a:bodyPr/>
          <a:lstStyle>
            <a:lvl1pPr>
              <a:defRPr/>
            </a:lvl1pPr>
          </a:lstStyle>
          <a:p>
            <a:fld id="{BB7531F1-CE42-F44C-9E97-BCF6159B0BFB}" type="slidenum">
              <a:rPr lang="en-US" altLang="en-US"/>
              <a:pPr/>
              <a:t>‹#›</a:t>
            </a:fld>
            <a:endParaRPr lang="en-US" altLang="en-US"/>
          </a:p>
        </p:txBody>
      </p:sp>
    </p:spTree>
    <p:extLst>
      <p:ext uri="{BB962C8B-B14F-4D97-AF65-F5344CB8AC3E}">
        <p14:creationId xmlns:p14="http://schemas.microsoft.com/office/powerpoint/2010/main" val="2517279176"/>
      </p:ext>
    </p:extLst>
  </p:cSld>
  <p:clrMapOvr>
    <a:masterClrMapping/>
  </p:clrMapOvr>
  <p:transition/>
</p:sldLayout>
</file>

<file path=ppt/slideLayouts/slideLayout9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A77F40A4-3E89-1B45-BEBF-0AA9EDBC37F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B6CB434-7272-F144-B3EB-748B298E8A16}"/>
              </a:ext>
            </a:extLst>
          </p:cNvPr>
          <p:cNvSpPr>
            <a:spLocks noGrp="1" noChangeArrowheads="1"/>
          </p:cNvSpPr>
          <p:nvPr>
            <p:ph type="sldNum" sz="quarter" idx="11"/>
          </p:nvPr>
        </p:nvSpPr>
        <p:spPr>
          <a:ln/>
        </p:spPr>
        <p:txBody>
          <a:bodyPr/>
          <a:lstStyle>
            <a:lvl1pPr>
              <a:defRPr/>
            </a:lvl1pPr>
          </a:lstStyle>
          <a:p>
            <a:fld id="{4BF0034D-4554-BD42-802B-E49E3DC77C97}" type="slidenum">
              <a:rPr lang="en-US" altLang="en-US"/>
              <a:pPr/>
              <a:t>‹#›</a:t>
            </a:fld>
            <a:endParaRPr lang="en-US" altLang="en-US"/>
          </a:p>
        </p:txBody>
      </p:sp>
    </p:spTree>
    <p:extLst>
      <p:ext uri="{BB962C8B-B14F-4D97-AF65-F5344CB8AC3E}">
        <p14:creationId xmlns:p14="http://schemas.microsoft.com/office/powerpoint/2010/main" val="133582862"/>
      </p:ext>
    </p:extLst>
  </p:cSld>
  <p:clrMapOvr>
    <a:masterClrMapping/>
  </p:clrMapOvr>
  <p:transition/>
</p:sldLayout>
</file>

<file path=ppt/slideLayouts/slideLayout9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533EA543-58EC-1145-A87A-818F11E2CBD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17CD2823-E242-7D44-9F36-68BECE5A08D6}"/>
              </a:ext>
            </a:extLst>
          </p:cNvPr>
          <p:cNvSpPr>
            <a:spLocks noGrp="1" noChangeArrowheads="1"/>
          </p:cNvSpPr>
          <p:nvPr>
            <p:ph type="sldNum" sz="quarter" idx="11"/>
          </p:nvPr>
        </p:nvSpPr>
        <p:spPr>
          <a:ln/>
        </p:spPr>
        <p:txBody>
          <a:bodyPr/>
          <a:lstStyle>
            <a:lvl1pPr>
              <a:defRPr/>
            </a:lvl1pPr>
          </a:lstStyle>
          <a:p>
            <a:fld id="{28AF0954-8371-A644-8944-406A45A852A9}" type="slidenum">
              <a:rPr lang="en-US" altLang="en-US"/>
              <a:pPr/>
              <a:t>‹#›</a:t>
            </a:fld>
            <a:endParaRPr lang="en-US" altLang="en-US"/>
          </a:p>
        </p:txBody>
      </p:sp>
    </p:spTree>
    <p:extLst>
      <p:ext uri="{BB962C8B-B14F-4D97-AF65-F5344CB8AC3E}">
        <p14:creationId xmlns:p14="http://schemas.microsoft.com/office/powerpoint/2010/main" val="2779622139"/>
      </p:ext>
    </p:extLst>
  </p:cSld>
  <p:clrMapOvr>
    <a:masterClrMapping/>
  </p:clrMapOvr>
  <p:transition/>
</p:sldLayout>
</file>

<file path=ppt/slideLayouts/slideLayout9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D401DBD6-0D40-914C-A4A9-0E1A0562094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8D2885C7-A8DE-944D-A733-91FB1D23A917}"/>
              </a:ext>
            </a:extLst>
          </p:cNvPr>
          <p:cNvSpPr>
            <a:spLocks noGrp="1" noChangeArrowheads="1"/>
          </p:cNvSpPr>
          <p:nvPr>
            <p:ph type="sldNum" sz="quarter" idx="11"/>
          </p:nvPr>
        </p:nvSpPr>
        <p:spPr>
          <a:ln/>
        </p:spPr>
        <p:txBody>
          <a:bodyPr/>
          <a:lstStyle>
            <a:lvl1pPr>
              <a:defRPr/>
            </a:lvl1pPr>
          </a:lstStyle>
          <a:p>
            <a:fld id="{1BBB2226-A9FA-DB47-9CF0-2E287A38960E}" type="slidenum">
              <a:rPr lang="en-US" altLang="en-US"/>
              <a:pPr/>
              <a:t>‹#›</a:t>
            </a:fld>
            <a:endParaRPr lang="en-US" altLang="en-US"/>
          </a:p>
        </p:txBody>
      </p:sp>
    </p:spTree>
    <p:extLst>
      <p:ext uri="{BB962C8B-B14F-4D97-AF65-F5344CB8AC3E}">
        <p14:creationId xmlns:p14="http://schemas.microsoft.com/office/powerpoint/2010/main" val="2213746963"/>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6F3099B0-B9D2-8449-B33E-AE3FA8363DE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D5B7DF8-5103-1B42-996C-8AA394272AE5}"/>
              </a:ext>
            </a:extLst>
          </p:cNvPr>
          <p:cNvSpPr>
            <a:spLocks noGrp="1" noChangeArrowheads="1"/>
          </p:cNvSpPr>
          <p:nvPr>
            <p:ph type="sldNum" sz="quarter" idx="11"/>
          </p:nvPr>
        </p:nvSpPr>
        <p:spPr>
          <a:ln/>
        </p:spPr>
        <p:txBody>
          <a:bodyPr/>
          <a:lstStyle>
            <a:lvl1pPr>
              <a:defRPr/>
            </a:lvl1pPr>
          </a:lstStyle>
          <a:p>
            <a:fld id="{FF674C63-9CEC-E640-98D8-DC688D3DD9E4}" type="slidenum">
              <a:rPr lang="en-US" altLang="en-US"/>
              <a:pPr/>
              <a:t>‹#›</a:t>
            </a:fld>
            <a:endParaRPr lang="en-US" altLang="en-US"/>
          </a:p>
        </p:txBody>
      </p:sp>
    </p:spTree>
    <p:extLst>
      <p:ext uri="{BB962C8B-B14F-4D97-AF65-F5344CB8AC3E}">
        <p14:creationId xmlns:p14="http://schemas.microsoft.com/office/powerpoint/2010/main" val="2596315444"/>
      </p:ext>
    </p:extLst>
  </p:cSld>
  <p:clrMapOvr>
    <a:masterClrMapping/>
  </p:clrMapOvr>
  <p:transition/>
</p:sldLayout>
</file>

<file path=ppt/slideLayouts/slideLayout9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500CE77-FA0E-B448-AA17-55A6703F6BA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B609F3A-95A7-5841-8128-4F348A5B515C}"/>
              </a:ext>
            </a:extLst>
          </p:cNvPr>
          <p:cNvSpPr>
            <a:spLocks noGrp="1" noChangeArrowheads="1"/>
          </p:cNvSpPr>
          <p:nvPr>
            <p:ph type="sldNum" sz="quarter" idx="11"/>
          </p:nvPr>
        </p:nvSpPr>
        <p:spPr>
          <a:ln/>
        </p:spPr>
        <p:txBody>
          <a:bodyPr/>
          <a:lstStyle>
            <a:lvl1pPr>
              <a:defRPr/>
            </a:lvl1pPr>
          </a:lstStyle>
          <a:p>
            <a:fld id="{1DB733DC-D3FD-4841-8A7A-4F4AB73A1310}" type="slidenum">
              <a:rPr lang="en-US" altLang="en-US"/>
              <a:pPr/>
              <a:t>‹#›</a:t>
            </a:fld>
            <a:endParaRPr lang="en-US" altLang="en-US"/>
          </a:p>
        </p:txBody>
      </p:sp>
    </p:spTree>
    <p:extLst>
      <p:ext uri="{BB962C8B-B14F-4D97-AF65-F5344CB8AC3E}">
        <p14:creationId xmlns:p14="http://schemas.microsoft.com/office/powerpoint/2010/main" val="1682374124"/>
      </p:ext>
    </p:extLst>
  </p:cSld>
  <p:clrMapOvr>
    <a:masterClrMapping/>
  </p:clrMapOvr>
  <p:transition/>
</p:sldLayout>
</file>

<file path=ppt/slideLayouts/slideLayout9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DCD27D1-ECFD-F447-88C4-5B5CD7C6446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FB4D705-4483-1248-A730-79BF1918ACC8}"/>
              </a:ext>
            </a:extLst>
          </p:cNvPr>
          <p:cNvSpPr>
            <a:spLocks noGrp="1" noChangeArrowheads="1"/>
          </p:cNvSpPr>
          <p:nvPr>
            <p:ph type="sldNum" sz="quarter" idx="11"/>
          </p:nvPr>
        </p:nvSpPr>
        <p:spPr>
          <a:ln/>
        </p:spPr>
        <p:txBody>
          <a:bodyPr/>
          <a:lstStyle>
            <a:lvl1pPr>
              <a:defRPr/>
            </a:lvl1pPr>
          </a:lstStyle>
          <a:p>
            <a:fld id="{F3317078-9EBE-8343-B263-FE4EDA0B86E1}" type="slidenum">
              <a:rPr lang="en-US" altLang="en-US"/>
              <a:pPr/>
              <a:t>‹#›</a:t>
            </a:fld>
            <a:endParaRPr lang="en-US" altLang="en-US"/>
          </a:p>
        </p:txBody>
      </p:sp>
    </p:spTree>
    <p:extLst>
      <p:ext uri="{BB962C8B-B14F-4D97-AF65-F5344CB8AC3E}">
        <p14:creationId xmlns:p14="http://schemas.microsoft.com/office/powerpoint/2010/main" val="2104146945"/>
      </p:ext>
    </p:extLst>
  </p:cSld>
  <p:clrMapOvr>
    <a:masterClrMapping/>
  </p:clrMapOvr>
  <p:transition/>
</p:sldLayout>
</file>

<file path=ppt/slideLayouts/slideLayout9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7F7E7C7-D54C-7E42-B902-18631D0E50C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0C1EF86-4B10-0E4B-87A4-4C31410E3E8A}"/>
              </a:ext>
            </a:extLst>
          </p:cNvPr>
          <p:cNvSpPr>
            <a:spLocks noGrp="1" noChangeArrowheads="1"/>
          </p:cNvSpPr>
          <p:nvPr>
            <p:ph type="sldNum" sz="quarter" idx="11"/>
          </p:nvPr>
        </p:nvSpPr>
        <p:spPr>
          <a:ln/>
        </p:spPr>
        <p:txBody>
          <a:bodyPr/>
          <a:lstStyle>
            <a:lvl1pPr>
              <a:defRPr/>
            </a:lvl1pPr>
          </a:lstStyle>
          <a:p>
            <a:fld id="{DAEEAFA2-6AF3-564D-8551-0ACDAB9DDF09}" type="slidenum">
              <a:rPr lang="en-US" altLang="en-US"/>
              <a:pPr/>
              <a:t>‹#›</a:t>
            </a:fld>
            <a:endParaRPr lang="en-US" altLang="en-US"/>
          </a:p>
        </p:txBody>
      </p:sp>
    </p:spTree>
    <p:extLst>
      <p:ext uri="{BB962C8B-B14F-4D97-AF65-F5344CB8AC3E}">
        <p14:creationId xmlns:p14="http://schemas.microsoft.com/office/powerpoint/2010/main" val="363282996"/>
      </p:ext>
    </p:extLst>
  </p:cSld>
  <p:clrMapOvr>
    <a:masterClrMapping/>
  </p:clrMapOvr>
  <p:transition/>
</p:sldLayout>
</file>

<file path=ppt/slideLayouts/slideLayout92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C90C948-2B96-0640-82B2-1E954D9CB72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E2E6134-7558-6D42-88BC-6E9B9E7448A4}"/>
              </a:ext>
            </a:extLst>
          </p:cNvPr>
          <p:cNvSpPr>
            <a:spLocks noGrp="1" noChangeArrowheads="1"/>
          </p:cNvSpPr>
          <p:nvPr>
            <p:ph type="sldNum" sz="quarter" idx="11"/>
          </p:nvPr>
        </p:nvSpPr>
        <p:spPr>
          <a:ln/>
        </p:spPr>
        <p:txBody>
          <a:bodyPr/>
          <a:lstStyle>
            <a:lvl1pPr>
              <a:defRPr/>
            </a:lvl1pPr>
          </a:lstStyle>
          <a:p>
            <a:fld id="{F0A436F3-25BF-5246-8097-CFB6BF81F56B}" type="slidenum">
              <a:rPr lang="en-US" altLang="en-US"/>
              <a:pPr/>
              <a:t>‹#›</a:t>
            </a:fld>
            <a:endParaRPr lang="en-US" altLang="en-US"/>
          </a:p>
        </p:txBody>
      </p:sp>
    </p:spTree>
    <p:extLst>
      <p:ext uri="{BB962C8B-B14F-4D97-AF65-F5344CB8AC3E}">
        <p14:creationId xmlns:p14="http://schemas.microsoft.com/office/powerpoint/2010/main" val="3354805662"/>
      </p:ext>
    </p:extLst>
  </p:cSld>
  <p:clrMapOvr>
    <a:masterClrMapping/>
  </p:clrMapOvr>
  <p:transition/>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lIns="91440"/>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920D214A-2AFC-4BE3-89FE-6518807E148F}"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614919724"/>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E9021861-6BD7-4EE9-A68B-37E75913A333}"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1290121416"/>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CE294271-EC2C-4AA4-B1D8-6325DBCD6885}"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251090613"/>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C26C81D6-5C0A-4888-8AA2-94A703B72A86}" type="datetime1">
              <a:rPr lang="en-US" smtClean="0"/>
              <a:t>5/3/21</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1949694914"/>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8"/>
            <a:ext cx="2133600" cy="365125"/>
          </a:xfrm>
          <a:prstGeom prst="rect">
            <a:avLst/>
          </a:prstGeom>
        </p:spPr>
        <p:txBody>
          <a:bodyPr/>
          <a:lstStyle/>
          <a:p>
            <a:fld id="{5C6A7242-E7F0-452E-9AAD-6A266A1C3304}" type="datetime1">
              <a:rPr lang="en-US" smtClean="0"/>
              <a:t>5/3/21</a:t>
            </a:fld>
            <a:endParaRPr lang="en-US"/>
          </a:p>
        </p:txBody>
      </p:sp>
      <p:sp>
        <p:nvSpPr>
          <p:cNvPr id="8" name="Footer Placeholder 7"/>
          <p:cNvSpPr>
            <a:spLocks noGrp="1"/>
          </p:cNvSpPr>
          <p:nvPr>
            <p:ph type="ftr" sz="quarter" idx="11"/>
          </p:nvPr>
        </p:nvSpPr>
        <p:spPr>
          <a:xfrm>
            <a:off x="3124200" y="6356358"/>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15602981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8"/>
            <a:ext cx="2133600" cy="365125"/>
          </a:xfrm>
          <a:prstGeom prst="rect">
            <a:avLst/>
          </a:prstGeom>
        </p:spPr>
        <p:txBody>
          <a:bodyPr/>
          <a:lstStyle/>
          <a:p>
            <a:fld id="{E4A2E865-F686-4BA8-A1F8-7363E1251590}" type="datetime1">
              <a:rPr lang="en-US" smtClean="0"/>
              <a:t>5/3/21</a:t>
            </a:fld>
            <a:endParaRPr lang="en-US"/>
          </a:p>
        </p:txBody>
      </p:sp>
      <p:sp>
        <p:nvSpPr>
          <p:cNvPr id="4" name="Footer Placeholder 3"/>
          <p:cNvSpPr>
            <a:spLocks noGrp="1"/>
          </p:cNvSpPr>
          <p:nvPr>
            <p:ph type="ftr" sz="quarter" idx="11"/>
          </p:nvPr>
        </p:nvSpPr>
        <p:spPr>
          <a:xfrm>
            <a:off x="3124200" y="6356358"/>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1758090444"/>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8"/>
            <a:ext cx="2133600" cy="365125"/>
          </a:xfrm>
          <a:prstGeom prst="rect">
            <a:avLst/>
          </a:prstGeom>
        </p:spPr>
        <p:txBody>
          <a:bodyPr/>
          <a:lstStyle/>
          <a:p>
            <a:fld id="{13858B6D-F0A8-4A5A-A21C-F2DDFAEE91CA}" type="datetime1">
              <a:rPr lang="en-US" smtClean="0"/>
              <a:t>5/3/21</a:t>
            </a:fld>
            <a:endParaRPr lang="en-US"/>
          </a:p>
        </p:txBody>
      </p:sp>
      <p:sp>
        <p:nvSpPr>
          <p:cNvPr id="3" name="Footer Placeholder 2"/>
          <p:cNvSpPr>
            <a:spLocks noGrp="1"/>
          </p:cNvSpPr>
          <p:nvPr>
            <p:ph type="ftr" sz="quarter" idx="11"/>
          </p:nvPr>
        </p:nvSpPr>
        <p:spPr>
          <a:xfrm>
            <a:off x="3124200" y="6356358"/>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953352768"/>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4BE59F63-4AED-4D19-AEDC-2344A5DC207C}" type="datetime1">
              <a:rPr lang="en-US" smtClean="0"/>
              <a:t>5/3/21</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2060047274"/>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CE2DF23D-22DE-41A0-9045-8939205C2A67}" type="datetime1">
              <a:rPr lang="en-US" smtClean="0"/>
              <a:t>5/3/21</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2670037725"/>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206B5BB5-C062-4C16-8C4E-0D7EE65EA5A7}"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4230015915"/>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93CCC17E-136C-4D5B-9C83-1E9F6F691804}" type="datetime1">
              <a:rPr lang="en-US" smtClean="0"/>
              <a:t>5/3/21</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2741560380"/>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940492"/>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9447"/>
            <a:ext cx="8987622" cy="740193"/>
          </a:xfrm>
          <a:prstGeom prst="rect">
            <a:avLst/>
          </a:prstGeom>
        </p:spPr>
        <p:txBody>
          <a:bodyPr/>
          <a:lstStyle>
            <a:lvl1pPr>
              <a:defRPr sz="4000" b="1">
                <a:solidFill>
                  <a:schemeClr val="tx1"/>
                </a:solidFill>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hasCustomPrompt="1"/>
          </p:nvPr>
        </p:nvSpPr>
        <p:spPr>
          <a:xfrm>
            <a:off x="75991" y="911224"/>
            <a:ext cx="8987622" cy="5318753"/>
          </a:xfrm>
          <a:prstGeom prst="rect">
            <a:avLst/>
          </a:prstGeom>
        </p:spPr>
        <p:txBody>
          <a:bodyPr/>
          <a:lstStyle>
            <a:lvl1pPr>
              <a:defRPr sz="2800">
                <a:latin typeface="Cambria" panose="02040503050406030204" pitchFamily="18" charset="0"/>
              </a:defRPr>
            </a:lvl1pPr>
            <a:lvl2pPr marL="685800" indent="-228600">
              <a:buFont typeface="Cambria" panose="02040503050406030204" pitchFamily="18" charset="0"/>
              <a:buChar char="-"/>
              <a:defRPr sz="2400">
                <a:latin typeface="Cambria" panose="02040503050406030204" pitchFamily="18" charset="0"/>
              </a:defRPr>
            </a:lvl2pPr>
            <a:lvl3pPr>
              <a:defRPr sz="2000">
                <a:latin typeface="Cambria" panose="02040503050406030204" pitchFamily="18" charset="0"/>
              </a:defRPr>
            </a:lvl3pPr>
            <a:lvl4pPr>
              <a:defRPr sz="2000">
                <a:latin typeface="Cambria" panose="02040503050406030204" pitchFamily="18" charset="0"/>
              </a:defRPr>
            </a:lvl4pPr>
            <a:lvl5pPr>
              <a:defRPr sz="20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158147796"/>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t>5/3/21</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4276582523"/>
      </p:ext>
    </p:extLst>
  </p:cSld>
  <p:clrMapOvr>
    <a:overrideClrMapping bg1="lt1" tx1="dk1" bg2="lt2" tx2="dk2" accent1="accent1" accent2="accent2" accent3="accent3" accent4="accent4" accent5="accent5" accent6="accent6" hlink="hlink" folHlink="folHlink"/>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t>5/3/21</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210526829"/>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t>5/3/21</a:t>
            </a:fld>
            <a:endParaRPr lang="en-US"/>
          </a:p>
        </p:txBody>
      </p:sp>
      <p:sp>
        <p:nvSpPr>
          <p:cNvPr id="6" name="Footer Placeholder 5"/>
          <p:cNvSpPr>
            <a:spLocks noGrp="1"/>
          </p:cNvSpPr>
          <p:nvPr>
            <p:ph type="ftr" sz="quarter" idx="13"/>
          </p:nvPr>
        </p:nvSpPr>
        <p:spPr/>
        <p:txBody>
          <a:bodyPr/>
          <a:lstStyle/>
          <a:p>
            <a:endParaRPr lang="en-US" dirty="0"/>
          </a:p>
        </p:txBody>
      </p:sp>
      <p:sp>
        <p:nvSpPr>
          <p:cNvPr id="7" name="Slide Number Placeholder 6"/>
          <p:cNvSpPr>
            <a:spLocks noGrp="1"/>
          </p:cNvSpPr>
          <p:nvPr>
            <p:ph type="sldNum" sz="quarter" idx="14"/>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394811078"/>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t>5/3/21</a:t>
            </a:fld>
            <a:endParaRPr lang="en-US"/>
          </a:p>
        </p:txBody>
      </p:sp>
      <p:sp>
        <p:nvSpPr>
          <p:cNvPr id="5" name="Footer Placeholder 4"/>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723773417"/>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t>5/3/21</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173564243"/>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5/3/21</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835235230"/>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5/3/21</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082953074"/>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t>5/3/21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444121484"/>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5/3/21</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440628804"/>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5/3/21</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436256776"/>
      </p:ext>
    </p:extLst>
  </p:cSld>
  <p:clrMapOvr>
    <a:overrideClrMapping bg1="dk1" tx1="lt1" bg2="dk2" tx2="lt2" accent1="accent1" accent2="accent2" accent3="accent3" accent4="accent4" accent5="accent5" accent6="accent6" hlink="hlink" folHlink="folHlink"/>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5/3/21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717199247"/>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5/3/21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2109121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10.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1.pn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1.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1.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2.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1.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3.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4.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image" Target="../media/image1.png"/><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5.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6.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image" Target="../media/image1.png"/><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7.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8.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theme" Target="../theme/theme19.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theme" Target="../theme/theme20.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image" Target="../media/image1.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theme" Target="../theme/theme21.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1.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theme" Target="../theme/theme22.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theme" Target="../theme/theme23.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theme" Target="../theme/theme24.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theme" Target="../theme/theme25.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image" Target="../media/image1.png"/></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image" Target="../media/image1.png"/><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27.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image" Target="../media/image1.png"/><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theme" Target="../theme/theme28.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image" Target="../media/image1.png"/><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9.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theme" Target="../theme/theme30.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image" Target="../media/image1.png"/><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theme" Target="../theme/theme31.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1.xml"/><Relationship Id="rId3" Type="http://schemas.openxmlformats.org/officeDocument/2006/relationships/slideLayout" Target="../slideLayouts/slideLayout336.xml"/><Relationship Id="rId7" Type="http://schemas.openxmlformats.org/officeDocument/2006/relationships/slideLayout" Target="../slideLayouts/slideLayout340.xml"/><Relationship Id="rId12" Type="http://schemas.openxmlformats.org/officeDocument/2006/relationships/theme" Target="../theme/theme32.xml"/><Relationship Id="rId2" Type="http://schemas.openxmlformats.org/officeDocument/2006/relationships/slideLayout" Target="../slideLayouts/slideLayout335.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0" Type="http://schemas.openxmlformats.org/officeDocument/2006/relationships/slideLayout" Target="../slideLayouts/slideLayout343.xml"/><Relationship Id="rId4" Type="http://schemas.openxmlformats.org/officeDocument/2006/relationships/slideLayout" Target="../slideLayouts/slideLayout337.xml"/><Relationship Id="rId9" Type="http://schemas.openxmlformats.org/officeDocument/2006/relationships/slideLayout" Target="../slideLayouts/slideLayout34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2.xml"/><Relationship Id="rId13" Type="http://schemas.openxmlformats.org/officeDocument/2006/relationships/image" Target="../media/image1.png"/><Relationship Id="rId3" Type="http://schemas.openxmlformats.org/officeDocument/2006/relationships/slideLayout" Target="../slideLayouts/slideLayout347.xml"/><Relationship Id="rId7" Type="http://schemas.openxmlformats.org/officeDocument/2006/relationships/slideLayout" Target="../slideLayouts/slideLayout351.xml"/><Relationship Id="rId12" Type="http://schemas.openxmlformats.org/officeDocument/2006/relationships/theme" Target="../theme/theme33.xml"/><Relationship Id="rId2" Type="http://schemas.openxmlformats.org/officeDocument/2006/relationships/slideLayout" Target="../slideLayouts/slideLayout346.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5" Type="http://schemas.openxmlformats.org/officeDocument/2006/relationships/slideLayout" Target="../slideLayouts/slideLayout349.xml"/><Relationship Id="rId10" Type="http://schemas.openxmlformats.org/officeDocument/2006/relationships/slideLayout" Target="../slideLayouts/slideLayout354.xml"/><Relationship Id="rId4" Type="http://schemas.openxmlformats.org/officeDocument/2006/relationships/slideLayout" Target="../slideLayouts/slideLayout348.xml"/><Relationship Id="rId9" Type="http://schemas.openxmlformats.org/officeDocument/2006/relationships/slideLayout" Target="../slideLayouts/slideLayout35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3.xml"/><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theme" Target="../theme/theme34.xml"/><Relationship Id="rId2" Type="http://schemas.openxmlformats.org/officeDocument/2006/relationships/slideLayout" Target="../slideLayouts/slideLayout357.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0" Type="http://schemas.openxmlformats.org/officeDocument/2006/relationships/slideLayout" Target="../slideLayouts/slideLayout365.xml"/><Relationship Id="rId4" Type="http://schemas.openxmlformats.org/officeDocument/2006/relationships/slideLayout" Target="../slideLayouts/slideLayout359.xml"/><Relationship Id="rId9" Type="http://schemas.openxmlformats.org/officeDocument/2006/relationships/slideLayout" Target="../slideLayouts/slideLayout36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4.xml"/><Relationship Id="rId3" Type="http://schemas.openxmlformats.org/officeDocument/2006/relationships/slideLayout" Target="../slideLayouts/slideLayout369.xml"/><Relationship Id="rId7" Type="http://schemas.openxmlformats.org/officeDocument/2006/relationships/slideLayout" Target="../slideLayouts/slideLayout373.xml"/><Relationship Id="rId12" Type="http://schemas.openxmlformats.org/officeDocument/2006/relationships/theme" Target="../theme/theme35.xml"/><Relationship Id="rId2" Type="http://schemas.openxmlformats.org/officeDocument/2006/relationships/slideLayout" Target="../slideLayouts/slideLayout368.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5" Type="http://schemas.openxmlformats.org/officeDocument/2006/relationships/slideLayout" Target="../slideLayouts/slideLayout371.xml"/><Relationship Id="rId10" Type="http://schemas.openxmlformats.org/officeDocument/2006/relationships/slideLayout" Target="../slideLayouts/slideLayout376.xml"/><Relationship Id="rId4" Type="http://schemas.openxmlformats.org/officeDocument/2006/relationships/slideLayout" Target="../slideLayouts/slideLayout370.xml"/><Relationship Id="rId9" Type="http://schemas.openxmlformats.org/officeDocument/2006/relationships/slideLayout" Target="../slideLayouts/slideLayout37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5.xml"/><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theme" Target="../theme/theme36.xml"/><Relationship Id="rId2" Type="http://schemas.openxmlformats.org/officeDocument/2006/relationships/slideLayout" Target="../slideLayouts/slideLayout379.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6.xml"/><Relationship Id="rId13" Type="http://schemas.openxmlformats.org/officeDocument/2006/relationships/image" Target="../media/image1.png"/><Relationship Id="rId3" Type="http://schemas.openxmlformats.org/officeDocument/2006/relationships/slideLayout" Target="../slideLayouts/slideLayout391.xml"/><Relationship Id="rId7" Type="http://schemas.openxmlformats.org/officeDocument/2006/relationships/slideLayout" Target="../slideLayouts/slideLayout395.xml"/><Relationship Id="rId12" Type="http://schemas.openxmlformats.org/officeDocument/2006/relationships/theme" Target="../theme/theme37.xml"/><Relationship Id="rId2" Type="http://schemas.openxmlformats.org/officeDocument/2006/relationships/slideLayout" Target="../slideLayouts/slideLayout390.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5" Type="http://schemas.openxmlformats.org/officeDocument/2006/relationships/slideLayout" Target="../slideLayouts/slideLayout393.xml"/><Relationship Id="rId10" Type="http://schemas.openxmlformats.org/officeDocument/2006/relationships/slideLayout" Target="../slideLayouts/slideLayout398.xml"/><Relationship Id="rId4" Type="http://schemas.openxmlformats.org/officeDocument/2006/relationships/slideLayout" Target="../slideLayouts/slideLayout392.xml"/><Relationship Id="rId9" Type="http://schemas.openxmlformats.org/officeDocument/2006/relationships/slideLayout" Target="../slideLayouts/slideLayout39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7.xml"/><Relationship Id="rId13" Type="http://schemas.openxmlformats.org/officeDocument/2006/relationships/image" Target="../media/image1.png"/><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theme" Target="../theme/theme38.xml"/><Relationship Id="rId2" Type="http://schemas.openxmlformats.org/officeDocument/2006/relationships/slideLayout" Target="../slideLayouts/slideLayout401.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0" Type="http://schemas.openxmlformats.org/officeDocument/2006/relationships/slideLayout" Target="../slideLayouts/slideLayout409.xml"/><Relationship Id="rId4" Type="http://schemas.openxmlformats.org/officeDocument/2006/relationships/slideLayout" Target="../slideLayouts/slideLayout403.xml"/><Relationship Id="rId9" Type="http://schemas.openxmlformats.org/officeDocument/2006/relationships/slideLayout" Target="../slideLayouts/slideLayout40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image" Target="../media/image1.png"/><Relationship Id="rId3" Type="http://schemas.openxmlformats.org/officeDocument/2006/relationships/slideLayout" Target="../slideLayouts/slideLayout413.xml"/><Relationship Id="rId7" Type="http://schemas.openxmlformats.org/officeDocument/2006/relationships/slideLayout" Target="../slideLayouts/slideLayout417.xml"/><Relationship Id="rId12" Type="http://schemas.openxmlformats.org/officeDocument/2006/relationships/theme" Target="../theme/theme39.xml"/><Relationship Id="rId2" Type="http://schemas.openxmlformats.org/officeDocument/2006/relationships/slideLayout" Target="../slideLayouts/slideLayout412.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5" Type="http://schemas.openxmlformats.org/officeDocument/2006/relationships/slideLayout" Target="../slideLayouts/slideLayout415.xml"/><Relationship Id="rId10" Type="http://schemas.openxmlformats.org/officeDocument/2006/relationships/slideLayout" Target="../slideLayouts/slideLayout420.xml"/><Relationship Id="rId4" Type="http://schemas.openxmlformats.org/officeDocument/2006/relationships/slideLayout" Target="../slideLayouts/slideLayout414.xml"/><Relationship Id="rId9" Type="http://schemas.openxmlformats.org/officeDocument/2006/relationships/slideLayout" Target="../slideLayouts/slideLayout4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29.xml"/><Relationship Id="rId3" Type="http://schemas.openxmlformats.org/officeDocument/2006/relationships/slideLayout" Target="../slideLayouts/slideLayout424.xml"/><Relationship Id="rId7" Type="http://schemas.openxmlformats.org/officeDocument/2006/relationships/slideLayout" Target="../slideLayouts/slideLayout428.xml"/><Relationship Id="rId12" Type="http://schemas.openxmlformats.org/officeDocument/2006/relationships/theme" Target="../theme/theme40.xml"/><Relationship Id="rId2" Type="http://schemas.openxmlformats.org/officeDocument/2006/relationships/slideLayout" Target="../slideLayouts/slideLayout423.xml"/><Relationship Id="rId1" Type="http://schemas.openxmlformats.org/officeDocument/2006/relationships/slideLayout" Target="../slideLayouts/slideLayout422.xml"/><Relationship Id="rId6" Type="http://schemas.openxmlformats.org/officeDocument/2006/relationships/slideLayout" Target="../slideLayouts/slideLayout427.xml"/><Relationship Id="rId11" Type="http://schemas.openxmlformats.org/officeDocument/2006/relationships/slideLayout" Target="../slideLayouts/slideLayout432.xml"/><Relationship Id="rId5" Type="http://schemas.openxmlformats.org/officeDocument/2006/relationships/slideLayout" Target="../slideLayouts/slideLayout426.xml"/><Relationship Id="rId10" Type="http://schemas.openxmlformats.org/officeDocument/2006/relationships/slideLayout" Target="../slideLayouts/slideLayout431.xml"/><Relationship Id="rId4" Type="http://schemas.openxmlformats.org/officeDocument/2006/relationships/slideLayout" Target="../slideLayouts/slideLayout425.xml"/><Relationship Id="rId9" Type="http://schemas.openxmlformats.org/officeDocument/2006/relationships/slideLayout" Target="../slideLayouts/slideLayout430.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0.xml"/><Relationship Id="rId13" Type="http://schemas.openxmlformats.org/officeDocument/2006/relationships/theme" Target="../theme/theme41.xml"/><Relationship Id="rId3" Type="http://schemas.openxmlformats.org/officeDocument/2006/relationships/slideLayout" Target="../slideLayouts/slideLayout435.xml"/><Relationship Id="rId7" Type="http://schemas.openxmlformats.org/officeDocument/2006/relationships/slideLayout" Target="../slideLayouts/slideLayout439.xml"/><Relationship Id="rId12" Type="http://schemas.openxmlformats.org/officeDocument/2006/relationships/slideLayout" Target="../slideLayouts/slideLayout444.xml"/><Relationship Id="rId2" Type="http://schemas.openxmlformats.org/officeDocument/2006/relationships/slideLayout" Target="../slideLayouts/slideLayout434.xml"/><Relationship Id="rId1" Type="http://schemas.openxmlformats.org/officeDocument/2006/relationships/slideLayout" Target="../slideLayouts/slideLayout433.xml"/><Relationship Id="rId6" Type="http://schemas.openxmlformats.org/officeDocument/2006/relationships/slideLayout" Target="../slideLayouts/slideLayout438.xml"/><Relationship Id="rId11" Type="http://schemas.openxmlformats.org/officeDocument/2006/relationships/slideLayout" Target="../slideLayouts/slideLayout443.xml"/><Relationship Id="rId5" Type="http://schemas.openxmlformats.org/officeDocument/2006/relationships/slideLayout" Target="../slideLayouts/slideLayout437.xml"/><Relationship Id="rId10" Type="http://schemas.openxmlformats.org/officeDocument/2006/relationships/slideLayout" Target="../slideLayouts/slideLayout442.xml"/><Relationship Id="rId4" Type="http://schemas.openxmlformats.org/officeDocument/2006/relationships/slideLayout" Target="../slideLayouts/slideLayout436.xml"/><Relationship Id="rId9" Type="http://schemas.openxmlformats.org/officeDocument/2006/relationships/slideLayout" Target="../slideLayouts/slideLayout4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2.xml"/><Relationship Id="rId3" Type="http://schemas.openxmlformats.org/officeDocument/2006/relationships/slideLayout" Target="../slideLayouts/slideLayout447.xml"/><Relationship Id="rId7" Type="http://schemas.openxmlformats.org/officeDocument/2006/relationships/slideLayout" Target="../slideLayouts/slideLayout451.xml"/><Relationship Id="rId12" Type="http://schemas.openxmlformats.org/officeDocument/2006/relationships/theme" Target="../theme/theme42.xml"/><Relationship Id="rId2" Type="http://schemas.openxmlformats.org/officeDocument/2006/relationships/slideLayout" Target="../slideLayouts/slideLayout446.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5" Type="http://schemas.openxmlformats.org/officeDocument/2006/relationships/slideLayout" Target="../slideLayouts/slideLayout449.xml"/><Relationship Id="rId10" Type="http://schemas.openxmlformats.org/officeDocument/2006/relationships/slideLayout" Target="../slideLayouts/slideLayout454.xml"/><Relationship Id="rId4" Type="http://schemas.openxmlformats.org/officeDocument/2006/relationships/slideLayout" Target="../slideLayouts/slideLayout448.xml"/><Relationship Id="rId9" Type="http://schemas.openxmlformats.org/officeDocument/2006/relationships/slideLayout" Target="../slideLayouts/slideLayout453.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3.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theme" Target="../theme/theme43.xml"/><Relationship Id="rId2" Type="http://schemas.openxmlformats.org/officeDocument/2006/relationships/slideLayout" Target="../slideLayouts/slideLayout457.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4.xml"/><Relationship Id="rId3" Type="http://schemas.openxmlformats.org/officeDocument/2006/relationships/slideLayout" Target="../slideLayouts/slideLayout469.xml"/><Relationship Id="rId7" Type="http://schemas.openxmlformats.org/officeDocument/2006/relationships/slideLayout" Target="../slideLayouts/slideLayout473.xml"/><Relationship Id="rId12" Type="http://schemas.openxmlformats.org/officeDocument/2006/relationships/theme" Target="../theme/theme44.xml"/><Relationship Id="rId2" Type="http://schemas.openxmlformats.org/officeDocument/2006/relationships/slideLayout" Target="../slideLayouts/slideLayout468.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slideLayout" Target="../slideLayouts/slideLayout477.xml"/><Relationship Id="rId5" Type="http://schemas.openxmlformats.org/officeDocument/2006/relationships/slideLayout" Target="../slideLayouts/slideLayout471.xml"/><Relationship Id="rId10" Type="http://schemas.openxmlformats.org/officeDocument/2006/relationships/slideLayout" Target="../slideLayouts/slideLayout476.xml"/><Relationship Id="rId4" Type="http://schemas.openxmlformats.org/officeDocument/2006/relationships/slideLayout" Target="../slideLayouts/slideLayout470.xml"/><Relationship Id="rId9" Type="http://schemas.openxmlformats.org/officeDocument/2006/relationships/slideLayout" Target="../slideLayouts/slideLayout475.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5.xml"/><Relationship Id="rId13" Type="http://schemas.openxmlformats.org/officeDocument/2006/relationships/image" Target="../media/image1.png"/><Relationship Id="rId3" Type="http://schemas.openxmlformats.org/officeDocument/2006/relationships/slideLayout" Target="../slideLayouts/slideLayout480.xml"/><Relationship Id="rId7" Type="http://schemas.openxmlformats.org/officeDocument/2006/relationships/slideLayout" Target="../slideLayouts/slideLayout484.xml"/><Relationship Id="rId12" Type="http://schemas.openxmlformats.org/officeDocument/2006/relationships/theme" Target="../theme/theme45.xml"/><Relationship Id="rId2" Type="http://schemas.openxmlformats.org/officeDocument/2006/relationships/slideLayout" Target="../slideLayouts/slideLayout479.xml"/><Relationship Id="rId1" Type="http://schemas.openxmlformats.org/officeDocument/2006/relationships/slideLayout" Target="../slideLayouts/slideLayout478.xml"/><Relationship Id="rId6" Type="http://schemas.openxmlformats.org/officeDocument/2006/relationships/slideLayout" Target="../slideLayouts/slideLayout483.xml"/><Relationship Id="rId11" Type="http://schemas.openxmlformats.org/officeDocument/2006/relationships/slideLayout" Target="../slideLayouts/slideLayout488.xml"/><Relationship Id="rId5" Type="http://schemas.openxmlformats.org/officeDocument/2006/relationships/slideLayout" Target="../slideLayouts/slideLayout482.xml"/><Relationship Id="rId10" Type="http://schemas.openxmlformats.org/officeDocument/2006/relationships/slideLayout" Target="../slideLayouts/slideLayout487.xml"/><Relationship Id="rId4" Type="http://schemas.openxmlformats.org/officeDocument/2006/relationships/slideLayout" Target="../slideLayouts/slideLayout481.xml"/><Relationship Id="rId9" Type="http://schemas.openxmlformats.org/officeDocument/2006/relationships/slideLayout" Target="../slideLayouts/slideLayout486.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6.xml"/><Relationship Id="rId3" Type="http://schemas.openxmlformats.org/officeDocument/2006/relationships/slideLayout" Target="../slideLayouts/slideLayout491.xml"/><Relationship Id="rId7" Type="http://schemas.openxmlformats.org/officeDocument/2006/relationships/slideLayout" Target="../slideLayouts/slideLayout495.xml"/><Relationship Id="rId12" Type="http://schemas.openxmlformats.org/officeDocument/2006/relationships/theme" Target="../theme/theme46.xml"/><Relationship Id="rId2" Type="http://schemas.openxmlformats.org/officeDocument/2006/relationships/slideLayout" Target="../slideLayouts/slideLayout490.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5" Type="http://schemas.openxmlformats.org/officeDocument/2006/relationships/slideLayout" Target="../slideLayouts/slideLayout493.xml"/><Relationship Id="rId10" Type="http://schemas.openxmlformats.org/officeDocument/2006/relationships/slideLayout" Target="../slideLayouts/slideLayout498.xml"/><Relationship Id="rId4" Type="http://schemas.openxmlformats.org/officeDocument/2006/relationships/slideLayout" Target="../slideLayouts/slideLayout492.xml"/><Relationship Id="rId9" Type="http://schemas.openxmlformats.org/officeDocument/2006/relationships/slideLayout" Target="../slideLayouts/slideLayout497.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7.xml"/><Relationship Id="rId3" Type="http://schemas.openxmlformats.org/officeDocument/2006/relationships/slideLayout" Target="../slideLayouts/slideLayout502.xml"/><Relationship Id="rId7" Type="http://schemas.openxmlformats.org/officeDocument/2006/relationships/slideLayout" Target="../slideLayouts/slideLayout506.xml"/><Relationship Id="rId12" Type="http://schemas.openxmlformats.org/officeDocument/2006/relationships/theme" Target="../theme/theme47.xml"/><Relationship Id="rId2" Type="http://schemas.openxmlformats.org/officeDocument/2006/relationships/slideLayout" Target="../slideLayouts/slideLayout501.xml"/><Relationship Id="rId1" Type="http://schemas.openxmlformats.org/officeDocument/2006/relationships/slideLayout" Target="../slideLayouts/slideLayout500.xml"/><Relationship Id="rId6" Type="http://schemas.openxmlformats.org/officeDocument/2006/relationships/slideLayout" Target="../slideLayouts/slideLayout505.xml"/><Relationship Id="rId11" Type="http://schemas.openxmlformats.org/officeDocument/2006/relationships/slideLayout" Target="../slideLayouts/slideLayout510.xml"/><Relationship Id="rId5" Type="http://schemas.openxmlformats.org/officeDocument/2006/relationships/slideLayout" Target="../slideLayouts/slideLayout504.xml"/><Relationship Id="rId10" Type="http://schemas.openxmlformats.org/officeDocument/2006/relationships/slideLayout" Target="../slideLayouts/slideLayout509.xml"/><Relationship Id="rId4" Type="http://schemas.openxmlformats.org/officeDocument/2006/relationships/slideLayout" Target="../slideLayouts/slideLayout503.xml"/><Relationship Id="rId9" Type="http://schemas.openxmlformats.org/officeDocument/2006/relationships/slideLayout" Target="../slideLayouts/slideLayout508.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theme" Target="../theme/theme48.xml"/><Relationship Id="rId3" Type="http://schemas.openxmlformats.org/officeDocument/2006/relationships/slideLayout" Target="../slideLayouts/slideLayout513.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2" Type="http://schemas.openxmlformats.org/officeDocument/2006/relationships/slideLayout" Target="../slideLayouts/slideLayout512.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5" Type="http://schemas.openxmlformats.org/officeDocument/2006/relationships/slideLayout" Target="../slideLayouts/slideLayout515.xml"/><Relationship Id="rId10" Type="http://schemas.openxmlformats.org/officeDocument/2006/relationships/slideLayout" Target="../slideLayouts/slideLayout520.xml"/><Relationship Id="rId4" Type="http://schemas.openxmlformats.org/officeDocument/2006/relationships/slideLayout" Target="../slideLayouts/slideLayout514.xml"/><Relationship Id="rId9" Type="http://schemas.openxmlformats.org/officeDocument/2006/relationships/slideLayout" Target="../slideLayouts/slideLayout519.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0.xml"/><Relationship Id="rId13" Type="http://schemas.openxmlformats.org/officeDocument/2006/relationships/theme" Target="../theme/theme49.xml"/><Relationship Id="rId3" Type="http://schemas.openxmlformats.org/officeDocument/2006/relationships/slideLayout" Target="../slideLayouts/slideLayout525.xml"/><Relationship Id="rId7" Type="http://schemas.openxmlformats.org/officeDocument/2006/relationships/slideLayout" Target="../slideLayouts/slideLayout529.xml"/><Relationship Id="rId12" Type="http://schemas.openxmlformats.org/officeDocument/2006/relationships/slideLayout" Target="../slideLayouts/slideLayout534.xml"/><Relationship Id="rId2" Type="http://schemas.openxmlformats.org/officeDocument/2006/relationships/slideLayout" Target="../slideLayouts/slideLayout524.xml"/><Relationship Id="rId1" Type="http://schemas.openxmlformats.org/officeDocument/2006/relationships/slideLayout" Target="../slideLayouts/slideLayout523.xml"/><Relationship Id="rId6" Type="http://schemas.openxmlformats.org/officeDocument/2006/relationships/slideLayout" Target="../slideLayouts/slideLayout528.xml"/><Relationship Id="rId11" Type="http://schemas.openxmlformats.org/officeDocument/2006/relationships/slideLayout" Target="../slideLayouts/slideLayout533.xml"/><Relationship Id="rId5" Type="http://schemas.openxmlformats.org/officeDocument/2006/relationships/slideLayout" Target="../slideLayouts/slideLayout527.xml"/><Relationship Id="rId10" Type="http://schemas.openxmlformats.org/officeDocument/2006/relationships/slideLayout" Target="../slideLayouts/slideLayout532.xml"/><Relationship Id="rId4" Type="http://schemas.openxmlformats.org/officeDocument/2006/relationships/slideLayout" Target="../slideLayouts/slideLayout526.xml"/><Relationship Id="rId9" Type="http://schemas.openxmlformats.org/officeDocument/2006/relationships/slideLayout" Target="../slideLayouts/slideLayout5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2.xml"/><Relationship Id="rId13" Type="http://schemas.openxmlformats.org/officeDocument/2006/relationships/image" Target="../media/image1.png"/><Relationship Id="rId3" Type="http://schemas.openxmlformats.org/officeDocument/2006/relationships/slideLayout" Target="../slideLayouts/slideLayout537.xml"/><Relationship Id="rId7" Type="http://schemas.openxmlformats.org/officeDocument/2006/relationships/slideLayout" Target="../slideLayouts/slideLayout541.xml"/><Relationship Id="rId12" Type="http://schemas.openxmlformats.org/officeDocument/2006/relationships/theme" Target="../theme/theme50.xml"/><Relationship Id="rId2" Type="http://schemas.openxmlformats.org/officeDocument/2006/relationships/slideLayout" Target="../slideLayouts/slideLayout536.xml"/><Relationship Id="rId1" Type="http://schemas.openxmlformats.org/officeDocument/2006/relationships/slideLayout" Target="../slideLayouts/slideLayout535.xml"/><Relationship Id="rId6" Type="http://schemas.openxmlformats.org/officeDocument/2006/relationships/slideLayout" Target="../slideLayouts/slideLayout540.xml"/><Relationship Id="rId11" Type="http://schemas.openxmlformats.org/officeDocument/2006/relationships/slideLayout" Target="../slideLayouts/slideLayout545.xml"/><Relationship Id="rId5" Type="http://schemas.openxmlformats.org/officeDocument/2006/relationships/slideLayout" Target="../slideLayouts/slideLayout539.xml"/><Relationship Id="rId10" Type="http://schemas.openxmlformats.org/officeDocument/2006/relationships/slideLayout" Target="../slideLayouts/slideLayout544.xml"/><Relationship Id="rId4" Type="http://schemas.openxmlformats.org/officeDocument/2006/relationships/slideLayout" Target="../slideLayouts/slideLayout538.xml"/><Relationship Id="rId9" Type="http://schemas.openxmlformats.org/officeDocument/2006/relationships/slideLayout" Target="../slideLayouts/slideLayout543.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3.xml"/><Relationship Id="rId13" Type="http://schemas.openxmlformats.org/officeDocument/2006/relationships/theme" Target="../theme/theme51.xml"/><Relationship Id="rId3" Type="http://schemas.openxmlformats.org/officeDocument/2006/relationships/slideLayout" Target="../slideLayouts/slideLayout548.xml"/><Relationship Id="rId7" Type="http://schemas.openxmlformats.org/officeDocument/2006/relationships/slideLayout" Target="../slideLayouts/slideLayout552.xml"/><Relationship Id="rId12" Type="http://schemas.openxmlformats.org/officeDocument/2006/relationships/slideLayout" Target="../slideLayouts/slideLayout557.xml"/><Relationship Id="rId2" Type="http://schemas.openxmlformats.org/officeDocument/2006/relationships/slideLayout" Target="../slideLayouts/slideLayout547.xml"/><Relationship Id="rId1" Type="http://schemas.openxmlformats.org/officeDocument/2006/relationships/slideLayout" Target="../slideLayouts/slideLayout546.xml"/><Relationship Id="rId6" Type="http://schemas.openxmlformats.org/officeDocument/2006/relationships/slideLayout" Target="../slideLayouts/slideLayout551.xml"/><Relationship Id="rId11" Type="http://schemas.openxmlformats.org/officeDocument/2006/relationships/slideLayout" Target="../slideLayouts/slideLayout556.xml"/><Relationship Id="rId5" Type="http://schemas.openxmlformats.org/officeDocument/2006/relationships/slideLayout" Target="../slideLayouts/slideLayout550.xml"/><Relationship Id="rId10" Type="http://schemas.openxmlformats.org/officeDocument/2006/relationships/slideLayout" Target="../slideLayouts/slideLayout555.xml"/><Relationship Id="rId4" Type="http://schemas.openxmlformats.org/officeDocument/2006/relationships/slideLayout" Target="../slideLayouts/slideLayout549.xml"/><Relationship Id="rId9" Type="http://schemas.openxmlformats.org/officeDocument/2006/relationships/slideLayout" Target="../slideLayouts/slideLayout554.xml"/><Relationship Id="rId14" Type="http://schemas.openxmlformats.org/officeDocument/2006/relationships/image" Target="../media/image1.png"/></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image" Target="../media/image1.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theme" Target="../theme/theme52.xml"/><Relationship Id="rId2" Type="http://schemas.openxmlformats.org/officeDocument/2006/relationships/slideLayout" Target="../slideLayouts/slideLayout559.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0" Type="http://schemas.openxmlformats.org/officeDocument/2006/relationships/slideLayout" Target="../slideLayouts/slideLayout567.xml"/><Relationship Id="rId4" Type="http://schemas.openxmlformats.org/officeDocument/2006/relationships/slideLayout" Target="../slideLayouts/slideLayout561.xml"/><Relationship Id="rId9" Type="http://schemas.openxmlformats.org/officeDocument/2006/relationships/slideLayout" Target="../slideLayouts/slideLayout566.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76.xml"/><Relationship Id="rId13" Type="http://schemas.openxmlformats.org/officeDocument/2006/relationships/theme" Target="../theme/theme53.xml"/><Relationship Id="rId3" Type="http://schemas.openxmlformats.org/officeDocument/2006/relationships/slideLayout" Target="../slideLayouts/slideLayout571.xml"/><Relationship Id="rId7" Type="http://schemas.openxmlformats.org/officeDocument/2006/relationships/slideLayout" Target="../slideLayouts/slideLayout575.xml"/><Relationship Id="rId12" Type="http://schemas.openxmlformats.org/officeDocument/2006/relationships/slideLayout" Target="../slideLayouts/slideLayout580.xml"/><Relationship Id="rId2" Type="http://schemas.openxmlformats.org/officeDocument/2006/relationships/slideLayout" Target="../slideLayouts/slideLayout570.xml"/><Relationship Id="rId1" Type="http://schemas.openxmlformats.org/officeDocument/2006/relationships/slideLayout" Target="../slideLayouts/slideLayout569.xml"/><Relationship Id="rId6" Type="http://schemas.openxmlformats.org/officeDocument/2006/relationships/slideLayout" Target="../slideLayouts/slideLayout574.xml"/><Relationship Id="rId11" Type="http://schemas.openxmlformats.org/officeDocument/2006/relationships/slideLayout" Target="../slideLayouts/slideLayout579.xml"/><Relationship Id="rId5" Type="http://schemas.openxmlformats.org/officeDocument/2006/relationships/slideLayout" Target="../slideLayouts/slideLayout573.xml"/><Relationship Id="rId10" Type="http://schemas.openxmlformats.org/officeDocument/2006/relationships/slideLayout" Target="../slideLayouts/slideLayout578.xml"/><Relationship Id="rId4" Type="http://schemas.openxmlformats.org/officeDocument/2006/relationships/slideLayout" Target="../slideLayouts/slideLayout572.xml"/><Relationship Id="rId9" Type="http://schemas.openxmlformats.org/officeDocument/2006/relationships/slideLayout" Target="../slideLayouts/slideLayout577.xml"/><Relationship Id="rId14" Type="http://schemas.openxmlformats.org/officeDocument/2006/relationships/image" Target="../media/image1.png"/></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88.xml"/><Relationship Id="rId13" Type="http://schemas.openxmlformats.org/officeDocument/2006/relationships/theme" Target="../theme/theme54.xml"/><Relationship Id="rId3" Type="http://schemas.openxmlformats.org/officeDocument/2006/relationships/slideLayout" Target="../slideLayouts/slideLayout583.xml"/><Relationship Id="rId7" Type="http://schemas.openxmlformats.org/officeDocument/2006/relationships/slideLayout" Target="../slideLayouts/slideLayout587.xml"/><Relationship Id="rId12" Type="http://schemas.openxmlformats.org/officeDocument/2006/relationships/slideLayout" Target="../slideLayouts/slideLayout592.xml"/><Relationship Id="rId2" Type="http://schemas.openxmlformats.org/officeDocument/2006/relationships/slideLayout" Target="../slideLayouts/slideLayout582.xml"/><Relationship Id="rId1" Type="http://schemas.openxmlformats.org/officeDocument/2006/relationships/slideLayout" Target="../slideLayouts/slideLayout581.xml"/><Relationship Id="rId6" Type="http://schemas.openxmlformats.org/officeDocument/2006/relationships/slideLayout" Target="../slideLayouts/slideLayout586.xml"/><Relationship Id="rId11" Type="http://schemas.openxmlformats.org/officeDocument/2006/relationships/slideLayout" Target="../slideLayouts/slideLayout591.xml"/><Relationship Id="rId5" Type="http://schemas.openxmlformats.org/officeDocument/2006/relationships/slideLayout" Target="../slideLayouts/slideLayout585.xml"/><Relationship Id="rId10" Type="http://schemas.openxmlformats.org/officeDocument/2006/relationships/slideLayout" Target="../slideLayouts/slideLayout590.xml"/><Relationship Id="rId4" Type="http://schemas.openxmlformats.org/officeDocument/2006/relationships/slideLayout" Target="../slideLayouts/slideLayout584.xml"/><Relationship Id="rId9" Type="http://schemas.openxmlformats.org/officeDocument/2006/relationships/slideLayout" Target="../slideLayouts/slideLayout589.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00.xml"/><Relationship Id="rId13" Type="http://schemas.openxmlformats.org/officeDocument/2006/relationships/image" Target="../media/image1.png"/><Relationship Id="rId3" Type="http://schemas.openxmlformats.org/officeDocument/2006/relationships/slideLayout" Target="../slideLayouts/slideLayout595.xml"/><Relationship Id="rId7" Type="http://schemas.openxmlformats.org/officeDocument/2006/relationships/slideLayout" Target="../slideLayouts/slideLayout599.xml"/><Relationship Id="rId12" Type="http://schemas.openxmlformats.org/officeDocument/2006/relationships/theme" Target="../theme/theme55.xml"/><Relationship Id="rId2" Type="http://schemas.openxmlformats.org/officeDocument/2006/relationships/slideLayout" Target="../slideLayouts/slideLayout594.xml"/><Relationship Id="rId1" Type="http://schemas.openxmlformats.org/officeDocument/2006/relationships/slideLayout" Target="../slideLayouts/slideLayout593.xml"/><Relationship Id="rId6" Type="http://schemas.openxmlformats.org/officeDocument/2006/relationships/slideLayout" Target="../slideLayouts/slideLayout598.xml"/><Relationship Id="rId11" Type="http://schemas.openxmlformats.org/officeDocument/2006/relationships/slideLayout" Target="../slideLayouts/slideLayout603.xml"/><Relationship Id="rId5" Type="http://schemas.openxmlformats.org/officeDocument/2006/relationships/slideLayout" Target="../slideLayouts/slideLayout597.xml"/><Relationship Id="rId10" Type="http://schemas.openxmlformats.org/officeDocument/2006/relationships/slideLayout" Target="../slideLayouts/slideLayout602.xml"/><Relationship Id="rId4" Type="http://schemas.openxmlformats.org/officeDocument/2006/relationships/slideLayout" Target="../slideLayouts/slideLayout596.xml"/><Relationship Id="rId9" Type="http://schemas.openxmlformats.org/officeDocument/2006/relationships/slideLayout" Target="../slideLayouts/slideLayout601.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11.xml"/><Relationship Id="rId3" Type="http://schemas.openxmlformats.org/officeDocument/2006/relationships/slideLayout" Target="../slideLayouts/slideLayout606.xml"/><Relationship Id="rId7" Type="http://schemas.openxmlformats.org/officeDocument/2006/relationships/slideLayout" Target="../slideLayouts/slideLayout610.xml"/><Relationship Id="rId2" Type="http://schemas.openxmlformats.org/officeDocument/2006/relationships/slideLayout" Target="../slideLayouts/slideLayout605.xml"/><Relationship Id="rId1" Type="http://schemas.openxmlformats.org/officeDocument/2006/relationships/slideLayout" Target="../slideLayouts/slideLayout604.xml"/><Relationship Id="rId6" Type="http://schemas.openxmlformats.org/officeDocument/2006/relationships/slideLayout" Target="../slideLayouts/slideLayout609.xml"/><Relationship Id="rId11" Type="http://schemas.openxmlformats.org/officeDocument/2006/relationships/theme" Target="../theme/theme56.xml"/><Relationship Id="rId5" Type="http://schemas.openxmlformats.org/officeDocument/2006/relationships/slideLayout" Target="../slideLayouts/slideLayout608.xml"/><Relationship Id="rId10" Type="http://schemas.openxmlformats.org/officeDocument/2006/relationships/slideLayout" Target="../slideLayouts/slideLayout613.xml"/><Relationship Id="rId4" Type="http://schemas.openxmlformats.org/officeDocument/2006/relationships/slideLayout" Target="../slideLayouts/slideLayout607.xml"/><Relationship Id="rId9" Type="http://schemas.openxmlformats.org/officeDocument/2006/relationships/slideLayout" Target="../slideLayouts/slideLayout612.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21.xml"/><Relationship Id="rId13" Type="http://schemas.openxmlformats.org/officeDocument/2006/relationships/image" Target="../media/image1.png"/><Relationship Id="rId3" Type="http://schemas.openxmlformats.org/officeDocument/2006/relationships/slideLayout" Target="../slideLayouts/slideLayout616.xml"/><Relationship Id="rId7" Type="http://schemas.openxmlformats.org/officeDocument/2006/relationships/slideLayout" Target="../slideLayouts/slideLayout620.xml"/><Relationship Id="rId12" Type="http://schemas.openxmlformats.org/officeDocument/2006/relationships/theme" Target="../theme/theme57.xml"/><Relationship Id="rId2" Type="http://schemas.openxmlformats.org/officeDocument/2006/relationships/slideLayout" Target="../slideLayouts/slideLayout615.xml"/><Relationship Id="rId1" Type="http://schemas.openxmlformats.org/officeDocument/2006/relationships/slideLayout" Target="../slideLayouts/slideLayout614.xml"/><Relationship Id="rId6" Type="http://schemas.openxmlformats.org/officeDocument/2006/relationships/slideLayout" Target="../slideLayouts/slideLayout619.xml"/><Relationship Id="rId11" Type="http://schemas.openxmlformats.org/officeDocument/2006/relationships/slideLayout" Target="../slideLayouts/slideLayout624.xml"/><Relationship Id="rId5" Type="http://schemas.openxmlformats.org/officeDocument/2006/relationships/slideLayout" Target="../slideLayouts/slideLayout618.xml"/><Relationship Id="rId10" Type="http://schemas.openxmlformats.org/officeDocument/2006/relationships/slideLayout" Target="../slideLayouts/slideLayout623.xml"/><Relationship Id="rId4" Type="http://schemas.openxmlformats.org/officeDocument/2006/relationships/slideLayout" Target="../slideLayouts/slideLayout617.xml"/><Relationship Id="rId9" Type="http://schemas.openxmlformats.org/officeDocument/2006/relationships/slideLayout" Target="../slideLayouts/slideLayout622.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32.xml"/><Relationship Id="rId3" Type="http://schemas.openxmlformats.org/officeDocument/2006/relationships/slideLayout" Target="../slideLayouts/slideLayout627.xml"/><Relationship Id="rId7" Type="http://schemas.openxmlformats.org/officeDocument/2006/relationships/slideLayout" Target="../slideLayouts/slideLayout631.xml"/><Relationship Id="rId12" Type="http://schemas.openxmlformats.org/officeDocument/2006/relationships/theme" Target="../theme/theme58.xml"/><Relationship Id="rId2" Type="http://schemas.openxmlformats.org/officeDocument/2006/relationships/slideLayout" Target="../slideLayouts/slideLayout626.xml"/><Relationship Id="rId1" Type="http://schemas.openxmlformats.org/officeDocument/2006/relationships/slideLayout" Target="../slideLayouts/slideLayout625.xml"/><Relationship Id="rId6" Type="http://schemas.openxmlformats.org/officeDocument/2006/relationships/slideLayout" Target="../slideLayouts/slideLayout630.xml"/><Relationship Id="rId11" Type="http://schemas.openxmlformats.org/officeDocument/2006/relationships/slideLayout" Target="../slideLayouts/slideLayout635.xml"/><Relationship Id="rId5" Type="http://schemas.openxmlformats.org/officeDocument/2006/relationships/slideLayout" Target="../slideLayouts/slideLayout629.xml"/><Relationship Id="rId10" Type="http://schemas.openxmlformats.org/officeDocument/2006/relationships/slideLayout" Target="../slideLayouts/slideLayout634.xml"/><Relationship Id="rId4" Type="http://schemas.openxmlformats.org/officeDocument/2006/relationships/slideLayout" Target="../slideLayouts/slideLayout628.xml"/><Relationship Id="rId9" Type="http://schemas.openxmlformats.org/officeDocument/2006/relationships/slideLayout" Target="../slideLayouts/slideLayout633.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43.xml"/><Relationship Id="rId13" Type="http://schemas.openxmlformats.org/officeDocument/2006/relationships/theme" Target="../theme/theme59.xml"/><Relationship Id="rId3" Type="http://schemas.openxmlformats.org/officeDocument/2006/relationships/slideLayout" Target="../slideLayouts/slideLayout638.xml"/><Relationship Id="rId7" Type="http://schemas.openxmlformats.org/officeDocument/2006/relationships/slideLayout" Target="../slideLayouts/slideLayout642.xml"/><Relationship Id="rId12" Type="http://schemas.openxmlformats.org/officeDocument/2006/relationships/slideLayout" Target="../slideLayouts/slideLayout647.xml"/><Relationship Id="rId2" Type="http://schemas.openxmlformats.org/officeDocument/2006/relationships/slideLayout" Target="../slideLayouts/slideLayout637.xml"/><Relationship Id="rId1" Type="http://schemas.openxmlformats.org/officeDocument/2006/relationships/slideLayout" Target="../slideLayouts/slideLayout636.xml"/><Relationship Id="rId6" Type="http://schemas.openxmlformats.org/officeDocument/2006/relationships/slideLayout" Target="../slideLayouts/slideLayout641.xml"/><Relationship Id="rId11" Type="http://schemas.openxmlformats.org/officeDocument/2006/relationships/slideLayout" Target="../slideLayouts/slideLayout646.xml"/><Relationship Id="rId5" Type="http://schemas.openxmlformats.org/officeDocument/2006/relationships/slideLayout" Target="../slideLayouts/slideLayout640.xml"/><Relationship Id="rId10" Type="http://schemas.openxmlformats.org/officeDocument/2006/relationships/slideLayout" Target="../slideLayouts/slideLayout645.xml"/><Relationship Id="rId4" Type="http://schemas.openxmlformats.org/officeDocument/2006/relationships/slideLayout" Target="../slideLayouts/slideLayout639.xml"/><Relationship Id="rId9" Type="http://schemas.openxmlformats.org/officeDocument/2006/relationships/slideLayout" Target="../slideLayouts/slideLayout644.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0.xml.rels><?xml version="1.0" encoding="UTF-8" standalone="yes"?>
<Relationships xmlns="http://schemas.openxmlformats.org/package/2006/relationships"><Relationship Id="rId3" Type="http://schemas.openxmlformats.org/officeDocument/2006/relationships/theme" Target="../theme/theme60.xml"/><Relationship Id="rId2" Type="http://schemas.openxmlformats.org/officeDocument/2006/relationships/slideLayout" Target="../slideLayouts/slideLayout649.xml"/><Relationship Id="rId1" Type="http://schemas.openxmlformats.org/officeDocument/2006/relationships/slideLayout" Target="../slideLayouts/slideLayout648.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657.xml"/><Relationship Id="rId13" Type="http://schemas.openxmlformats.org/officeDocument/2006/relationships/theme" Target="../theme/theme61.xml"/><Relationship Id="rId3" Type="http://schemas.openxmlformats.org/officeDocument/2006/relationships/slideLayout" Target="../slideLayouts/slideLayout652.xml"/><Relationship Id="rId7" Type="http://schemas.openxmlformats.org/officeDocument/2006/relationships/slideLayout" Target="../slideLayouts/slideLayout656.xml"/><Relationship Id="rId12" Type="http://schemas.openxmlformats.org/officeDocument/2006/relationships/slideLayout" Target="../slideLayouts/slideLayout661.xml"/><Relationship Id="rId2" Type="http://schemas.openxmlformats.org/officeDocument/2006/relationships/slideLayout" Target="../slideLayouts/slideLayout651.xml"/><Relationship Id="rId1" Type="http://schemas.openxmlformats.org/officeDocument/2006/relationships/slideLayout" Target="../slideLayouts/slideLayout650.xml"/><Relationship Id="rId6" Type="http://schemas.openxmlformats.org/officeDocument/2006/relationships/slideLayout" Target="../slideLayouts/slideLayout655.xml"/><Relationship Id="rId11" Type="http://schemas.openxmlformats.org/officeDocument/2006/relationships/slideLayout" Target="../slideLayouts/slideLayout660.xml"/><Relationship Id="rId5" Type="http://schemas.openxmlformats.org/officeDocument/2006/relationships/slideLayout" Target="../slideLayouts/slideLayout654.xml"/><Relationship Id="rId10" Type="http://schemas.openxmlformats.org/officeDocument/2006/relationships/slideLayout" Target="../slideLayouts/slideLayout659.xml"/><Relationship Id="rId4" Type="http://schemas.openxmlformats.org/officeDocument/2006/relationships/slideLayout" Target="../slideLayouts/slideLayout653.xml"/><Relationship Id="rId9" Type="http://schemas.openxmlformats.org/officeDocument/2006/relationships/slideLayout" Target="../slideLayouts/slideLayout658.xml"/><Relationship Id="rId14" Type="http://schemas.openxmlformats.org/officeDocument/2006/relationships/image" Target="../media/image1.png"/></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669.xml"/><Relationship Id="rId13" Type="http://schemas.openxmlformats.org/officeDocument/2006/relationships/image" Target="../media/image1.png"/><Relationship Id="rId3" Type="http://schemas.openxmlformats.org/officeDocument/2006/relationships/slideLayout" Target="../slideLayouts/slideLayout664.xml"/><Relationship Id="rId7" Type="http://schemas.openxmlformats.org/officeDocument/2006/relationships/slideLayout" Target="../slideLayouts/slideLayout668.xml"/><Relationship Id="rId12" Type="http://schemas.openxmlformats.org/officeDocument/2006/relationships/theme" Target="../theme/theme62.xml"/><Relationship Id="rId2" Type="http://schemas.openxmlformats.org/officeDocument/2006/relationships/slideLayout" Target="../slideLayouts/slideLayout663.xml"/><Relationship Id="rId1" Type="http://schemas.openxmlformats.org/officeDocument/2006/relationships/slideLayout" Target="../slideLayouts/slideLayout662.xml"/><Relationship Id="rId6" Type="http://schemas.openxmlformats.org/officeDocument/2006/relationships/slideLayout" Target="../slideLayouts/slideLayout667.xml"/><Relationship Id="rId11" Type="http://schemas.openxmlformats.org/officeDocument/2006/relationships/slideLayout" Target="../slideLayouts/slideLayout672.xml"/><Relationship Id="rId5" Type="http://schemas.openxmlformats.org/officeDocument/2006/relationships/slideLayout" Target="../slideLayouts/slideLayout666.xml"/><Relationship Id="rId10" Type="http://schemas.openxmlformats.org/officeDocument/2006/relationships/slideLayout" Target="../slideLayouts/slideLayout671.xml"/><Relationship Id="rId4" Type="http://schemas.openxmlformats.org/officeDocument/2006/relationships/slideLayout" Target="../slideLayouts/slideLayout665.xml"/><Relationship Id="rId9" Type="http://schemas.openxmlformats.org/officeDocument/2006/relationships/slideLayout" Target="../slideLayouts/slideLayout670.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680.xml"/><Relationship Id="rId13" Type="http://schemas.openxmlformats.org/officeDocument/2006/relationships/image" Target="../media/image1.png"/><Relationship Id="rId3" Type="http://schemas.openxmlformats.org/officeDocument/2006/relationships/slideLayout" Target="../slideLayouts/slideLayout675.xml"/><Relationship Id="rId7" Type="http://schemas.openxmlformats.org/officeDocument/2006/relationships/slideLayout" Target="../slideLayouts/slideLayout679.xml"/><Relationship Id="rId12" Type="http://schemas.openxmlformats.org/officeDocument/2006/relationships/theme" Target="../theme/theme63.xml"/><Relationship Id="rId2" Type="http://schemas.openxmlformats.org/officeDocument/2006/relationships/slideLayout" Target="../slideLayouts/slideLayout674.xml"/><Relationship Id="rId1" Type="http://schemas.openxmlformats.org/officeDocument/2006/relationships/slideLayout" Target="../slideLayouts/slideLayout673.xml"/><Relationship Id="rId6" Type="http://schemas.openxmlformats.org/officeDocument/2006/relationships/slideLayout" Target="../slideLayouts/slideLayout678.xml"/><Relationship Id="rId11" Type="http://schemas.openxmlformats.org/officeDocument/2006/relationships/slideLayout" Target="../slideLayouts/slideLayout683.xml"/><Relationship Id="rId5" Type="http://schemas.openxmlformats.org/officeDocument/2006/relationships/slideLayout" Target="../slideLayouts/slideLayout677.xml"/><Relationship Id="rId10" Type="http://schemas.openxmlformats.org/officeDocument/2006/relationships/slideLayout" Target="../slideLayouts/slideLayout682.xml"/><Relationship Id="rId4" Type="http://schemas.openxmlformats.org/officeDocument/2006/relationships/slideLayout" Target="../slideLayouts/slideLayout676.xml"/><Relationship Id="rId9" Type="http://schemas.openxmlformats.org/officeDocument/2006/relationships/slideLayout" Target="../slideLayouts/slideLayout681.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image" Target="../media/image1.png"/><Relationship Id="rId3" Type="http://schemas.openxmlformats.org/officeDocument/2006/relationships/slideLayout" Target="../slideLayouts/slideLayout686.xml"/><Relationship Id="rId7" Type="http://schemas.openxmlformats.org/officeDocument/2006/relationships/slideLayout" Target="../slideLayouts/slideLayout690.xml"/><Relationship Id="rId12" Type="http://schemas.openxmlformats.org/officeDocument/2006/relationships/theme" Target="../theme/theme64.xml"/><Relationship Id="rId2" Type="http://schemas.openxmlformats.org/officeDocument/2006/relationships/slideLayout" Target="../slideLayouts/slideLayout685.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5" Type="http://schemas.openxmlformats.org/officeDocument/2006/relationships/slideLayout" Target="../slideLayouts/slideLayout688.xml"/><Relationship Id="rId10" Type="http://schemas.openxmlformats.org/officeDocument/2006/relationships/slideLayout" Target="../slideLayouts/slideLayout693.xml"/><Relationship Id="rId4" Type="http://schemas.openxmlformats.org/officeDocument/2006/relationships/slideLayout" Target="../slideLayouts/slideLayout687.xml"/><Relationship Id="rId9" Type="http://schemas.openxmlformats.org/officeDocument/2006/relationships/slideLayout" Target="../slideLayouts/slideLayout692.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702.xml"/><Relationship Id="rId13" Type="http://schemas.openxmlformats.org/officeDocument/2006/relationships/theme" Target="../theme/theme65.xml"/><Relationship Id="rId3" Type="http://schemas.openxmlformats.org/officeDocument/2006/relationships/slideLayout" Target="../slideLayouts/slideLayout697.xml"/><Relationship Id="rId7" Type="http://schemas.openxmlformats.org/officeDocument/2006/relationships/slideLayout" Target="../slideLayouts/slideLayout701.xml"/><Relationship Id="rId12" Type="http://schemas.openxmlformats.org/officeDocument/2006/relationships/slideLayout" Target="../slideLayouts/slideLayout706.xml"/><Relationship Id="rId2" Type="http://schemas.openxmlformats.org/officeDocument/2006/relationships/slideLayout" Target="../slideLayouts/slideLayout696.xml"/><Relationship Id="rId1" Type="http://schemas.openxmlformats.org/officeDocument/2006/relationships/slideLayout" Target="../slideLayouts/slideLayout695.xml"/><Relationship Id="rId6" Type="http://schemas.openxmlformats.org/officeDocument/2006/relationships/slideLayout" Target="../slideLayouts/slideLayout700.xml"/><Relationship Id="rId11" Type="http://schemas.openxmlformats.org/officeDocument/2006/relationships/slideLayout" Target="../slideLayouts/slideLayout705.xml"/><Relationship Id="rId5" Type="http://schemas.openxmlformats.org/officeDocument/2006/relationships/slideLayout" Target="../slideLayouts/slideLayout699.xml"/><Relationship Id="rId10" Type="http://schemas.openxmlformats.org/officeDocument/2006/relationships/slideLayout" Target="../slideLayouts/slideLayout704.xml"/><Relationship Id="rId4" Type="http://schemas.openxmlformats.org/officeDocument/2006/relationships/slideLayout" Target="../slideLayouts/slideLayout698.xml"/><Relationship Id="rId9" Type="http://schemas.openxmlformats.org/officeDocument/2006/relationships/slideLayout" Target="../slideLayouts/slideLayout703.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714.xml"/><Relationship Id="rId13" Type="http://schemas.openxmlformats.org/officeDocument/2006/relationships/theme" Target="../theme/theme66.xml"/><Relationship Id="rId3" Type="http://schemas.openxmlformats.org/officeDocument/2006/relationships/slideLayout" Target="../slideLayouts/slideLayout709.xml"/><Relationship Id="rId7" Type="http://schemas.openxmlformats.org/officeDocument/2006/relationships/slideLayout" Target="../slideLayouts/slideLayout713.xml"/><Relationship Id="rId12" Type="http://schemas.openxmlformats.org/officeDocument/2006/relationships/slideLayout" Target="../slideLayouts/slideLayout718.xml"/><Relationship Id="rId2" Type="http://schemas.openxmlformats.org/officeDocument/2006/relationships/slideLayout" Target="../slideLayouts/slideLayout708.xml"/><Relationship Id="rId1" Type="http://schemas.openxmlformats.org/officeDocument/2006/relationships/slideLayout" Target="../slideLayouts/slideLayout707.xml"/><Relationship Id="rId6" Type="http://schemas.openxmlformats.org/officeDocument/2006/relationships/slideLayout" Target="../slideLayouts/slideLayout712.xml"/><Relationship Id="rId11" Type="http://schemas.openxmlformats.org/officeDocument/2006/relationships/slideLayout" Target="../slideLayouts/slideLayout717.xml"/><Relationship Id="rId5" Type="http://schemas.openxmlformats.org/officeDocument/2006/relationships/slideLayout" Target="../slideLayouts/slideLayout711.xml"/><Relationship Id="rId10" Type="http://schemas.openxmlformats.org/officeDocument/2006/relationships/slideLayout" Target="../slideLayouts/slideLayout716.xml"/><Relationship Id="rId4" Type="http://schemas.openxmlformats.org/officeDocument/2006/relationships/slideLayout" Target="../slideLayouts/slideLayout710.xml"/><Relationship Id="rId9" Type="http://schemas.openxmlformats.org/officeDocument/2006/relationships/slideLayout" Target="../slideLayouts/slideLayout715.xml"/></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726.xml"/><Relationship Id="rId13" Type="http://schemas.openxmlformats.org/officeDocument/2006/relationships/image" Target="../media/image1.png"/><Relationship Id="rId3" Type="http://schemas.openxmlformats.org/officeDocument/2006/relationships/slideLayout" Target="../slideLayouts/slideLayout721.xml"/><Relationship Id="rId7" Type="http://schemas.openxmlformats.org/officeDocument/2006/relationships/slideLayout" Target="../slideLayouts/slideLayout725.xml"/><Relationship Id="rId12" Type="http://schemas.openxmlformats.org/officeDocument/2006/relationships/theme" Target="../theme/theme67.xml"/><Relationship Id="rId2" Type="http://schemas.openxmlformats.org/officeDocument/2006/relationships/slideLayout" Target="../slideLayouts/slideLayout720.xml"/><Relationship Id="rId1" Type="http://schemas.openxmlformats.org/officeDocument/2006/relationships/slideLayout" Target="../slideLayouts/slideLayout719.xml"/><Relationship Id="rId6" Type="http://schemas.openxmlformats.org/officeDocument/2006/relationships/slideLayout" Target="../slideLayouts/slideLayout724.xml"/><Relationship Id="rId11" Type="http://schemas.openxmlformats.org/officeDocument/2006/relationships/slideLayout" Target="../slideLayouts/slideLayout729.xml"/><Relationship Id="rId5" Type="http://schemas.openxmlformats.org/officeDocument/2006/relationships/slideLayout" Target="../slideLayouts/slideLayout723.xml"/><Relationship Id="rId10" Type="http://schemas.openxmlformats.org/officeDocument/2006/relationships/slideLayout" Target="../slideLayouts/slideLayout728.xml"/><Relationship Id="rId4" Type="http://schemas.openxmlformats.org/officeDocument/2006/relationships/slideLayout" Target="../slideLayouts/slideLayout722.xml"/><Relationship Id="rId9" Type="http://schemas.openxmlformats.org/officeDocument/2006/relationships/slideLayout" Target="../slideLayouts/slideLayout727.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737.xml"/><Relationship Id="rId13" Type="http://schemas.openxmlformats.org/officeDocument/2006/relationships/image" Target="../media/image1.png"/><Relationship Id="rId3" Type="http://schemas.openxmlformats.org/officeDocument/2006/relationships/slideLayout" Target="../slideLayouts/slideLayout732.xml"/><Relationship Id="rId7" Type="http://schemas.openxmlformats.org/officeDocument/2006/relationships/slideLayout" Target="../slideLayouts/slideLayout736.xml"/><Relationship Id="rId12" Type="http://schemas.openxmlformats.org/officeDocument/2006/relationships/theme" Target="../theme/theme68.xml"/><Relationship Id="rId2" Type="http://schemas.openxmlformats.org/officeDocument/2006/relationships/slideLayout" Target="../slideLayouts/slideLayout731.xml"/><Relationship Id="rId1" Type="http://schemas.openxmlformats.org/officeDocument/2006/relationships/slideLayout" Target="../slideLayouts/slideLayout730.xml"/><Relationship Id="rId6" Type="http://schemas.openxmlformats.org/officeDocument/2006/relationships/slideLayout" Target="../slideLayouts/slideLayout735.xml"/><Relationship Id="rId11" Type="http://schemas.openxmlformats.org/officeDocument/2006/relationships/slideLayout" Target="../slideLayouts/slideLayout740.xml"/><Relationship Id="rId5" Type="http://schemas.openxmlformats.org/officeDocument/2006/relationships/slideLayout" Target="../slideLayouts/slideLayout734.xml"/><Relationship Id="rId10" Type="http://schemas.openxmlformats.org/officeDocument/2006/relationships/slideLayout" Target="../slideLayouts/slideLayout739.xml"/><Relationship Id="rId4" Type="http://schemas.openxmlformats.org/officeDocument/2006/relationships/slideLayout" Target="../slideLayouts/slideLayout733.xml"/><Relationship Id="rId9" Type="http://schemas.openxmlformats.org/officeDocument/2006/relationships/slideLayout" Target="../slideLayouts/slideLayout738.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748.xml"/><Relationship Id="rId3" Type="http://schemas.openxmlformats.org/officeDocument/2006/relationships/slideLayout" Target="../slideLayouts/slideLayout743.xml"/><Relationship Id="rId7" Type="http://schemas.openxmlformats.org/officeDocument/2006/relationships/slideLayout" Target="../slideLayouts/slideLayout747.xml"/><Relationship Id="rId12" Type="http://schemas.openxmlformats.org/officeDocument/2006/relationships/theme" Target="../theme/theme69.xml"/><Relationship Id="rId2" Type="http://schemas.openxmlformats.org/officeDocument/2006/relationships/slideLayout" Target="../slideLayouts/slideLayout742.xml"/><Relationship Id="rId1" Type="http://schemas.openxmlformats.org/officeDocument/2006/relationships/slideLayout" Target="../slideLayouts/slideLayout741.xml"/><Relationship Id="rId6" Type="http://schemas.openxmlformats.org/officeDocument/2006/relationships/slideLayout" Target="../slideLayouts/slideLayout746.xml"/><Relationship Id="rId11" Type="http://schemas.openxmlformats.org/officeDocument/2006/relationships/slideLayout" Target="../slideLayouts/slideLayout751.xml"/><Relationship Id="rId5" Type="http://schemas.openxmlformats.org/officeDocument/2006/relationships/slideLayout" Target="../slideLayouts/slideLayout745.xml"/><Relationship Id="rId10" Type="http://schemas.openxmlformats.org/officeDocument/2006/relationships/slideLayout" Target="../slideLayouts/slideLayout750.xml"/><Relationship Id="rId4" Type="http://schemas.openxmlformats.org/officeDocument/2006/relationships/slideLayout" Target="../slideLayouts/slideLayout744.xml"/><Relationship Id="rId9" Type="http://schemas.openxmlformats.org/officeDocument/2006/relationships/slideLayout" Target="../slideLayouts/slideLayout7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5.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4.png"/><Relationship Id="rId2" Type="http://schemas.openxmlformats.org/officeDocument/2006/relationships/slideLayout" Target="../slideLayouts/slideLayout57.xml"/><Relationship Id="rId16"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_rels/slideMaster70.xml.rels><?xml version="1.0" encoding="UTF-8" standalone="yes"?>
<Relationships xmlns="http://schemas.openxmlformats.org/package/2006/relationships"><Relationship Id="rId8" Type="http://schemas.openxmlformats.org/officeDocument/2006/relationships/slideLayout" Target="../slideLayouts/slideLayout759.xml"/><Relationship Id="rId13" Type="http://schemas.openxmlformats.org/officeDocument/2006/relationships/theme" Target="../theme/theme70.xml"/><Relationship Id="rId3" Type="http://schemas.openxmlformats.org/officeDocument/2006/relationships/slideLayout" Target="../slideLayouts/slideLayout754.xml"/><Relationship Id="rId7" Type="http://schemas.openxmlformats.org/officeDocument/2006/relationships/slideLayout" Target="../slideLayouts/slideLayout758.xml"/><Relationship Id="rId12" Type="http://schemas.openxmlformats.org/officeDocument/2006/relationships/slideLayout" Target="../slideLayouts/slideLayout763.xml"/><Relationship Id="rId2" Type="http://schemas.openxmlformats.org/officeDocument/2006/relationships/slideLayout" Target="../slideLayouts/slideLayout753.xml"/><Relationship Id="rId1" Type="http://schemas.openxmlformats.org/officeDocument/2006/relationships/slideLayout" Target="../slideLayouts/slideLayout752.xml"/><Relationship Id="rId6" Type="http://schemas.openxmlformats.org/officeDocument/2006/relationships/slideLayout" Target="../slideLayouts/slideLayout757.xml"/><Relationship Id="rId11" Type="http://schemas.openxmlformats.org/officeDocument/2006/relationships/slideLayout" Target="../slideLayouts/slideLayout762.xml"/><Relationship Id="rId5" Type="http://schemas.openxmlformats.org/officeDocument/2006/relationships/slideLayout" Target="../slideLayouts/slideLayout756.xml"/><Relationship Id="rId10" Type="http://schemas.openxmlformats.org/officeDocument/2006/relationships/slideLayout" Target="../slideLayouts/slideLayout761.xml"/><Relationship Id="rId4" Type="http://schemas.openxmlformats.org/officeDocument/2006/relationships/slideLayout" Target="../slideLayouts/slideLayout755.xml"/><Relationship Id="rId9" Type="http://schemas.openxmlformats.org/officeDocument/2006/relationships/slideLayout" Target="../slideLayouts/slideLayout760.xml"/><Relationship Id="rId14" Type="http://schemas.openxmlformats.org/officeDocument/2006/relationships/image" Target="../media/image1.png"/></Relationships>
</file>

<file path=ppt/slideMasters/_rels/slideMaster71.xml.rels><?xml version="1.0" encoding="UTF-8" standalone="yes"?>
<Relationships xmlns="http://schemas.openxmlformats.org/package/2006/relationships"><Relationship Id="rId8" Type="http://schemas.openxmlformats.org/officeDocument/2006/relationships/slideLayout" Target="../slideLayouts/slideLayout771.xml"/><Relationship Id="rId13" Type="http://schemas.openxmlformats.org/officeDocument/2006/relationships/image" Target="../media/image1.png"/><Relationship Id="rId3" Type="http://schemas.openxmlformats.org/officeDocument/2006/relationships/slideLayout" Target="../slideLayouts/slideLayout766.xml"/><Relationship Id="rId7" Type="http://schemas.openxmlformats.org/officeDocument/2006/relationships/slideLayout" Target="../slideLayouts/slideLayout770.xml"/><Relationship Id="rId12" Type="http://schemas.openxmlformats.org/officeDocument/2006/relationships/theme" Target="../theme/theme71.xml"/><Relationship Id="rId2" Type="http://schemas.openxmlformats.org/officeDocument/2006/relationships/slideLayout" Target="../slideLayouts/slideLayout765.xml"/><Relationship Id="rId1" Type="http://schemas.openxmlformats.org/officeDocument/2006/relationships/slideLayout" Target="../slideLayouts/slideLayout764.xml"/><Relationship Id="rId6" Type="http://schemas.openxmlformats.org/officeDocument/2006/relationships/slideLayout" Target="../slideLayouts/slideLayout769.xml"/><Relationship Id="rId11" Type="http://schemas.openxmlformats.org/officeDocument/2006/relationships/slideLayout" Target="../slideLayouts/slideLayout774.xml"/><Relationship Id="rId5" Type="http://schemas.openxmlformats.org/officeDocument/2006/relationships/slideLayout" Target="../slideLayouts/slideLayout768.xml"/><Relationship Id="rId10" Type="http://schemas.openxmlformats.org/officeDocument/2006/relationships/slideLayout" Target="../slideLayouts/slideLayout773.xml"/><Relationship Id="rId4" Type="http://schemas.openxmlformats.org/officeDocument/2006/relationships/slideLayout" Target="../slideLayouts/slideLayout767.xml"/><Relationship Id="rId9" Type="http://schemas.openxmlformats.org/officeDocument/2006/relationships/slideLayout" Target="../slideLayouts/slideLayout772.xml"/></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782.xml"/><Relationship Id="rId13" Type="http://schemas.openxmlformats.org/officeDocument/2006/relationships/image" Target="../media/image1.png"/><Relationship Id="rId3" Type="http://schemas.openxmlformats.org/officeDocument/2006/relationships/slideLayout" Target="../slideLayouts/slideLayout777.xml"/><Relationship Id="rId7" Type="http://schemas.openxmlformats.org/officeDocument/2006/relationships/slideLayout" Target="../slideLayouts/slideLayout781.xml"/><Relationship Id="rId12" Type="http://schemas.openxmlformats.org/officeDocument/2006/relationships/theme" Target="../theme/theme72.xml"/><Relationship Id="rId2" Type="http://schemas.openxmlformats.org/officeDocument/2006/relationships/slideLayout" Target="../slideLayouts/slideLayout776.xml"/><Relationship Id="rId1" Type="http://schemas.openxmlformats.org/officeDocument/2006/relationships/slideLayout" Target="../slideLayouts/slideLayout775.xml"/><Relationship Id="rId6" Type="http://schemas.openxmlformats.org/officeDocument/2006/relationships/slideLayout" Target="../slideLayouts/slideLayout780.xml"/><Relationship Id="rId11" Type="http://schemas.openxmlformats.org/officeDocument/2006/relationships/slideLayout" Target="../slideLayouts/slideLayout785.xml"/><Relationship Id="rId5" Type="http://schemas.openxmlformats.org/officeDocument/2006/relationships/slideLayout" Target="../slideLayouts/slideLayout779.xml"/><Relationship Id="rId10" Type="http://schemas.openxmlformats.org/officeDocument/2006/relationships/slideLayout" Target="../slideLayouts/slideLayout784.xml"/><Relationship Id="rId4" Type="http://schemas.openxmlformats.org/officeDocument/2006/relationships/slideLayout" Target="../slideLayouts/slideLayout778.xml"/><Relationship Id="rId9" Type="http://schemas.openxmlformats.org/officeDocument/2006/relationships/slideLayout" Target="../slideLayouts/slideLayout783.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793.xml"/><Relationship Id="rId13" Type="http://schemas.openxmlformats.org/officeDocument/2006/relationships/theme" Target="../theme/theme73.xml"/><Relationship Id="rId3" Type="http://schemas.openxmlformats.org/officeDocument/2006/relationships/slideLayout" Target="../slideLayouts/slideLayout788.xml"/><Relationship Id="rId7" Type="http://schemas.openxmlformats.org/officeDocument/2006/relationships/slideLayout" Target="../slideLayouts/slideLayout792.xml"/><Relationship Id="rId12" Type="http://schemas.openxmlformats.org/officeDocument/2006/relationships/slideLayout" Target="../slideLayouts/slideLayout797.xml"/><Relationship Id="rId2" Type="http://schemas.openxmlformats.org/officeDocument/2006/relationships/slideLayout" Target="../slideLayouts/slideLayout787.xml"/><Relationship Id="rId1" Type="http://schemas.openxmlformats.org/officeDocument/2006/relationships/slideLayout" Target="../slideLayouts/slideLayout786.xml"/><Relationship Id="rId6" Type="http://schemas.openxmlformats.org/officeDocument/2006/relationships/slideLayout" Target="../slideLayouts/slideLayout791.xml"/><Relationship Id="rId11" Type="http://schemas.openxmlformats.org/officeDocument/2006/relationships/slideLayout" Target="../slideLayouts/slideLayout796.xml"/><Relationship Id="rId5" Type="http://schemas.openxmlformats.org/officeDocument/2006/relationships/slideLayout" Target="../slideLayouts/slideLayout790.xml"/><Relationship Id="rId10" Type="http://schemas.openxmlformats.org/officeDocument/2006/relationships/slideLayout" Target="../slideLayouts/slideLayout795.xml"/><Relationship Id="rId4" Type="http://schemas.openxmlformats.org/officeDocument/2006/relationships/slideLayout" Target="../slideLayouts/slideLayout789.xml"/><Relationship Id="rId9" Type="http://schemas.openxmlformats.org/officeDocument/2006/relationships/slideLayout" Target="../slideLayouts/slideLayout794.xml"/><Relationship Id="rId14" Type="http://schemas.openxmlformats.org/officeDocument/2006/relationships/image" Target="../media/image1.png"/></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805.xml"/><Relationship Id="rId13" Type="http://schemas.openxmlformats.org/officeDocument/2006/relationships/image" Target="../media/image9.png"/><Relationship Id="rId3" Type="http://schemas.openxmlformats.org/officeDocument/2006/relationships/slideLayout" Target="../slideLayouts/slideLayout800.xml"/><Relationship Id="rId7" Type="http://schemas.openxmlformats.org/officeDocument/2006/relationships/slideLayout" Target="../slideLayouts/slideLayout804.xml"/><Relationship Id="rId12" Type="http://schemas.openxmlformats.org/officeDocument/2006/relationships/theme" Target="../theme/theme74.xml"/><Relationship Id="rId2" Type="http://schemas.openxmlformats.org/officeDocument/2006/relationships/slideLayout" Target="../slideLayouts/slideLayout799.xml"/><Relationship Id="rId1" Type="http://schemas.openxmlformats.org/officeDocument/2006/relationships/slideLayout" Target="../slideLayouts/slideLayout798.xml"/><Relationship Id="rId6" Type="http://schemas.openxmlformats.org/officeDocument/2006/relationships/slideLayout" Target="../slideLayouts/slideLayout803.xml"/><Relationship Id="rId11" Type="http://schemas.openxmlformats.org/officeDocument/2006/relationships/slideLayout" Target="../slideLayouts/slideLayout808.xml"/><Relationship Id="rId5" Type="http://schemas.openxmlformats.org/officeDocument/2006/relationships/slideLayout" Target="../slideLayouts/slideLayout802.xml"/><Relationship Id="rId10" Type="http://schemas.openxmlformats.org/officeDocument/2006/relationships/slideLayout" Target="../slideLayouts/slideLayout807.xml"/><Relationship Id="rId4" Type="http://schemas.openxmlformats.org/officeDocument/2006/relationships/slideLayout" Target="../slideLayouts/slideLayout801.xml"/><Relationship Id="rId9" Type="http://schemas.openxmlformats.org/officeDocument/2006/relationships/slideLayout" Target="../slideLayouts/slideLayout806.xml"/></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816.xml"/><Relationship Id="rId13" Type="http://schemas.openxmlformats.org/officeDocument/2006/relationships/slideLayout" Target="../slideLayouts/slideLayout821.xml"/><Relationship Id="rId3" Type="http://schemas.openxmlformats.org/officeDocument/2006/relationships/slideLayout" Target="../slideLayouts/slideLayout811.xml"/><Relationship Id="rId7" Type="http://schemas.openxmlformats.org/officeDocument/2006/relationships/slideLayout" Target="../slideLayouts/slideLayout815.xml"/><Relationship Id="rId12" Type="http://schemas.openxmlformats.org/officeDocument/2006/relationships/slideLayout" Target="../slideLayouts/slideLayout820.xml"/><Relationship Id="rId2" Type="http://schemas.openxmlformats.org/officeDocument/2006/relationships/slideLayout" Target="../slideLayouts/slideLayout810.xml"/><Relationship Id="rId1" Type="http://schemas.openxmlformats.org/officeDocument/2006/relationships/slideLayout" Target="../slideLayouts/slideLayout809.xml"/><Relationship Id="rId6" Type="http://schemas.openxmlformats.org/officeDocument/2006/relationships/slideLayout" Target="../slideLayouts/slideLayout814.xml"/><Relationship Id="rId11" Type="http://schemas.openxmlformats.org/officeDocument/2006/relationships/slideLayout" Target="../slideLayouts/slideLayout819.xml"/><Relationship Id="rId5" Type="http://schemas.openxmlformats.org/officeDocument/2006/relationships/slideLayout" Target="../slideLayouts/slideLayout813.xml"/><Relationship Id="rId15" Type="http://schemas.openxmlformats.org/officeDocument/2006/relationships/image" Target="../media/image13.png"/><Relationship Id="rId10" Type="http://schemas.openxmlformats.org/officeDocument/2006/relationships/slideLayout" Target="../slideLayouts/slideLayout818.xml"/><Relationship Id="rId4" Type="http://schemas.openxmlformats.org/officeDocument/2006/relationships/slideLayout" Target="../slideLayouts/slideLayout812.xml"/><Relationship Id="rId9" Type="http://schemas.openxmlformats.org/officeDocument/2006/relationships/slideLayout" Target="../slideLayouts/slideLayout817.xml"/><Relationship Id="rId14" Type="http://schemas.openxmlformats.org/officeDocument/2006/relationships/theme" Target="../theme/theme75.xml"/></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829.xml"/><Relationship Id="rId3" Type="http://schemas.openxmlformats.org/officeDocument/2006/relationships/slideLayout" Target="../slideLayouts/slideLayout824.xml"/><Relationship Id="rId7" Type="http://schemas.openxmlformats.org/officeDocument/2006/relationships/slideLayout" Target="../slideLayouts/slideLayout828.xml"/><Relationship Id="rId12" Type="http://schemas.openxmlformats.org/officeDocument/2006/relationships/theme" Target="../theme/theme76.xml"/><Relationship Id="rId2" Type="http://schemas.openxmlformats.org/officeDocument/2006/relationships/slideLayout" Target="../slideLayouts/slideLayout823.xml"/><Relationship Id="rId1" Type="http://schemas.openxmlformats.org/officeDocument/2006/relationships/slideLayout" Target="../slideLayouts/slideLayout822.xml"/><Relationship Id="rId6" Type="http://schemas.openxmlformats.org/officeDocument/2006/relationships/slideLayout" Target="../slideLayouts/slideLayout827.xml"/><Relationship Id="rId11" Type="http://schemas.openxmlformats.org/officeDocument/2006/relationships/slideLayout" Target="../slideLayouts/slideLayout832.xml"/><Relationship Id="rId5" Type="http://schemas.openxmlformats.org/officeDocument/2006/relationships/slideLayout" Target="../slideLayouts/slideLayout826.xml"/><Relationship Id="rId10" Type="http://schemas.openxmlformats.org/officeDocument/2006/relationships/slideLayout" Target="../slideLayouts/slideLayout831.xml"/><Relationship Id="rId4" Type="http://schemas.openxmlformats.org/officeDocument/2006/relationships/slideLayout" Target="../slideLayouts/slideLayout825.xml"/><Relationship Id="rId9" Type="http://schemas.openxmlformats.org/officeDocument/2006/relationships/slideLayout" Target="../slideLayouts/slideLayout830.xml"/></Relationships>
</file>

<file path=ppt/slideMasters/_rels/slideMaster77.xml.rels><?xml version="1.0" encoding="UTF-8" standalone="yes"?>
<Relationships xmlns="http://schemas.openxmlformats.org/package/2006/relationships"><Relationship Id="rId3" Type="http://schemas.openxmlformats.org/officeDocument/2006/relationships/slideLayout" Target="../slideLayouts/slideLayout835.xml"/><Relationship Id="rId7" Type="http://schemas.openxmlformats.org/officeDocument/2006/relationships/theme" Target="../theme/theme77.xml"/><Relationship Id="rId2" Type="http://schemas.openxmlformats.org/officeDocument/2006/relationships/slideLayout" Target="../slideLayouts/slideLayout834.xml"/><Relationship Id="rId1" Type="http://schemas.openxmlformats.org/officeDocument/2006/relationships/slideLayout" Target="../slideLayouts/slideLayout833.xml"/><Relationship Id="rId6" Type="http://schemas.openxmlformats.org/officeDocument/2006/relationships/slideLayout" Target="../slideLayouts/slideLayout838.xml"/><Relationship Id="rId5" Type="http://schemas.openxmlformats.org/officeDocument/2006/relationships/slideLayout" Target="../slideLayouts/slideLayout837.xml"/><Relationship Id="rId4" Type="http://schemas.openxmlformats.org/officeDocument/2006/relationships/slideLayout" Target="../slideLayouts/slideLayout836.xml"/></Relationships>
</file>

<file path=ppt/slideMasters/_rels/slideMaster78.xml.rels><?xml version="1.0" encoding="UTF-8" standalone="yes"?>
<Relationships xmlns="http://schemas.openxmlformats.org/package/2006/relationships"><Relationship Id="rId8" Type="http://schemas.openxmlformats.org/officeDocument/2006/relationships/slideLayout" Target="../slideLayouts/slideLayout846.xml"/><Relationship Id="rId13" Type="http://schemas.openxmlformats.org/officeDocument/2006/relationships/theme" Target="../theme/theme78.xml"/><Relationship Id="rId3" Type="http://schemas.openxmlformats.org/officeDocument/2006/relationships/slideLayout" Target="../slideLayouts/slideLayout841.xml"/><Relationship Id="rId7" Type="http://schemas.openxmlformats.org/officeDocument/2006/relationships/slideLayout" Target="../slideLayouts/slideLayout845.xml"/><Relationship Id="rId12" Type="http://schemas.openxmlformats.org/officeDocument/2006/relationships/slideLayout" Target="../slideLayouts/slideLayout850.xml"/><Relationship Id="rId2" Type="http://schemas.openxmlformats.org/officeDocument/2006/relationships/slideLayout" Target="../slideLayouts/slideLayout840.xml"/><Relationship Id="rId1" Type="http://schemas.openxmlformats.org/officeDocument/2006/relationships/slideLayout" Target="../slideLayouts/slideLayout839.xml"/><Relationship Id="rId6" Type="http://schemas.openxmlformats.org/officeDocument/2006/relationships/slideLayout" Target="../slideLayouts/slideLayout844.xml"/><Relationship Id="rId11" Type="http://schemas.openxmlformats.org/officeDocument/2006/relationships/slideLayout" Target="../slideLayouts/slideLayout849.xml"/><Relationship Id="rId5" Type="http://schemas.openxmlformats.org/officeDocument/2006/relationships/slideLayout" Target="../slideLayouts/slideLayout843.xml"/><Relationship Id="rId10" Type="http://schemas.openxmlformats.org/officeDocument/2006/relationships/slideLayout" Target="../slideLayouts/slideLayout848.xml"/><Relationship Id="rId4" Type="http://schemas.openxmlformats.org/officeDocument/2006/relationships/slideLayout" Target="../slideLayouts/slideLayout842.xml"/><Relationship Id="rId9" Type="http://schemas.openxmlformats.org/officeDocument/2006/relationships/slideLayout" Target="../slideLayouts/slideLayout847.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858.xml"/><Relationship Id="rId3" Type="http://schemas.openxmlformats.org/officeDocument/2006/relationships/slideLayout" Target="../slideLayouts/slideLayout853.xml"/><Relationship Id="rId7" Type="http://schemas.openxmlformats.org/officeDocument/2006/relationships/slideLayout" Target="../slideLayouts/slideLayout857.xml"/><Relationship Id="rId12" Type="http://schemas.openxmlformats.org/officeDocument/2006/relationships/theme" Target="../theme/theme79.xml"/><Relationship Id="rId2" Type="http://schemas.openxmlformats.org/officeDocument/2006/relationships/slideLayout" Target="../slideLayouts/slideLayout852.xml"/><Relationship Id="rId1" Type="http://schemas.openxmlformats.org/officeDocument/2006/relationships/slideLayout" Target="../slideLayouts/slideLayout851.xml"/><Relationship Id="rId6" Type="http://schemas.openxmlformats.org/officeDocument/2006/relationships/slideLayout" Target="../slideLayouts/slideLayout856.xml"/><Relationship Id="rId11" Type="http://schemas.openxmlformats.org/officeDocument/2006/relationships/slideLayout" Target="../slideLayouts/slideLayout861.xml"/><Relationship Id="rId5" Type="http://schemas.openxmlformats.org/officeDocument/2006/relationships/slideLayout" Target="../slideLayouts/slideLayout855.xml"/><Relationship Id="rId10" Type="http://schemas.openxmlformats.org/officeDocument/2006/relationships/slideLayout" Target="../slideLayouts/slideLayout860.xml"/><Relationship Id="rId4" Type="http://schemas.openxmlformats.org/officeDocument/2006/relationships/slideLayout" Target="../slideLayouts/slideLayout854.xml"/><Relationship Id="rId9" Type="http://schemas.openxmlformats.org/officeDocument/2006/relationships/slideLayout" Target="../slideLayouts/slideLayout8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0.xml.rels><?xml version="1.0" encoding="UTF-8" standalone="yes"?>
<Relationships xmlns="http://schemas.openxmlformats.org/package/2006/relationships"><Relationship Id="rId8" Type="http://schemas.openxmlformats.org/officeDocument/2006/relationships/slideLayout" Target="../slideLayouts/slideLayout869.xml"/><Relationship Id="rId3" Type="http://schemas.openxmlformats.org/officeDocument/2006/relationships/slideLayout" Target="../slideLayouts/slideLayout864.xml"/><Relationship Id="rId7" Type="http://schemas.openxmlformats.org/officeDocument/2006/relationships/slideLayout" Target="../slideLayouts/slideLayout868.xml"/><Relationship Id="rId12" Type="http://schemas.openxmlformats.org/officeDocument/2006/relationships/theme" Target="../theme/theme80.xml"/><Relationship Id="rId2" Type="http://schemas.openxmlformats.org/officeDocument/2006/relationships/slideLayout" Target="../slideLayouts/slideLayout863.xml"/><Relationship Id="rId1" Type="http://schemas.openxmlformats.org/officeDocument/2006/relationships/slideLayout" Target="../slideLayouts/slideLayout862.xml"/><Relationship Id="rId6" Type="http://schemas.openxmlformats.org/officeDocument/2006/relationships/slideLayout" Target="../slideLayouts/slideLayout867.xml"/><Relationship Id="rId11" Type="http://schemas.openxmlformats.org/officeDocument/2006/relationships/slideLayout" Target="../slideLayouts/slideLayout872.xml"/><Relationship Id="rId5" Type="http://schemas.openxmlformats.org/officeDocument/2006/relationships/slideLayout" Target="../slideLayouts/slideLayout866.xml"/><Relationship Id="rId10" Type="http://schemas.openxmlformats.org/officeDocument/2006/relationships/slideLayout" Target="../slideLayouts/slideLayout871.xml"/><Relationship Id="rId4" Type="http://schemas.openxmlformats.org/officeDocument/2006/relationships/slideLayout" Target="../slideLayouts/slideLayout865.xml"/><Relationship Id="rId9" Type="http://schemas.openxmlformats.org/officeDocument/2006/relationships/slideLayout" Target="../slideLayouts/slideLayout870.xml"/></Relationships>
</file>

<file path=ppt/slideMasters/_rels/slideMaster81.xml.rels><?xml version="1.0" encoding="UTF-8" standalone="yes"?>
<Relationships xmlns="http://schemas.openxmlformats.org/package/2006/relationships"><Relationship Id="rId3" Type="http://schemas.openxmlformats.org/officeDocument/2006/relationships/slideLayout" Target="../slideLayouts/slideLayout875.xml"/><Relationship Id="rId2" Type="http://schemas.openxmlformats.org/officeDocument/2006/relationships/slideLayout" Target="../slideLayouts/slideLayout874.xml"/><Relationship Id="rId1" Type="http://schemas.openxmlformats.org/officeDocument/2006/relationships/slideLayout" Target="../slideLayouts/slideLayout873.xml"/><Relationship Id="rId5" Type="http://schemas.openxmlformats.org/officeDocument/2006/relationships/theme" Target="../theme/theme81.xml"/><Relationship Id="rId4" Type="http://schemas.openxmlformats.org/officeDocument/2006/relationships/slideLayout" Target="../slideLayouts/slideLayout876.xml"/></Relationships>
</file>

<file path=ppt/slideMasters/_rels/slideMaster82.xml.rels><?xml version="1.0" encoding="UTF-8" standalone="yes"?>
<Relationships xmlns="http://schemas.openxmlformats.org/package/2006/relationships"><Relationship Id="rId8" Type="http://schemas.openxmlformats.org/officeDocument/2006/relationships/slideLayout" Target="../slideLayouts/slideLayout884.xml"/><Relationship Id="rId13" Type="http://schemas.openxmlformats.org/officeDocument/2006/relationships/theme" Target="../theme/theme82.xml"/><Relationship Id="rId3" Type="http://schemas.openxmlformats.org/officeDocument/2006/relationships/slideLayout" Target="../slideLayouts/slideLayout879.xml"/><Relationship Id="rId7" Type="http://schemas.openxmlformats.org/officeDocument/2006/relationships/slideLayout" Target="../slideLayouts/slideLayout883.xml"/><Relationship Id="rId12" Type="http://schemas.openxmlformats.org/officeDocument/2006/relationships/slideLayout" Target="../slideLayouts/slideLayout888.xml"/><Relationship Id="rId2" Type="http://schemas.openxmlformats.org/officeDocument/2006/relationships/slideLayout" Target="../slideLayouts/slideLayout878.xml"/><Relationship Id="rId1" Type="http://schemas.openxmlformats.org/officeDocument/2006/relationships/slideLayout" Target="../slideLayouts/slideLayout877.xml"/><Relationship Id="rId6" Type="http://schemas.openxmlformats.org/officeDocument/2006/relationships/slideLayout" Target="../slideLayouts/slideLayout882.xml"/><Relationship Id="rId11" Type="http://schemas.openxmlformats.org/officeDocument/2006/relationships/slideLayout" Target="../slideLayouts/slideLayout887.xml"/><Relationship Id="rId5" Type="http://schemas.openxmlformats.org/officeDocument/2006/relationships/slideLayout" Target="../slideLayouts/slideLayout881.xml"/><Relationship Id="rId10" Type="http://schemas.openxmlformats.org/officeDocument/2006/relationships/slideLayout" Target="../slideLayouts/slideLayout886.xml"/><Relationship Id="rId4" Type="http://schemas.openxmlformats.org/officeDocument/2006/relationships/slideLayout" Target="../slideLayouts/slideLayout880.xml"/><Relationship Id="rId9" Type="http://schemas.openxmlformats.org/officeDocument/2006/relationships/slideLayout" Target="../slideLayouts/slideLayout885.xml"/></Relationships>
</file>

<file path=ppt/slideMasters/_rels/slideMaster83.xml.rels><?xml version="1.0" encoding="UTF-8" standalone="yes"?>
<Relationships xmlns="http://schemas.openxmlformats.org/package/2006/relationships"><Relationship Id="rId8" Type="http://schemas.openxmlformats.org/officeDocument/2006/relationships/slideLayout" Target="../slideLayouts/slideLayout896.xml"/><Relationship Id="rId13" Type="http://schemas.openxmlformats.org/officeDocument/2006/relationships/theme" Target="../theme/theme83.xml"/><Relationship Id="rId3" Type="http://schemas.openxmlformats.org/officeDocument/2006/relationships/slideLayout" Target="../slideLayouts/slideLayout891.xml"/><Relationship Id="rId7" Type="http://schemas.openxmlformats.org/officeDocument/2006/relationships/slideLayout" Target="../slideLayouts/slideLayout895.xml"/><Relationship Id="rId12" Type="http://schemas.openxmlformats.org/officeDocument/2006/relationships/slideLayout" Target="../slideLayouts/slideLayout900.xml"/><Relationship Id="rId2" Type="http://schemas.openxmlformats.org/officeDocument/2006/relationships/slideLayout" Target="../slideLayouts/slideLayout890.xml"/><Relationship Id="rId1" Type="http://schemas.openxmlformats.org/officeDocument/2006/relationships/slideLayout" Target="../slideLayouts/slideLayout889.xml"/><Relationship Id="rId6" Type="http://schemas.openxmlformats.org/officeDocument/2006/relationships/slideLayout" Target="../slideLayouts/slideLayout894.xml"/><Relationship Id="rId11" Type="http://schemas.openxmlformats.org/officeDocument/2006/relationships/slideLayout" Target="../slideLayouts/slideLayout899.xml"/><Relationship Id="rId5" Type="http://schemas.openxmlformats.org/officeDocument/2006/relationships/slideLayout" Target="../slideLayouts/slideLayout893.xml"/><Relationship Id="rId10" Type="http://schemas.openxmlformats.org/officeDocument/2006/relationships/slideLayout" Target="../slideLayouts/slideLayout898.xml"/><Relationship Id="rId4" Type="http://schemas.openxmlformats.org/officeDocument/2006/relationships/slideLayout" Target="../slideLayouts/slideLayout892.xml"/><Relationship Id="rId9" Type="http://schemas.openxmlformats.org/officeDocument/2006/relationships/slideLayout" Target="../slideLayouts/slideLayout897.xml"/></Relationships>
</file>

<file path=ppt/slideMasters/_rels/slideMaster84.xml.rels><?xml version="1.0" encoding="UTF-8" standalone="yes"?>
<Relationships xmlns="http://schemas.openxmlformats.org/package/2006/relationships"><Relationship Id="rId8" Type="http://schemas.openxmlformats.org/officeDocument/2006/relationships/slideLayout" Target="../slideLayouts/slideLayout908.xml"/><Relationship Id="rId13" Type="http://schemas.openxmlformats.org/officeDocument/2006/relationships/theme" Target="../theme/theme84.xml"/><Relationship Id="rId3" Type="http://schemas.openxmlformats.org/officeDocument/2006/relationships/slideLayout" Target="../slideLayouts/slideLayout903.xml"/><Relationship Id="rId7" Type="http://schemas.openxmlformats.org/officeDocument/2006/relationships/slideLayout" Target="../slideLayouts/slideLayout907.xml"/><Relationship Id="rId12" Type="http://schemas.openxmlformats.org/officeDocument/2006/relationships/slideLayout" Target="../slideLayouts/slideLayout912.xml"/><Relationship Id="rId2" Type="http://schemas.openxmlformats.org/officeDocument/2006/relationships/slideLayout" Target="../slideLayouts/slideLayout902.xml"/><Relationship Id="rId1" Type="http://schemas.openxmlformats.org/officeDocument/2006/relationships/slideLayout" Target="../slideLayouts/slideLayout901.xml"/><Relationship Id="rId6" Type="http://schemas.openxmlformats.org/officeDocument/2006/relationships/slideLayout" Target="../slideLayouts/slideLayout906.xml"/><Relationship Id="rId11" Type="http://schemas.openxmlformats.org/officeDocument/2006/relationships/slideLayout" Target="../slideLayouts/slideLayout911.xml"/><Relationship Id="rId5" Type="http://schemas.openxmlformats.org/officeDocument/2006/relationships/slideLayout" Target="../slideLayouts/slideLayout905.xml"/><Relationship Id="rId10" Type="http://schemas.openxmlformats.org/officeDocument/2006/relationships/slideLayout" Target="../slideLayouts/slideLayout910.xml"/><Relationship Id="rId4" Type="http://schemas.openxmlformats.org/officeDocument/2006/relationships/slideLayout" Target="../slideLayouts/slideLayout904.xml"/><Relationship Id="rId9" Type="http://schemas.openxmlformats.org/officeDocument/2006/relationships/slideLayout" Target="../slideLayouts/slideLayout909.xml"/><Relationship Id="rId14" Type="http://schemas.openxmlformats.org/officeDocument/2006/relationships/image" Target="../media/image1.png"/></Relationships>
</file>

<file path=ppt/slideMasters/_rels/slideMaster85.xml.rels><?xml version="1.0" encoding="UTF-8" standalone="yes"?>
<Relationships xmlns="http://schemas.openxmlformats.org/package/2006/relationships"><Relationship Id="rId8" Type="http://schemas.openxmlformats.org/officeDocument/2006/relationships/slideLayout" Target="../slideLayouts/slideLayout920.xml"/><Relationship Id="rId13" Type="http://schemas.openxmlformats.org/officeDocument/2006/relationships/theme" Target="../theme/theme85.xml"/><Relationship Id="rId3" Type="http://schemas.openxmlformats.org/officeDocument/2006/relationships/slideLayout" Target="../slideLayouts/slideLayout915.xml"/><Relationship Id="rId7" Type="http://schemas.openxmlformats.org/officeDocument/2006/relationships/slideLayout" Target="../slideLayouts/slideLayout919.xml"/><Relationship Id="rId12" Type="http://schemas.openxmlformats.org/officeDocument/2006/relationships/slideLayout" Target="../slideLayouts/slideLayout924.xml"/><Relationship Id="rId2" Type="http://schemas.openxmlformats.org/officeDocument/2006/relationships/slideLayout" Target="../slideLayouts/slideLayout914.xml"/><Relationship Id="rId1" Type="http://schemas.openxmlformats.org/officeDocument/2006/relationships/slideLayout" Target="../slideLayouts/slideLayout913.xml"/><Relationship Id="rId6" Type="http://schemas.openxmlformats.org/officeDocument/2006/relationships/slideLayout" Target="../slideLayouts/slideLayout918.xml"/><Relationship Id="rId11" Type="http://schemas.openxmlformats.org/officeDocument/2006/relationships/slideLayout" Target="../slideLayouts/slideLayout923.xml"/><Relationship Id="rId5" Type="http://schemas.openxmlformats.org/officeDocument/2006/relationships/slideLayout" Target="../slideLayouts/slideLayout917.xml"/><Relationship Id="rId10" Type="http://schemas.openxmlformats.org/officeDocument/2006/relationships/slideLayout" Target="../slideLayouts/slideLayout922.xml"/><Relationship Id="rId4" Type="http://schemas.openxmlformats.org/officeDocument/2006/relationships/slideLayout" Target="../slideLayouts/slideLayout916.xml"/><Relationship Id="rId9" Type="http://schemas.openxmlformats.org/officeDocument/2006/relationships/slideLayout" Target="../slideLayouts/slideLayout921.xml"/></Relationships>
</file>

<file path=ppt/slideMasters/_rels/slideMaster86.xml.rels><?xml version="1.0" encoding="UTF-8" standalone="yes"?>
<Relationships xmlns="http://schemas.openxmlformats.org/package/2006/relationships"><Relationship Id="rId8" Type="http://schemas.openxmlformats.org/officeDocument/2006/relationships/slideLayout" Target="../slideLayouts/slideLayout932.xml"/><Relationship Id="rId3" Type="http://schemas.openxmlformats.org/officeDocument/2006/relationships/slideLayout" Target="../slideLayouts/slideLayout927.xml"/><Relationship Id="rId7" Type="http://schemas.openxmlformats.org/officeDocument/2006/relationships/slideLayout" Target="../slideLayouts/slideLayout931.xml"/><Relationship Id="rId12" Type="http://schemas.openxmlformats.org/officeDocument/2006/relationships/theme" Target="../theme/theme86.xml"/><Relationship Id="rId2" Type="http://schemas.openxmlformats.org/officeDocument/2006/relationships/slideLayout" Target="../slideLayouts/slideLayout926.xml"/><Relationship Id="rId1" Type="http://schemas.openxmlformats.org/officeDocument/2006/relationships/slideLayout" Target="../slideLayouts/slideLayout925.xml"/><Relationship Id="rId6" Type="http://schemas.openxmlformats.org/officeDocument/2006/relationships/slideLayout" Target="../slideLayouts/slideLayout930.xml"/><Relationship Id="rId11" Type="http://schemas.openxmlformats.org/officeDocument/2006/relationships/slideLayout" Target="../slideLayouts/slideLayout935.xml"/><Relationship Id="rId5" Type="http://schemas.openxmlformats.org/officeDocument/2006/relationships/slideLayout" Target="../slideLayouts/slideLayout929.xml"/><Relationship Id="rId10" Type="http://schemas.openxmlformats.org/officeDocument/2006/relationships/slideLayout" Target="../slideLayouts/slideLayout934.xml"/><Relationship Id="rId4" Type="http://schemas.openxmlformats.org/officeDocument/2006/relationships/slideLayout" Target="../slideLayouts/slideLayout928.xml"/><Relationship Id="rId9" Type="http://schemas.openxmlformats.org/officeDocument/2006/relationships/slideLayout" Target="../slideLayouts/slideLayout933.xml"/></Relationships>
</file>

<file path=ppt/slideMasters/_rels/slideMaster87.xml.rels><?xml version="1.0" encoding="UTF-8" standalone="yes"?>
<Relationships xmlns="http://schemas.openxmlformats.org/package/2006/relationships"><Relationship Id="rId3" Type="http://schemas.openxmlformats.org/officeDocument/2006/relationships/theme" Target="../theme/theme87.xml"/><Relationship Id="rId2" Type="http://schemas.openxmlformats.org/officeDocument/2006/relationships/slideLayout" Target="../slideLayouts/slideLayout937.xml"/><Relationship Id="rId1" Type="http://schemas.openxmlformats.org/officeDocument/2006/relationships/slideLayout" Target="../slideLayouts/slideLayout936.xml"/></Relationships>
</file>

<file path=ppt/slideMasters/_rels/slideMaster88.xml.rels><?xml version="1.0" encoding="UTF-8" standalone="yes"?>
<Relationships xmlns="http://schemas.openxmlformats.org/package/2006/relationships"><Relationship Id="rId8" Type="http://schemas.openxmlformats.org/officeDocument/2006/relationships/slideLayout" Target="../slideLayouts/slideLayout945.xml"/><Relationship Id="rId13" Type="http://schemas.openxmlformats.org/officeDocument/2006/relationships/theme" Target="../theme/theme88.xml"/><Relationship Id="rId3" Type="http://schemas.openxmlformats.org/officeDocument/2006/relationships/slideLayout" Target="../slideLayouts/slideLayout940.xml"/><Relationship Id="rId7" Type="http://schemas.openxmlformats.org/officeDocument/2006/relationships/slideLayout" Target="../slideLayouts/slideLayout944.xml"/><Relationship Id="rId12" Type="http://schemas.openxmlformats.org/officeDocument/2006/relationships/slideLayout" Target="../slideLayouts/slideLayout949.xml"/><Relationship Id="rId2" Type="http://schemas.openxmlformats.org/officeDocument/2006/relationships/slideLayout" Target="../slideLayouts/slideLayout939.xml"/><Relationship Id="rId1" Type="http://schemas.openxmlformats.org/officeDocument/2006/relationships/slideLayout" Target="../slideLayouts/slideLayout938.xml"/><Relationship Id="rId6" Type="http://schemas.openxmlformats.org/officeDocument/2006/relationships/slideLayout" Target="../slideLayouts/slideLayout943.xml"/><Relationship Id="rId11" Type="http://schemas.openxmlformats.org/officeDocument/2006/relationships/slideLayout" Target="../slideLayouts/slideLayout948.xml"/><Relationship Id="rId5" Type="http://schemas.openxmlformats.org/officeDocument/2006/relationships/slideLayout" Target="../slideLayouts/slideLayout942.xml"/><Relationship Id="rId10" Type="http://schemas.openxmlformats.org/officeDocument/2006/relationships/slideLayout" Target="../slideLayouts/slideLayout947.xml"/><Relationship Id="rId4" Type="http://schemas.openxmlformats.org/officeDocument/2006/relationships/slideLayout" Target="../slideLayouts/slideLayout941.xml"/><Relationship Id="rId9" Type="http://schemas.openxmlformats.org/officeDocument/2006/relationships/slideLayout" Target="../slideLayouts/slideLayout9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9.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227335F6-6954-3C40-A4A8-B5A9BB3542FD}"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58000284"/>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 id="21474856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2021. 5. 3.</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5/3/21</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1E2B0-9580-443F-A6BA-B15F0931263F}"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4407785"/>
      </p:ext>
    </p:extLst>
  </p:cSld>
  <p:clrMap bg1="lt1" tx1="dk1" bg2="lt2" tx2="dk2" accent1="accent1" accent2="accent2" accent3="accent3" accent4="accent4" accent5="accent5" accent6="accent6" hlink="hlink" folHlink="folHlink"/>
  <p:sldLayoutIdLst>
    <p:sldLayoutId id="2147487460" r:id="rId1"/>
    <p:sldLayoutId id="2147487461" r:id="rId2"/>
    <p:sldLayoutId id="2147487462" r:id="rId3"/>
    <p:sldLayoutId id="2147487463" r:id="rId4"/>
    <p:sldLayoutId id="2147487464" r:id="rId5"/>
    <p:sldLayoutId id="2147487465" r:id="rId6"/>
    <p:sldLayoutId id="2147487466" r:id="rId7"/>
    <p:sldLayoutId id="2147487467" r:id="rId8"/>
    <p:sldLayoutId id="2147487468" r:id="rId9"/>
    <p:sldLayoutId id="2147487469" r:id="rId10"/>
    <p:sldLayoutId id="2147487470"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419100" y="196850"/>
            <a:ext cx="8077200" cy="558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25400" tIns="25400" rIns="25400" bIns="25400" numCol="1" anchor="t" anchorCtr="0" compatLnSpc="1">
            <a:prstTxWarp prst="textNoShape">
              <a:avLst/>
            </a:prstTxWarp>
          </a:bodyPr>
          <a:lstStyle/>
          <a:p>
            <a:pPr lvl="0"/>
            <a:r>
              <a:rPr lang="en-US">
                <a:sym typeface="Myriad Pro Bold Cond" charset="0"/>
              </a:rPr>
              <a:t>Click to edit Master title style</a:t>
            </a:r>
          </a:p>
        </p:txBody>
      </p:sp>
      <p:sp>
        <p:nvSpPr>
          <p:cNvPr id="2050" name="Rectangle 2"/>
          <p:cNvSpPr>
            <a:spLocks noGrp="1" noChangeArrowheads="1"/>
          </p:cNvSpPr>
          <p:nvPr>
            <p:ph type="body" idx="1"/>
          </p:nvPr>
        </p:nvSpPr>
        <p:spPr bwMode="auto">
          <a:xfrm>
            <a:off x="419100" y="1047750"/>
            <a:ext cx="8077200" cy="51752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25400" tIns="25400" rIns="25400" bIns="25400" numCol="1" anchor="t" anchorCtr="0" compatLnSpc="1">
            <a:prstTxWarp prst="textNoShape">
              <a:avLst/>
            </a:prstTxWarp>
          </a:bodyPr>
          <a:lstStyle/>
          <a:p>
            <a:pPr lvl="0"/>
            <a:r>
              <a:rPr lang="en-US">
                <a:sym typeface="Myriad Pro Bold Cond" charset="0"/>
              </a:rPr>
              <a:t>Click to edit Master text styles</a:t>
            </a:r>
          </a:p>
          <a:p>
            <a:pPr lvl="1"/>
            <a:r>
              <a:rPr lang="en-US">
                <a:sym typeface="Myriad Pro Bold Cond" charset="0"/>
              </a:rPr>
              <a:t>Second level</a:t>
            </a:r>
          </a:p>
          <a:p>
            <a:pPr lvl="2"/>
            <a:r>
              <a:rPr lang="en-US">
                <a:sym typeface="Myriad Pro Bold Cond" charset="0"/>
              </a:rPr>
              <a:t>Third level</a:t>
            </a:r>
          </a:p>
          <a:p>
            <a:pPr lvl="3"/>
            <a:r>
              <a:rPr lang="en-US">
                <a:sym typeface="Myriad Pro Bold Cond" charset="0"/>
              </a:rPr>
              <a:t>Fourth level</a:t>
            </a:r>
          </a:p>
          <a:p>
            <a:pPr lvl="4"/>
            <a:r>
              <a:rPr lang="en-US">
                <a:sym typeface="Myriad Pro Bold Cond" charset="0"/>
              </a:rPr>
              <a:t>Fifth level</a:t>
            </a:r>
          </a:p>
        </p:txBody>
      </p:sp>
    </p:spTree>
    <p:extLst>
      <p:ext uri="{BB962C8B-B14F-4D97-AF65-F5344CB8AC3E}">
        <p14:creationId xmlns:p14="http://schemas.microsoft.com/office/powerpoint/2010/main" val="1377622706"/>
      </p:ext>
    </p:extLst>
  </p:cSld>
  <p:clrMap bg1="lt1" tx1="dk1" bg2="lt2" tx2="dk2" accent1="accent1" accent2="accent2" accent3="accent3" accent4="accent4" accent5="accent5" accent6="accent6" hlink="hlink" folHlink="folHlink"/>
  <p:sldLayoutIdLst>
    <p:sldLayoutId id="2147487472" r:id="rId1"/>
    <p:sldLayoutId id="2147487473" r:id="rId2"/>
    <p:sldLayoutId id="2147487474" r:id="rId3"/>
    <p:sldLayoutId id="2147487475" r:id="rId4"/>
    <p:sldLayoutId id="2147487476" r:id="rId5"/>
    <p:sldLayoutId id="2147487477" r:id="rId6"/>
    <p:sldLayoutId id="2147487478" r:id="rId7"/>
    <p:sldLayoutId id="2147487479" r:id="rId8"/>
    <p:sldLayoutId id="2147487480" r:id="rId9"/>
    <p:sldLayoutId id="2147487481" r:id="rId10"/>
    <p:sldLayoutId id="2147487482" r:id="rId11"/>
  </p:sldLayoutIdLst>
  <p:transition/>
  <p:txStyles>
    <p:titleStyle>
      <a:lvl1pPr algn="l" rtl="0" fontAlgn="base">
        <a:spcBef>
          <a:spcPct val="0"/>
        </a:spcBef>
        <a:spcAft>
          <a:spcPct val="0"/>
        </a:spcAft>
        <a:defRPr sz="4200">
          <a:solidFill>
            <a:schemeClr val="tx1"/>
          </a:solidFill>
          <a:latin typeface="+mj-lt"/>
          <a:ea typeface="+mj-ea"/>
          <a:cs typeface="+mj-cs"/>
          <a:sym typeface="Myriad Pro Bold Cond" charset="0"/>
        </a:defRPr>
      </a:lvl1pPr>
      <a:lvl2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2pPr>
      <a:lvl3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3pPr>
      <a:lvl4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4pPr>
      <a:lvl5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5pPr>
      <a:lvl6pPr marL="2286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6pPr>
      <a:lvl7pPr marL="4572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7pPr>
      <a:lvl8pPr marL="6858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8pPr>
      <a:lvl9pPr marL="9144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9pPr>
    </p:titleStyle>
    <p:bodyStyle>
      <a:lvl1pPr marL="400050" indent="-400050" algn="l" rtl="0" fontAlgn="base">
        <a:spcBef>
          <a:spcPts val="700"/>
        </a:spcBef>
        <a:spcAft>
          <a:spcPct val="0"/>
        </a:spcAft>
        <a:buSzPct val="120000"/>
        <a:buFont typeface="Lucida Grande" charset="0"/>
        <a:buChar char="▪"/>
        <a:defRPr sz="2800">
          <a:solidFill>
            <a:schemeClr val="tx1"/>
          </a:solidFill>
          <a:latin typeface="+mn-lt"/>
          <a:ea typeface="+mn-ea"/>
          <a:cs typeface="+mn-cs"/>
          <a:sym typeface="Myriad Pro Bold Cond" charset="0"/>
        </a:defRPr>
      </a:lvl1pPr>
      <a:lvl2pPr marL="6921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2pPr>
      <a:lvl3pPr marL="102870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3pPr>
      <a:lvl4pPr marL="135890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4pPr>
      <a:lvl5pPr marL="16954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5pPr>
      <a:lvl6pPr marL="19240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6pPr>
      <a:lvl7pPr marL="21526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7pPr>
      <a:lvl8pPr marL="23812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8pPr>
      <a:lvl9pPr marL="26098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9pPr>
    </p:bodyStyle>
    <p:other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30472-63BD-4F26-8322-E7B4933B0A11}" type="datetime1">
              <a:rPr lang="en-US" smtClean="0">
                <a:solidFill>
                  <a:prstClr val="black">
                    <a:tint val="75000"/>
                  </a:prstClr>
                </a:solidFill>
              </a:rPr>
              <a:pPr/>
              <a:t>5/3/21</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1761933-5E43-49A2-AD73-7C7EDD79F2C4}"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1460422161"/>
      </p:ext>
    </p:extLst>
  </p:cSld>
  <p:clrMap bg1="lt1" tx1="dk1" bg2="lt2" tx2="dk2" accent1="accent1" accent2="accent2" accent3="accent3" accent4="accent4" accent5="accent5" accent6="accent6" hlink="hlink" folHlink="folHlink"/>
  <p:sldLayoutIdLst>
    <p:sldLayoutId id="2147487484" r:id="rId1"/>
    <p:sldLayoutId id="2147487485" r:id="rId2"/>
    <p:sldLayoutId id="2147487486" r:id="rId3"/>
    <p:sldLayoutId id="2147487487" r:id="rId4"/>
    <p:sldLayoutId id="2147487488" r:id="rId5"/>
    <p:sldLayoutId id="2147487489" r:id="rId6"/>
    <p:sldLayoutId id="2147487490" r:id="rId7"/>
    <p:sldLayoutId id="2147487491" r:id="rId8"/>
    <p:sldLayoutId id="2147487492" r:id="rId9"/>
    <p:sldLayoutId id="2147487493" r:id="rId10"/>
    <p:sldLayoutId id="2147487494"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p:spPr>
        <p:txBody>
          <a:bodyPr vert="horz" lIns="36576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1143000"/>
            <a:ext cx="8839200" cy="525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315200" y="6492875"/>
            <a:ext cx="1828800" cy="365125"/>
          </a:xfrm>
          <a:prstGeom prst="rect">
            <a:avLst/>
          </a:prstGeom>
          <a:solidFill>
            <a:schemeClr val="bg1"/>
          </a:solidFill>
        </p:spPr>
        <p:txBody>
          <a:bodyPr vert="horz" lIns="91440" tIns="45720" rIns="91440" bIns="45720" rtlCol="0" anchor="ctr"/>
          <a:lstStyle>
            <a:lvl1pPr algn="r">
              <a:defRPr sz="2400" b="1">
                <a:solidFill>
                  <a:srgbClr val="0070C0"/>
                </a:solidFill>
              </a:defRPr>
            </a:lvl1pPr>
          </a:lstStyle>
          <a:p>
            <a:fld id="{BA2D8F13-174C-467F-9D40-7DDEF70CAB8C}" type="slidenum">
              <a:rPr lang="en-US" smtClean="0"/>
              <a:pPr/>
              <a:t>‹#›</a:t>
            </a:fld>
            <a:endParaRPr lang="en-US"/>
          </a:p>
        </p:txBody>
      </p:sp>
    </p:spTree>
    <p:extLst>
      <p:ext uri="{BB962C8B-B14F-4D97-AF65-F5344CB8AC3E}">
        <p14:creationId xmlns:p14="http://schemas.microsoft.com/office/powerpoint/2010/main" val="1024602735"/>
      </p:ext>
    </p:extLst>
  </p:cSld>
  <p:clrMap bg1="lt1" tx1="dk1" bg2="lt2" tx2="dk2" accent1="accent1" accent2="accent2" accent3="accent3" accent4="accent4" accent5="accent5" accent6="accent6" hlink="hlink" folHlink="folHlink"/>
  <p:sldLayoutIdLst>
    <p:sldLayoutId id="2147487949" r:id="rId1"/>
    <p:sldLayoutId id="2147487950" r:id="rId2"/>
    <p:sldLayoutId id="2147487951" r:id="rId3"/>
    <p:sldLayoutId id="2147487952" r:id="rId4"/>
    <p:sldLayoutId id="2147487953" r:id="rId5"/>
    <p:sldLayoutId id="2147487954" r:id="rId6"/>
    <p:sldLayoutId id="2147487955" r:id="rId7"/>
    <p:sldLayoutId id="2147487956" r:id="rId8"/>
    <p:sldLayoutId id="2147487957" r:id="rId9"/>
    <p:sldLayoutId id="2147487958" r:id="rId10"/>
    <p:sldLayoutId id="2147487959" r:id="rId11"/>
  </p:sldLayoutIdLst>
  <p:hf hdr="0" ftr="0" dt="0"/>
  <p:txStyles>
    <p:titleStyle>
      <a:lvl1pPr algn="l" defTabSz="914400" rtl="0" eaLnBrk="1" latinLnBrk="0" hangingPunct="1">
        <a:spcBef>
          <a:spcPct val="0"/>
        </a:spcBef>
        <a:buNone/>
        <a:defRPr sz="4000" b="1" kern="1200">
          <a:solidFill>
            <a:schemeClr val="tx1">
              <a:lumMod val="65000"/>
              <a:lumOff val="3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80899"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smtClean="0">
                <a:solidFill>
                  <a:srgbClr val="000000"/>
                </a:solidFill>
                <a:latin typeface="Garamond" charset="0"/>
              </a:defRPr>
            </a:lvl1pPr>
          </a:lstStyle>
          <a:p>
            <a:pPr fontAlgn="base">
              <a:spcBef>
                <a:spcPct val="0"/>
              </a:spcBef>
              <a:spcAft>
                <a:spcPct val="0"/>
              </a:spcAft>
              <a:defRPr/>
            </a:pPr>
            <a:fld id="{A09D29E3-D8D3-9442-B127-7FC5C7AABDC8}" type="slidenum">
              <a:rPr lang="en-US" altLang="en-US">
                <a:ea typeface="ＭＳ Ｐゴシック" charset="-128"/>
              </a:rPr>
              <a:pPr fontAlgn="base">
                <a:spcBef>
                  <a:spcPct val="0"/>
                </a:spcBef>
                <a:spcAft>
                  <a:spcPct val="0"/>
                </a:spcAft>
                <a:defRPr/>
              </a:pPr>
              <a:t>‹#›</a:t>
            </a:fld>
            <a:endParaRPr lang="en-US" altLang="en-US">
              <a:ea typeface="ＭＳ Ｐゴシック" charset="-128"/>
            </a:endParaRPr>
          </a:p>
        </p:txBody>
      </p:sp>
      <p:sp>
        <p:nvSpPr>
          <p:cNvPr id="8090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8090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Tree>
    <p:extLst>
      <p:ext uri="{BB962C8B-B14F-4D97-AF65-F5344CB8AC3E}">
        <p14:creationId xmlns:p14="http://schemas.microsoft.com/office/powerpoint/2010/main" val="3516416445"/>
      </p:ext>
    </p:extLst>
  </p:cSld>
  <p:clrMap bg1="lt1" tx1="dk1" bg2="lt2" tx2="dk2" accent1="accent1" accent2="accent2" accent3="accent3" accent4="accent4" accent5="accent5" accent6="accent6" hlink="hlink" folHlink="folHlink"/>
  <p:sldLayoutIdLst>
    <p:sldLayoutId id="2147488073" r:id="rId1"/>
    <p:sldLayoutId id="2147488074" r:id="rId2"/>
    <p:sldLayoutId id="2147488075" r:id="rId3"/>
    <p:sldLayoutId id="2147488076" r:id="rId4"/>
    <p:sldLayoutId id="2147488077" r:id="rId5"/>
    <p:sldLayoutId id="2147488078" r:id="rId6"/>
    <p:sldLayoutId id="2147488079" r:id="rId7"/>
    <p:sldLayoutId id="2147488080" r:id="rId8"/>
    <p:sldLayoutId id="2147488081" r:id="rId9"/>
    <p:sldLayoutId id="2147488082" r:id="rId10"/>
    <p:sldLayoutId id="2147488083" r:id="rId11"/>
    <p:sldLayoutId id="214748808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p:spPr>
        <p:txBody>
          <a:bodyPr vert="horz" lIns="36576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1143000"/>
            <a:ext cx="8839200" cy="525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9710141"/>
      </p:ext>
    </p:extLst>
  </p:cSld>
  <p:clrMap bg1="lt1" tx1="dk1" bg2="lt2" tx2="dk2" accent1="accent1" accent2="accent2" accent3="accent3" accent4="accent4" accent5="accent5" accent6="accent6" hlink="hlink" folHlink="folHlink"/>
  <p:sldLayoutIdLst>
    <p:sldLayoutId id="2147488135" r:id="rId1"/>
    <p:sldLayoutId id="2147488136" r:id="rId2"/>
    <p:sldLayoutId id="2147488137" r:id="rId3"/>
    <p:sldLayoutId id="2147488138" r:id="rId4"/>
    <p:sldLayoutId id="2147488139" r:id="rId5"/>
    <p:sldLayoutId id="2147488140" r:id="rId6"/>
    <p:sldLayoutId id="2147488141" r:id="rId7"/>
    <p:sldLayoutId id="2147488142" r:id="rId8"/>
    <p:sldLayoutId id="2147488143" r:id="rId9"/>
    <p:sldLayoutId id="2147488144" r:id="rId10"/>
    <p:sldLayoutId id="2147488145" r:id="rId11"/>
  </p:sldLayoutIdLst>
  <p:hf hdr="0" ftr="0" dt="0"/>
  <p:txStyles>
    <p:titleStyle>
      <a:lvl1pPr algn="l" defTabSz="914400" rtl="0" eaLnBrk="1" latinLnBrk="0" hangingPunct="1">
        <a:spcBef>
          <a:spcPct val="0"/>
        </a:spcBef>
        <a:buNone/>
        <a:defRPr sz="4400" b="1" kern="1200">
          <a:solidFill>
            <a:schemeClr val="tx1">
              <a:lumMod val="65000"/>
              <a:lumOff val="3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b="1"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3200" b="1"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800" b="1"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626765284"/>
      </p:ext>
    </p:extLst>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p:spPr>
        <p:txBody>
          <a:bodyPr vert="horz" lIns="36576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1143000"/>
            <a:ext cx="8839200" cy="525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8858751"/>
      </p:ext>
    </p:extLst>
  </p:cSld>
  <p:clrMap bg1="lt1" tx1="dk1" bg2="lt2" tx2="dk2" accent1="accent1" accent2="accent2" accent3="accent3" accent4="accent4" accent5="accent5" accent6="accent6" hlink="hlink" folHlink="folHlink"/>
  <p:sldLayoutIdLst>
    <p:sldLayoutId id="2147488317" r:id="rId1"/>
    <p:sldLayoutId id="2147488318" r:id="rId2"/>
    <p:sldLayoutId id="2147488319" r:id="rId3"/>
    <p:sldLayoutId id="2147488320" r:id="rId4"/>
    <p:sldLayoutId id="2147488321" r:id="rId5"/>
    <p:sldLayoutId id="2147488322" r:id="rId6"/>
    <p:sldLayoutId id="2147488323" r:id="rId7"/>
    <p:sldLayoutId id="2147488324" r:id="rId8"/>
    <p:sldLayoutId id="2147488325" r:id="rId9"/>
    <p:sldLayoutId id="2147488326" r:id="rId10"/>
    <p:sldLayoutId id="2147488327" r:id="rId11"/>
  </p:sldLayoutIdLst>
  <p:hf hdr="0" ftr="0" dt="0"/>
  <p:txStyles>
    <p:titleStyle>
      <a:lvl1pPr algn="l" defTabSz="914400" rtl="0" eaLnBrk="1" latinLnBrk="0" hangingPunct="1">
        <a:spcBef>
          <a:spcPct val="0"/>
        </a:spcBef>
        <a:buNone/>
        <a:defRPr sz="4400" b="1" kern="1200">
          <a:solidFill>
            <a:schemeClr val="tx1">
              <a:lumMod val="65000"/>
              <a:lumOff val="3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b="1"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3200" b="1"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800" b="1"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72694B9D-8BFE-654E-8D86-2D1B27ECA5D0}" type="slidenum">
              <a:rPr lang="en-US" altLang="en-US"/>
              <a:pPr eaLnBrk="1" hangingPunct="1">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2483791172"/>
      </p:ext>
    </p:extLst>
  </p:cSld>
  <p:clrMap bg1="lt1" tx1="dk1" bg2="lt2" tx2="dk2" accent1="accent1" accent2="accent2" accent3="accent3" accent4="accent4" accent5="accent5" accent6="accent6" hlink="hlink" folHlink="folHlink"/>
  <p:sldLayoutIdLst>
    <p:sldLayoutId id="2147488341" r:id="rId1"/>
    <p:sldLayoutId id="2147488342" r:id="rId2"/>
    <p:sldLayoutId id="2147488343" r:id="rId3"/>
    <p:sldLayoutId id="2147488344" r:id="rId4"/>
    <p:sldLayoutId id="2147488345" r:id="rId5"/>
    <p:sldLayoutId id="2147488346" r:id="rId6"/>
    <p:sldLayoutId id="2147488347" r:id="rId7"/>
    <p:sldLayoutId id="2147488348" r:id="rId8"/>
    <p:sldLayoutId id="2147488349" r:id="rId9"/>
    <p:sldLayoutId id="2147488350" r:id="rId10"/>
    <p:sldLayoutId id="214748835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eaLnBrk="1" hangingPunct="1">
              <a:defRPr/>
            </a:pPr>
            <a:fld id="{0BD7560A-9F5D-7742-BEE3-53E7C8CD2AD3}" type="slidenum">
              <a:rPr lang="en-US">
                <a:ea typeface="ＭＳ Ｐゴシック" charset="0"/>
              </a:rPr>
              <a:pPr eaLnBrk="1" hangingPunct="1">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2917396573"/>
      </p:ext>
    </p:extLst>
  </p:cSld>
  <p:clrMap bg1="lt1" tx1="dk1" bg2="lt2" tx2="dk2" accent1="accent1" accent2="accent2" accent3="accent3" accent4="accent4" accent5="accent5" accent6="accent6" hlink="hlink" folHlink="folHlink"/>
  <p:sldLayoutIdLst>
    <p:sldLayoutId id="2147488353" r:id="rId1"/>
    <p:sldLayoutId id="2147488354" r:id="rId2"/>
    <p:sldLayoutId id="2147488355" r:id="rId3"/>
    <p:sldLayoutId id="2147488356" r:id="rId4"/>
    <p:sldLayoutId id="2147488357" r:id="rId5"/>
    <p:sldLayoutId id="2147488358" r:id="rId6"/>
    <p:sldLayoutId id="2147488359" r:id="rId7"/>
    <p:sldLayoutId id="2147488360" r:id="rId8"/>
    <p:sldLayoutId id="2147488361" r:id="rId9"/>
    <p:sldLayoutId id="2147488362" r:id="rId10"/>
    <p:sldLayoutId id="2147488363" r:id="rId11"/>
    <p:sldLayoutId id="21474883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01731"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eaLnBrk="1" hangingPunct="1">
              <a:defRPr/>
            </a:pPr>
            <a:fld id="{0BC070B0-CA22-7745-8A7B-A53F4880160F}" type="slidenum">
              <a:rPr lang="en-US">
                <a:ea typeface="ＭＳ Ｐゴシック" charset="0"/>
              </a:rPr>
              <a:pPr eaLnBrk="1" hangingPunct="1">
                <a:defRPr/>
              </a:pPr>
              <a:t>‹#›</a:t>
            </a:fld>
            <a:endParaRPr lang="en-US">
              <a:ea typeface="ＭＳ Ｐゴシック" charset="0"/>
            </a:endParaRPr>
          </a:p>
        </p:txBody>
      </p:sp>
      <p:sp>
        <p:nvSpPr>
          <p:cNvPr id="201734"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201735"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1983591180"/>
      </p:ext>
    </p:extLst>
  </p:cSld>
  <p:clrMap bg1="lt1" tx1="dk1" bg2="lt2" tx2="dk2" accent1="accent1" accent2="accent2" accent3="accent3" accent4="accent4" accent5="accent5" accent6="accent6" hlink="hlink" folHlink="folHlink"/>
  <p:sldLayoutIdLst>
    <p:sldLayoutId id="2147488366" r:id="rId1"/>
    <p:sldLayoutId id="2147488367" r:id="rId2"/>
    <p:sldLayoutId id="2147488368" r:id="rId3"/>
    <p:sldLayoutId id="2147488369" r:id="rId4"/>
    <p:sldLayoutId id="2147488370" r:id="rId5"/>
    <p:sldLayoutId id="2147488371" r:id="rId6"/>
    <p:sldLayoutId id="2147488372" r:id="rId7"/>
    <p:sldLayoutId id="2147488373" r:id="rId8"/>
    <p:sldLayoutId id="2147488374" r:id="rId9"/>
    <p:sldLayoutId id="2147488375" r:id="rId10"/>
    <p:sldLayoutId id="2147488376" r:id="rId11"/>
    <p:sldLayoutId id="214748837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41121451"/>
      </p:ext>
    </p:extLst>
  </p:cSld>
  <p:clrMap bg1="lt1" tx1="dk1" bg2="lt2" tx2="dk2" accent1="accent1" accent2="accent2" accent3="accent3" accent4="accent4" accent5="accent5" accent6="accent6" hlink="hlink" folHlink="folHlink"/>
  <p:sldLayoutIdLst>
    <p:sldLayoutId id="2147488379" r:id="rId1"/>
    <p:sldLayoutId id="2147488380" r:id="rId2"/>
    <p:sldLayoutId id="2147488381" r:id="rId3"/>
    <p:sldLayoutId id="2147488382" r:id="rId4"/>
    <p:sldLayoutId id="2147488383" r:id="rId5"/>
    <p:sldLayoutId id="2147488384" r:id="rId6"/>
    <p:sldLayoutId id="2147488385" r:id="rId7"/>
    <p:sldLayoutId id="2147488386" r:id="rId8"/>
    <p:sldLayoutId id="2147488387" r:id="rId9"/>
    <p:sldLayoutId id="2147488388" r:id="rId10"/>
    <p:sldLayoutId id="214748838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A7361BF2-EEC8-BD44-B1FF-0E6EA04503FC}"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2366330585"/>
      </p:ext>
    </p:extLst>
  </p:cSld>
  <p:clrMap bg1="lt1" tx1="dk1" bg2="lt2" tx2="dk2" accent1="accent1" accent2="accent2" accent3="accent3" accent4="accent4" accent5="accent5" accent6="accent6" hlink="hlink" folHlink="folHlink"/>
  <p:sldLayoutIdLst>
    <p:sldLayoutId id="2147488391" r:id="rId1"/>
    <p:sldLayoutId id="2147488392" r:id="rId2"/>
    <p:sldLayoutId id="2147488393" r:id="rId3"/>
    <p:sldLayoutId id="2147488394" r:id="rId4"/>
    <p:sldLayoutId id="2147488395" r:id="rId5"/>
    <p:sldLayoutId id="2147488396" r:id="rId6"/>
    <p:sldLayoutId id="2147488397" r:id="rId7"/>
    <p:sldLayoutId id="2147488398" r:id="rId8"/>
    <p:sldLayoutId id="2147488399" r:id="rId9"/>
    <p:sldLayoutId id="2147488400" r:id="rId10"/>
    <p:sldLayoutId id="2147488401" r:id="rId11"/>
    <p:sldLayoutId id="214748840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dirty="0"/>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072707315"/>
      </p:ext>
    </p:extLst>
  </p:cSld>
  <p:clrMap bg1="lt1" tx1="dk1" bg2="lt2" tx2="dk2" accent1="accent1" accent2="accent2" accent3="accent3" accent4="accent4" accent5="accent5" accent6="accent6" hlink="hlink" folHlink="folHlink"/>
  <p:sldLayoutIdLst>
    <p:sldLayoutId id="2147488560" r:id="rId1"/>
    <p:sldLayoutId id="2147488561" r:id="rId2"/>
    <p:sldLayoutId id="2147488562" r:id="rId3"/>
    <p:sldLayoutId id="2147488563" r:id="rId4"/>
    <p:sldLayoutId id="2147488564" r:id="rId5"/>
    <p:sldLayoutId id="2147488565" r:id="rId6"/>
    <p:sldLayoutId id="2147488566" r:id="rId7"/>
    <p:sldLayoutId id="2147488567" r:id="rId8"/>
    <p:sldLayoutId id="2147488568" r:id="rId9"/>
    <p:sldLayoutId id="2147488569" r:id="rId10"/>
    <p:sldLayoutId id="214748857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A7361BF2-EEC8-BD44-B1FF-0E6EA04503FC}"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123989698"/>
      </p:ext>
    </p:extLst>
  </p:cSld>
  <p:clrMap bg1="lt1" tx1="dk1" bg2="lt2" tx2="dk2" accent1="accent1" accent2="accent2" accent3="accent3" accent4="accent4" accent5="accent5" accent6="accent6" hlink="hlink" folHlink="folHlink"/>
  <p:sldLayoutIdLst>
    <p:sldLayoutId id="2147488572" r:id="rId1"/>
    <p:sldLayoutId id="2147488573" r:id="rId2"/>
    <p:sldLayoutId id="2147488574" r:id="rId3"/>
    <p:sldLayoutId id="2147488575" r:id="rId4"/>
    <p:sldLayoutId id="2147488576" r:id="rId5"/>
    <p:sldLayoutId id="2147488577" r:id="rId6"/>
    <p:sldLayoutId id="2147488578" r:id="rId7"/>
    <p:sldLayoutId id="2147488579" r:id="rId8"/>
    <p:sldLayoutId id="2147488580" r:id="rId9"/>
    <p:sldLayoutId id="2147488581" r:id="rId10"/>
    <p:sldLayoutId id="2147488582" r:id="rId11"/>
    <p:sldLayoutId id="214748858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50C7FBDD-E441-CD4F-8D0B-986DA964BE6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4C961336-C8C0-B349-AA8E-7AF2E55425BE}"/>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359B2321-3A35-4A4F-B784-F9EB82CDF06A}"/>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803C6AB3-8E66-0C47-9AFC-E6BBCC85987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1D4941C2-832B-CE44-A6CD-6ECEF1806624}" type="slidenum">
              <a:rPr lang="en-US" altLang="en-US"/>
              <a:pPr>
                <a:defRPr/>
              </a:pPr>
              <a:t>‹#›</a:t>
            </a:fld>
            <a:endParaRPr lang="en-US" altLang="en-US"/>
          </a:p>
        </p:txBody>
      </p:sp>
      <p:sp>
        <p:nvSpPr>
          <p:cNvPr id="1030" name="Line 1032">
            <a:extLst>
              <a:ext uri="{FF2B5EF4-FFF2-40B4-BE49-F238E27FC236}">
                <a16:creationId xmlns:a16="http://schemas.microsoft.com/office/drawing/2014/main" id="{84905974-26AA-1845-8C01-E86327ED24C4}"/>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E18BF5C3-4749-A240-A740-B0558883607B}"/>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72272598"/>
      </p:ext>
    </p:extLst>
  </p:cSld>
  <p:clrMap bg1="lt1" tx1="dk1" bg2="lt2" tx2="dk2" accent1="accent1" accent2="accent2" accent3="accent3" accent4="accent4" accent5="accent5" accent6="accent6" hlink="hlink" folHlink="folHlink"/>
  <p:sldLayoutIdLst>
    <p:sldLayoutId id="2147488625" r:id="rId1"/>
    <p:sldLayoutId id="2147488626" r:id="rId2"/>
    <p:sldLayoutId id="2147488627" r:id="rId3"/>
    <p:sldLayoutId id="2147488628" r:id="rId4"/>
    <p:sldLayoutId id="2147488629" r:id="rId5"/>
    <p:sldLayoutId id="2147488630" r:id="rId6"/>
    <p:sldLayoutId id="2147488631" r:id="rId7"/>
    <p:sldLayoutId id="2147488632" r:id="rId8"/>
    <p:sldLayoutId id="2147488633" r:id="rId9"/>
    <p:sldLayoutId id="2147488634" r:id="rId10"/>
    <p:sldLayoutId id="2147488635" r:id="rId11"/>
    <p:sldLayoutId id="214748863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4223090201"/>
      </p:ext>
    </p:extLst>
  </p:cSld>
  <p:clrMap bg1="lt1" tx1="dk1" bg2="lt2" tx2="dk2" accent1="accent1" accent2="accent2" accent3="accent3" accent4="accent4" accent5="accent5" accent6="accent6" hlink="hlink" folHlink="folHlink"/>
  <p:sldLayoutIdLst>
    <p:sldLayoutId id="2147488638" r:id="rId1"/>
    <p:sldLayoutId id="2147488639" r:id="rId2"/>
    <p:sldLayoutId id="2147488640" r:id="rId3"/>
    <p:sldLayoutId id="2147488641" r:id="rId4"/>
    <p:sldLayoutId id="2147488642" r:id="rId5"/>
    <p:sldLayoutId id="2147488643" r:id="rId6"/>
    <p:sldLayoutId id="2147488644" r:id="rId7"/>
    <p:sldLayoutId id="2147488645" r:id="rId8"/>
    <p:sldLayoutId id="2147488646" r:id="rId9"/>
    <p:sldLayoutId id="2147488647" r:id="rId10"/>
    <p:sldLayoutId id="2147488648" r:id="rId11"/>
  </p:sldLayoutIdLst>
  <p:transition/>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9" y="6217623"/>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65323747"/>
      </p:ext>
    </p:extLst>
  </p:cSld>
  <p:clrMap bg1="lt1" tx1="dk1" bg2="dk2" tx2="lt2" accent1="accent1" accent2="accent2" accent3="accent3" accent4="accent4" accent5="accent5" accent6="accent6" hlink="hlink" folHlink="folHlink"/>
  <p:sldLayoutIdLst>
    <p:sldLayoutId id="2147488724" r:id="rId1"/>
    <p:sldLayoutId id="2147488725" r:id="rId2"/>
    <p:sldLayoutId id="2147488726" r:id="rId3"/>
    <p:sldLayoutId id="2147488727" r:id="rId4"/>
    <p:sldLayoutId id="2147488728" r:id="rId5"/>
    <p:sldLayoutId id="2147488729" r:id="rId6"/>
    <p:sldLayoutId id="2147488730" r:id="rId7"/>
    <p:sldLayoutId id="2147488731" r:id="rId8"/>
    <p:sldLayoutId id="2147488732" r:id="rId9"/>
    <p:sldLayoutId id="214748873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605458997"/>
      </p:ext>
    </p:extLst>
  </p:cSld>
  <p:clrMap bg1="lt1" tx1="dk1" bg2="lt2" tx2="dk2" accent1="accent1" accent2="accent2" accent3="accent3" accent4="accent4" accent5="accent5" accent6="accent6" hlink="hlink" folHlink="folHlink"/>
  <p:sldLayoutIdLst>
    <p:sldLayoutId id="2147488748" r:id="rId1"/>
    <p:sldLayoutId id="2147488749" r:id="rId2"/>
    <p:sldLayoutId id="2147488750" r:id="rId3"/>
    <p:sldLayoutId id="2147488751" r:id="rId4"/>
    <p:sldLayoutId id="2147488752" r:id="rId5"/>
    <p:sldLayoutId id="2147488753" r:id="rId6"/>
    <p:sldLayoutId id="2147488754" r:id="rId7"/>
    <p:sldLayoutId id="2147488755" r:id="rId8"/>
    <p:sldLayoutId id="2147488756" r:id="rId9"/>
    <p:sldLayoutId id="2147488757" r:id="rId10"/>
    <p:sldLayoutId id="2147488758" r:id="rId11"/>
  </p:sldLayoutIdLst>
  <p:transition/>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678549"/>
      </p:ext>
    </p:extLst>
  </p:cSld>
  <p:clrMap bg1="lt1" tx1="dk1" bg2="lt2" tx2="dk2" accent1="accent1" accent2="accent2" accent3="accent3" accent4="accent4" accent5="accent5" accent6="accent6" hlink="hlink" folHlink="folHlink"/>
  <p:sldLayoutIdLst>
    <p:sldLayoutId id="2147488786" r:id="rId1"/>
    <p:sldLayoutId id="2147488787" r:id="rId2"/>
    <p:sldLayoutId id="2147488788" r:id="rId3"/>
    <p:sldLayoutId id="2147488789" r:id="rId4"/>
    <p:sldLayoutId id="2147488790" r:id="rId5"/>
    <p:sldLayoutId id="2147488791" r:id="rId6"/>
    <p:sldLayoutId id="2147488792" r:id="rId7"/>
    <p:sldLayoutId id="2147488793" r:id="rId8"/>
    <p:sldLayoutId id="2147488794" r:id="rId9"/>
    <p:sldLayoutId id="2147488795" r:id="rId10"/>
    <p:sldLayoutId id="214748879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55D46416-474E-184B-A5AD-7D0BC91A8C60}"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79512" y="6525344"/>
            <a:ext cx="1080120" cy="312522"/>
          </a:xfrm>
          <a:prstGeom prst="rect">
            <a:avLst/>
          </a:prstGeom>
        </p:spPr>
      </p:pic>
    </p:spTree>
    <p:extLst>
      <p:ext uri="{BB962C8B-B14F-4D97-AF65-F5344CB8AC3E}">
        <p14:creationId xmlns:p14="http://schemas.microsoft.com/office/powerpoint/2010/main" val="2170985425"/>
      </p:ext>
    </p:extLst>
  </p:cSld>
  <p:clrMap bg1="lt1" tx1="dk1" bg2="lt2" tx2="dk2" accent1="accent1" accent2="accent2" accent3="accent3" accent4="accent4" accent5="accent5" accent6="accent6" hlink="hlink" folHlink="folHlink"/>
  <p:sldLayoutIdLst>
    <p:sldLayoutId id="2147488893" r:id="rId1"/>
    <p:sldLayoutId id="2147488894" r:id="rId2"/>
    <p:sldLayoutId id="2147488895" r:id="rId3"/>
    <p:sldLayoutId id="2147488896" r:id="rId4"/>
    <p:sldLayoutId id="2147488897" r:id="rId5"/>
    <p:sldLayoutId id="2147488898" r:id="rId6"/>
    <p:sldLayoutId id="2147488899" r:id="rId7"/>
    <p:sldLayoutId id="2147488900" r:id="rId8"/>
    <p:sldLayoutId id="2147488901" r:id="rId9"/>
    <p:sldLayoutId id="2147488902" r:id="rId10"/>
    <p:sldLayoutId id="2147488903" r:id="rId11"/>
    <p:sldLayoutId id="214748890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415746"/>
      </p:ext>
    </p:extLst>
  </p:cSld>
  <p:clrMap bg1="lt1" tx1="dk1" bg2="lt2" tx2="dk2" accent1="accent1" accent2="accent2" accent3="accent3" accent4="accent4" accent5="accent5" accent6="accent6" hlink="hlink" folHlink="folHlink"/>
  <p:sldLayoutIdLst>
    <p:sldLayoutId id="2147488976" r:id="rId1"/>
    <p:sldLayoutId id="21474889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68926065"/>
      </p:ext>
    </p:extLst>
  </p:cSld>
  <p:clrMap bg1="lt1" tx1="dk1" bg2="lt2" tx2="dk2" accent1="accent1" accent2="accent2" accent3="accent3" accent4="accent4" accent5="accent5" accent6="accent6" hlink="hlink" folHlink="folHlink"/>
  <p:sldLayoutIdLst>
    <p:sldLayoutId id="2147488979" r:id="rId1"/>
    <p:sldLayoutId id="2147488980" r:id="rId2"/>
    <p:sldLayoutId id="2147488981" r:id="rId3"/>
    <p:sldLayoutId id="2147488982" r:id="rId4"/>
    <p:sldLayoutId id="2147488983" r:id="rId5"/>
    <p:sldLayoutId id="2147488984" r:id="rId6"/>
    <p:sldLayoutId id="2147488985" r:id="rId7"/>
    <p:sldLayoutId id="2147488986" r:id="rId8"/>
    <p:sldLayoutId id="2147488987" r:id="rId9"/>
    <p:sldLayoutId id="2147488988" r:id="rId10"/>
    <p:sldLayoutId id="2147488989" r:id="rId11"/>
    <p:sldLayoutId id="2147488990" r:id="rId12"/>
  </p:sldLayoutIdLst>
  <p:transition/>
  <p:hf sldNum="0"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632983355"/>
      </p:ext>
    </p:extLst>
  </p:cSld>
  <p:clrMap bg1="lt1" tx1="dk1" bg2="lt2" tx2="dk2" accent1="accent1" accent2="accent2" accent3="accent3" accent4="accent4" accent5="accent5" accent6="accent6" hlink="hlink" folHlink="folHlink"/>
  <p:sldLayoutIdLst>
    <p:sldLayoutId id="2147488992" r:id="rId1"/>
    <p:sldLayoutId id="2147488993" r:id="rId2"/>
    <p:sldLayoutId id="2147488994" r:id="rId3"/>
    <p:sldLayoutId id="2147488995" r:id="rId4"/>
    <p:sldLayoutId id="2147488996" r:id="rId5"/>
    <p:sldLayoutId id="2147488997" r:id="rId6"/>
    <p:sldLayoutId id="2147488998" r:id="rId7"/>
    <p:sldLayoutId id="2147488999" r:id="rId8"/>
    <p:sldLayoutId id="2147489000" r:id="rId9"/>
    <p:sldLayoutId id="2147489001" r:id="rId10"/>
    <p:sldLayoutId id="214748900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945773964"/>
      </p:ext>
    </p:extLst>
  </p:cSld>
  <p:clrMap bg1="lt1" tx1="dk1" bg2="lt2" tx2="dk2" accent1="accent1" accent2="accent2" accent3="accent3" accent4="accent4" accent5="accent5" accent6="accent6" hlink="hlink" folHlink="folHlink"/>
  <p:sldLayoutIdLst>
    <p:sldLayoutId id="2147489017" r:id="rId1"/>
    <p:sldLayoutId id="2147489018" r:id="rId2"/>
    <p:sldLayoutId id="2147489019" r:id="rId3"/>
    <p:sldLayoutId id="2147489020" r:id="rId4"/>
    <p:sldLayoutId id="2147489021" r:id="rId5"/>
    <p:sldLayoutId id="2147489022" r:id="rId6"/>
    <p:sldLayoutId id="2147489023" r:id="rId7"/>
    <p:sldLayoutId id="2147489024" r:id="rId8"/>
    <p:sldLayoutId id="2147489025" r:id="rId9"/>
    <p:sldLayoutId id="2147489026" r:id="rId10"/>
    <p:sldLayoutId id="2147489027" r:id="rId11"/>
  </p:sldLayoutIdLst>
  <p:transition/>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575735985"/>
      </p:ext>
    </p:extLst>
  </p:cSld>
  <p:clrMap bg1="lt1" tx1="dk1" bg2="lt2" tx2="dk2" accent1="accent1" accent2="accent2" accent3="accent3" accent4="accent4" accent5="accent5" accent6="accent6" hlink="hlink" folHlink="folHlink"/>
  <p:sldLayoutIdLst>
    <p:sldLayoutId id="2147489029" r:id="rId1"/>
    <p:sldLayoutId id="2147489030" r:id="rId2"/>
    <p:sldLayoutId id="2147489031" r:id="rId3"/>
    <p:sldLayoutId id="2147489032" r:id="rId4"/>
    <p:sldLayoutId id="2147489033" r:id="rId5"/>
    <p:sldLayoutId id="2147489034" r:id="rId6"/>
    <p:sldLayoutId id="2147489035" r:id="rId7"/>
    <p:sldLayoutId id="2147489036" r:id="rId8"/>
    <p:sldLayoutId id="2147489037" r:id="rId9"/>
    <p:sldLayoutId id="2147489038" r:id="rId10"/>
    <p:sldLayoutId id="2147489039" r:id="rId11"/>
  </p:sldLayoutIdLst>
  <p:transition/>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a:extLst>
              <a:ext uri="{FF2B5EF4-FFF2-40B4-BE49-F238E27FC236}">
                <a16:creationId xmlns:a16="http://schemas.microsoft.com/office/drawing/2014/main" id="{293312E8-D4E9-DF40-A8C4-DF1173C808DE}"/>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5539" name="Rectangle 1027">
            <a:extLst>
              <a:ext uri="{FF2B5EF4-FFF2-40B4-BE49-F238E27FC236}">
                <a16:creationId xmlns:a16="http://schemas.microsoft.com/office/drawing/2014/main" id="{99E0C9D0-C579-0047-B2F6-E08FA639B3DA}"/>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3A0F77C-4198-5F4B-A635-231322DC2587}"/>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02C852AA-A1E8-8D4B-B4FB-6FB8486E1E9B}"/>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E586AA2A-F159-A34D-9A1A-4E62B010AF7D}" type="slidenum">
              <a:rPr lang="en-US" altLang="en-US"/>
              <a:pPr>
                <a:defRPr/>
              </a:pPr>
              <a:t>‹#›</a:t>
            </a:fld>
            <a:endParaRPr lang="en-US" altLang="en-US"/>
          </a:p>
        </p:txBody>
      </p:sp>
      <p:sp>
        <p:nvSpPr>
          <p:cNvPr id="65542" name="Line 1032">
            <a:extLst>
              <a:ext uri="{FF2B5EF4-FFF2-40B4-BE49-F238E27FC236}">
                <a16:creationId xmlns:a16="http://schemas.microsoft.com/office/drawing/2014/main" id="{4BA4688A-F7FE-4548-AE49-2C5A7052C9EE}"/>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3" name="Line 1033">
            <a:extLst>
              <a:ext uri="{FF2B5EF4-FFF2-40B4-BE49-F238E27FC236}">
                <a16:creationId xmlns:a16="http://schemas.microsoft.com/office/drawing/2014/main" id="{C27013B1-3B44-034A-99B2-F0E4C84B801C}"/>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581542497"/>
      </p:ext>
    </p:extLst>
  </p:cSld>
  <p:clrMap bg1="lt1" tx1="dk1" bg2="lt2" tx2="dk2" accent1="accent1" accent2="accent2" accent3="accent3" accent4="accent4" accent5="accent5" accent6="accent6" hlink="hlink" folHlink="folHlink"/>
  <p:sldLayoutIdLst>
    <p:sldLayoutId id="2147489067" r:id="rId1"/>
    <p:sldLayoutId id="2147489068" r:id="rId2"/>
    <p:sldLayoutId id="2147489069" r:id="rId3"/>
    <p:sldLayoutId id="2147489070" r:id="rId4"/>
    <p:sldLayoutId id="2147489071" r:id="rId5"/>
    <p:sldLayoutId id="2147489072" r:id="rId6"/>
    <p:sldLayoutId id="2147489073" r:id="rId7"/>
    <p:sldLayoutId id="2147489074" r:id="rId8"/>
    <p:sldLayoutId id="2147489075" r:id="rId9"/>
    <p:sldLayoutId id="2147489076" r:id="rId10"/>
    <p:sldLayoutId id="2147489077" r:id="rId11"/>
    <p:sldLayoutId id="2147489078"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0BD7560A-9F5D-7742-BEE3-53E7C8CD2AD3}"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58377764"/>
      </p:ext>
    </p:extLst>
  </p:cSld>
  <p:clrMap bg1="lt1" tx1="dk1" bg2="lt2" tx2="dk2" accent1="accent1" accent2="accent2" accent3="accent3" accent4="accent4" accent5="accent5" accent6="accent6" hlink="hlink" folHlink="folHlink"/>
  <p:sldLayoutIdLst>
    <p:sldLayoutId id="2147489085" r:id="rId1"/>
    <p:sldLayoutId id="2147489086" r:id="rId2"/>
    <p:sldLayoutId id="2147489087" r:id="rId3"/>
    <p:sldLayoutId id="2147489088" r:id="rId4"/>
    <p:sldLayoutId id="2147489089" r:id="rId5"/>
    <p:sldLayoutId id="2147489090" r:id="rId6"/>
    <p:sldLayoutId id="2147489091" r:id="rId7"/>
    <p:sldLayoutId id="2147489092" r:id="rId8"/>
    <p:sldLayoutId id="2147489093" r:id="rId9"/>
    <p:sldLayoutId id="2147489094" r:id="rId10"/>
    <p:sldLayoutId id="2147489095" r:id="rId11"/>
    <p:sldLayoutId id="214748909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75654414"/>
      </p:ext>
    </p:extLst>
  </p:cSld>
  <p:clrMap bg1="lt1" tx1="dk1" bg2="lt2" tx2="dk2" accent1="accent1" accent2="accent2" accent3="accent3" accent4="accent4" accent5="accent5" accent6="accent6" hlink="hlink" folHlink="folHlink"/>
  <p:sldLayoutIdLst>
    <p:sldLayoutId id="2147489217" r:id="rId1"/>
    <p:sldLayoutId id="2147489218" r:id="rId2"/>
    <p:sldLayoutId id="2147489219" r:id="rId3"/>
    <p:sldLayoutId id="2147489220" r:id="rId4"/>
    <p:sldLayoutId id="2147489221" r:id="rId5"/>
    <p:sldLayoutId id="2147489222" r:id="rId6"/>
    <p:sldLayoutId id="2147489223" r:id="rId7"/>
    <p:sldLayoutId id="2147489224" r:id="rId8"/>
    <p:sldLayoutId id="2147489225" r:id="rId9"/>
    <p:sldLayoutId id="2147489226" r:id="rId10"/>
    <p:sldLayoutId id="214748922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724132488"/>
      </p:ext>
    </p:extLst>
  </p:cSld>
  <p:clrMap bg1="lt1" tx1="dk1" bg2="lt2" tx2="dk2" accent1="accent1" accent2="accent2" accent3="accent3" accent4="accent4" accent5="accent5" accent6="accent6" hlink="hlink" folHlink="folHlink"/>
  <p:sldLayoutIdLst>
    <p:sldLayoutId id="2147489229" r:id="rId1"/>
    <p:sldLayoutId id="2147489230" r:id="rId2"/>
    <p:sldLayoutId id="2147489231" r:id="rId3"/>
    <p:sldLayoutId id="2147489232" r:id="rId4"/>
    <p:sldLayoutId id="2147489233" r:id="rId5"/>
    <p:sldLayoutId id="2147489234" r:id="rId6"/>
    <p:sldLayoutId id="2147489235" r:id="rId7"/>
    <p:sldLayoutId id="2147489236" r:id="rId8"/>
    <p:sldLayoutId id="2147489237" r:id="rId9"/>
    <p:sldLayoutId id="2147489238" r:id="rId10"/>
    <p:sldLayoutId id="214748923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810" name="Title Placeholder 1"/>
          <p:cNvSpPr>
            <a:spLocks noGrp="1"/>
          </p:cNvSpPr>
          <p:nvPr>
            <p:ph type="title"/>
          </p:nvPr>
        </p:nvSpPr>
        <p:spPr bwMode="auto">
          <a:xfrm>
            <a:off x="228600" y="152400"/>
            <a:ext cx="86868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9811" name="Text Placeholder 2"/>
          <p:cNvSpPr>
            <a:spLocks noGrp="1"/>
          </p:cNvSpPr>
          <p:nvPr>
            <p:ph type="body" idx="1"/>
          </p:nvPr>
        </p:nvSpPr>
        <p:spPr bwMode="auto">
          <a:xfrm>
            <a:off x="228600" y="1219200"/>
            <a:ext cx="8686800" cy="55022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Calibri"/>
                <a:ea typeface="+mn-ea"/>
                <a:cs typeface="+mn-cs"/>
              </a:defRPr>
            </a:lvl1pPr>
          </a:lstStyle>
          <a:p>
            <a:pPr>
              <a:defRPr/>
            </a:pPr>
            <a:fld id="{04427566-1EA6-5D4B-A5C7-FD3E6A54EA41}" type="slidenum">
              <a:rPr lang="en-US"/>
              <a:pPr>
                <a:defRPr/>
              </a:pPr>
              <a:t>‹#›</a:t>
            </a:fld>
            <a:endParaRPr lang="en-US"/>
          </a:p>
        </p:txBody>
      </p:sp>
    </p:spTree>
    <p:extLst>
      <p:ext uri="{BB962C8B-B14F-4D97-AF65-F5344CB8AC3E}">
        <p14:creationId xmlns:p14="http://schemas.microsoft.com/office/powerpoint/2010/main" val="3034384770"/>
      </p:ext>
    </p:extLst>
  </p:cSld>
  <p:clrMap bg1="lt1" tx1="dk1" bg2="lt2" tx2="dk2" accent1="accent1" accent2="accent2" accent3="accent3" accent4="accent4" accent5="accent5" accent6="accent6" hlink="hlink" folHlink="folHlink"/>
  <p:sldLayoutIdLst>
    <p:sldLayoutId id="2147489241" r:id="rId1"/>
    <p:sldLayoutId id="2147489242" r:id="rId2"/>
    <p:sldLayoutId id="2147489243" r:id="rId3"/>
    <p:sldLayoutId id="2147489244" r:id="rId4"/>
    <p:sldLayoutId id="2147489245" r:id="rId5"/>
    <p:sldLayoutId id="2147489246" r:id="rId6"/>
    <p:sldLayoutId id="2147489247" r:id="rId7"/>
    <p:sldLayoutId id="2147489248" r:id="rId8"/>
    <p:sldLayoutId id="2147489249" r:id="rId9"/>
    <p:sldLayoutId id="2147489250" r:id="rId10"/>
    <p:sldLayoutId id="2147489251"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fontAlgn="base">
        <a:lnSpc>
          <a:spcPct val="90000"/>
        </a:lnSpc>
        <a:spcBef>
          <a:spcPct val="0"/>
        </a:spcBef>
        <a:spcAft>
          <a:spcPct val="0"/>
        </a:spcAft>
        <a:defRPr sz="4400" kern="1200">
          <a:solidFill>
            <a:schemeClr val="tx1"/>
          </a:solidFill>
          <a:latin typeface="+mj-lt"/>
          <a:ea typeface="ＭＳ Ｐゴシック" charset="0"/>
          <a:cs typeface="ＭＳ Ｐゴシック" charset="0"/>
        </a:defRPr>
      </a:lvl1pPr>
      <a:lvl2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2pPr>
      <a:lvl3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3pPr>
      <a:lvl4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4pPr>
      <a:lvl5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5pPr>
      <a:lvl6pPr marL="4572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6pPr>
      <a:lvl7pPr marL="9144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7pPr>
      <a:lvl8pPr marL="13716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8pPr>
      <a:lvl9pPr marL="18288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ＭＳ Ｐゴシック" charset="0"/>
          <a:cs typeface="ＭＳ Ｐゴシック" charset="0"/>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ＭＳ Ｐゴシック" charset="0"/>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ＭＳ Ｐゴシック" charset="0"/>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cstate="screen">
            <a:lum bright="-8000"/>
            <a:extLst>
              <a:ext uri="{28A0092B-C50C-407E-A947-70E740481C1C}">
                <a14:useLocalDpi xmlns:a14="http://schemas.microsoft.com/office/drawing/2010/main"/>
              </a:ext>
            </a:extLst>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920399"/>
      </p:ext>
    </p:extLst>
  </p:cSld>
  <p:clrMap bg1="lt1" tx1="dk1" bg2="lt2" tx2="dk2" accent1="accent1" accent2="accent2" accent3="accent3" accent4="accent4" accent5="accent5" accent6="accent6" hlink="hlink" folHlink="folHlink"/>
  <p:sldLayoutIdLst>
    <p:sldLayoutId id="2147489253" r:id="rId1"/>
    <p:sldLayoutId id="2147489254" r:id="rId2"/>
    <p:sldLayoutId id="2147489255" r:id="rId3"/>
    <p:sldLayoutId id="2147489256" r:id="rId4"/>
    <p:sldLayoutId id="2147489257" r:id="rId5"/>
    <p:sldLayoutId id="2147489258" r:id="rId6"/>
    <p:sldLayoutId id="2147489259" r:id="rId7"/>
    <p:sldLayoutId id="2147489260" r:id="rId8"/>
    <p:sldLayoutId id="2147489261" r:id="rId9"/>
    <p:sldLayoutId id="2147489262" r:id="rId10"/>
    <p:sldLayoutId id="2147489263" r:id="rId11"/>
    <p:sldLayoutId id="21474892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63842944"/>
      </p:ext>
    </p:extLst>
  </p:cSld>
  <p:clrMap bg1="lt1" tx1="dk1" bg2="lt2" tx2="dk2" accent1="accent1" accent2="accent2" accent3="accent3" accent4="accent4" accent5="accent5" accent6="accent6" hlink="hlink" folHlink="folHlink"/>
  <p:sldLayoutIdLst>
    <p:sldLayoutId id="2147489266" r:id="rId1"/>
    <p:sldLayoutId id="2147489267" r:id="rId2"/>
    <p:sldLayoutId id="2147489268" r:id="rId3"/>
    <p:sldLayoutId id="2147489269" r:id="rId4"/>
    <p:sldLayoutId id="2147489270" r:id="rId5"/>
    <p:sldLayoutId id="2147489271" r:id="rId6"/>
    <p:sldLayoutId id="2147489272" r:id="rId7"/>
    <p:sldLayoutId id="2147489273" r:id="rId8"/>
    <p:sldLayoutId id="2147489274" r:id="rId9"/>
    <p:sldLayoutId id="2147489275" r:id="rId10"/>
    <p:sldLayoutId id="2147489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3724846254"/>
      </p:ext>
    </p:extLst>
  </p:cSld>
  <p:clrMap bg1="lt1" tx1="dk1" bg2="lt2" tx2="dk2" accent1="accent1" accent2="accent2" accent3="accent3" accent4="accent4" accent5="accent5" accent6="accent6" hlink="hlink" folHlink="folHlink"/>
  <p:sldLayoutIdLst>
    <p:sldLayoutId id="2147489278" r:id="rId1"/>
    <p:sldLayoutId id="2147489279" r:id="rId2"/>
    <p:sldLayoutId id="2147489280" r:id="rId3"/>
    <p:sldLayoutId id="2147489281" r:id="rId4"/>
    <p:sldLayoutId id="2147489282" r:id="rId5"/>
    <p:sldLayoutId id="2147489283" r:id="rId6"/>
    <p:sldLayoutId id="2147489284" r:id="rId7"/>
    <p:sldLayoutId id="2147489285" r:id="rId8"/>
    <p:sldLayoutId id="2147489286" r:id="rId9"/>
    <p:sldLayoutId id="2147489287" r:id="rId10"/>
    <p:sldLayoutId id="21474892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43515937"/>
      </p:ext>
    </p:extLst>
  </p:cSld>
  <p:clrMap bg1="lt1" tx1="dk1" bg2="lt2" tx2="dk2" accent1="accent1" accent2="accent2" accent3="accent3" accent4="accent4" accent5="accent5" accent6="accent6" hlink="hlink" folHlink="folHlink"/>
  <p:sldLayoutIdLst>
    <p:sldLayoutId id="2147489290" r:id="rId1"/>
    <p:sldLayoutId id="2147489291" r:id="rId2"/>
    <p:sldLayoutId id="2147489292" r:id="rId3"/>
    <p:sldLayoutId id="2147489293" r:id="rId4"/>
    <p:sldLayoutId id="2147489294" r:id="rId5"/>
    <p:sldLayoutId id="2147489295" r:id="rId6"/>
    <p:sldLayoutId id="2147489296" r:id="rId7"/>
    <p:sldLayoutId id="2147489297" r:id="rId8"/>
    <p:sldLayoutId id="2147489298" r:id="rId9"/>
    <p:sldLayoutId id="2147489299" r:id="rId10"/>
    <p:sldLayoutId id="2147489300" r:id="rId11"/>
    <p:sldLayoutId id="2147489301" r:id="rId12"/>
  </p:sldLayoutIdLst>
  <p:transition/>
  <p:hf sldNum="0"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9144000" cy="681318"/>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Placeholder 1"/>
          <p:cNvSpPr>
            <a:spLocks noGrp="1"/>
          </p:cNvSpPr>
          <p:nvPr>
            <p:ph type="title"/>
          </p:nvPr>
        </p:nvSpPr>
        <p:spPr>
          <a:xfrm>
            <a:off x="0" y="139377"/>
            <a:ext cx="7943850" cy="429389"/>
          </a:xfrm>
          <a:prstGeom prst="rect">
            <a:avLst/>
          </a:prstGeom>
        </p:spPr>
        <p:txBody>
          <a:bodyPr vert="horz" lIns="45720" tIns="0" rIns="45720" bIns="45720" rtlCol="0" anchor="ctr">
            <a:noAutofit/>
          </a:bodyPr>
          <a:lstStyle/>
          <a:p>
            <a:r>
              <a:rPr lang="en-US" dirty="0"/>
              <a:t>Click to edit Master title style</a:t>
            </a:r>
          </a:p>
        </p:txBody>
      </p:sp>
      <p:sp>
        <p:nvSpPr>
          <p:cNvPr id="1031" name="Text Placeholder 2"/>
          <p:cNvSpPr>
            <a:spLocks noGrp="1"/>
          </p:cNvSpPr>
          <p:nvPr>
            <p:ph type="body" idx="1"/>
          </p:nvPr>
        </p:nvSpPr>
        <p:spPr bwMode="auto">
          <a:xfrm>
            <a:off x="152400" y="810545"/>
            <a:ext cx="8839200" cy="572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 name="Footer Placeholder 4"/>
          <p:cNvSpPr>
            <a:spLocks noGrp="1"/>
          </p:cNvSpPr>
          <p:nvPr>
            <p:ph type="ftr" sz="quarter" idx="3"/>
          </p:nvPr>
        </p:nvSpPr>
        <p:spPr>
          <a:xfrm>
            <a:off x="0" y="6583363"/>
            <a:ext cx="6172200" cy="228600"/>
          </a:xfrm>
          <a:prstGeom prst="rect">
            <a:avLst/>
          </a:prstGeom>
        </p:spPr>
        <p:txBody>
          <a:bodyPr vert="horz" lIns="45720" tIns="0" rIns="45720" bIns="0" rtlCol="0" anchor="ctr"/>
          <a:lstStyle>
            <a:lvl1pPr algn="l" fontAlgn="auto">
              <a:spcBef>
                <a:spcPts val="0"/>
              </a:spcBef>
              <a:spcAft>
                <a:spcPts val="0"/>
              </a:spcAft>
              <a:defRPr sz="1200" b="0" cap="none" spc="0" baseline="0">
                <a:solidFill>
                  <a:schemeClr val="tx1">
                    <a:lumMod val="65000"/>
                    <a:lumOff val="35000"/>
                  </a:schemeClr>
                </a:solidFill>
                <a:latin typeface="Whitney-Semibold SC" panose="02000603040000020004" pitchFamily="2" charset="0"/>
                <a:cs typeface="Arial" panose="020B0604020202020204" pitchFamily="34" charset="0"/>
              </a:defRPr>
            </a:lvl1pPr>
          </a:lstStyle>
          <a:p>
            <a:pPr>
              <a:defRPr/>
            </a:pPr>
            <a:r>
              <a:rPr lang="en-US"/>
              <a:t>Vulnerabilities in MLC NAND Flash Memory Programming</a:t>
            </a:r>
            <a:endParaRPr lang="en-US" dirty="0"/>
          </a:p>
        </p:txBody>
      </p:sp>
      <p:sp>
        <p:nvSpPr>
          <p:cNvPr id="6" name="Slide Number Placeholder 5"/>
          <p:cNvSpPr>
            <a:spLocks noGrp="1"/>
          </p:cNvSpPr>
          <p:nvPr>
            <p:ph type="sldNum" sz="quarter" idx="4"/>
          </p:nvPr>
        </p:nvSpPr>
        <p:spPr>
          <a:xfrm>
            <a:off x="7772400" y="6583363"/>
            <a:ext cx="1371600" cy="228600"/>
          </a:xfrm>
          <a:prstGeom prst="rect">
            <a:avLst/>
          </a:prstGeom>
        </p:spPr>
        <p:txBody>
          <a:bodyPr vert="horz" wrap="square" lIns="45720" tIns="0" rIns="45720" bIns="0" numCol="1" anchor="ctr" anchorCtr="0" compatLnSpc="1">
            <a:prstTxWarp prst="textNoShape">
              <a:avLst/>
            </a:prstTxWarp>
          </a:bodyPr>
          <a:lstStyle>
            <a:lvl1pPr algn="r">
              <a:defRPr sz="1200" b="0">
                <a:solidFill>
                  <a:schemeClr val="tx1">
                    <a:lumMod val="65000"/>
                    <a:lumOff val="35000"/>
                  </a:schemeClr>
                </a:solidFill>
                <a:latin typeface="Whitney-Medium" panose="02000603040000020004" pitchFamily="2" charset="0"/>
                <a:ea typeface="Whitney-Medium" panose="02000603040000020004" pitchFamily="2" charset="0"/>
                <a:cs typeface="Arial" panose="020B0604020202020204" pitchFamily="34" charset="0"/>
              </a:defRPr>
            </a:lvl1pPr>
          </a:lstStyle>
          <a:p>
            <a:r>
              <a:rPr lang="en-US" altLang="en-US" dirty="0"/>
              <a:t>Page </a:t>
            </a:r>
            <a:fld id="{BBF05047-ADC6-47BF-A318-424F854A849A}" type="slidenum">
              <a:rPr lang="en-US" altLang="en-US" smtClean="0"/>
              <a:pPr/>
              <a:t>‹#›</a:t>
            </a:fld>
            <a:r>
              <a:rPr lang="en-US" altLang="en-US" dirty="0"/>
              <a:t> of 25</a:t>
            </a:r>
          </a:p>
        </p:txBody>
      </p:sp>
      <p:pic>
        <p:nvPicPr>
          <p:cNvPr id="3" name="Picture 2"/>
          <p:cNvPicPr>
            <a:picLocks/>
          </p:cNvPicPr>
          <p:nvPr userDrawn="1"/>
        </p:nvPicPr>
        <p:blipFill>
          <a:blip r:embed="rId13" cstate="screen">
            <a:extLst>
              <a:ext uri="{28A0092B-C50C-407E-A947-70E740481C1C}">
                <a14:useLocalDpi xmlns:a14="http://schemas.microsoft.com/office/drawing/2010/main"/>
              </a:ext>
            </a:extLst>
          </a:blip>
          <a:stretch>
            <a:fillRect/>
          </a:stretch>
        </p:blipFill>
        <p:spPr>
          <a:xfrm>
            <a:off x="8023861" y="228600"/>
            <a:ext cx="1066271" cy="215085"/>
          </a:xfrm>
          <a:prstGeom prst="rect">
            <a:avLst/>
          </a:prstGeom>
        </p:spPr>
      </p:pic>
      <p:sp>
        <p:nvSpPr>
          <p:cNvPr id="12" name="Rectangle 11"/>
          <p:cNvSpPr/>
          <p:nvPr userDrawn="1"/>
        </p:nvSpPr>
        <p:spPr>
          <a:xfrm>
            <a:off x="0" y="6811963"/>
            <a:ext cx="9144000" cy="46037"/>
          </a:xfrm>
          <a:prstGeom prst="rect">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925388500"/>
      </p:ext>
    </p:extLst>
  </p:cSld>
  <p:clrMap bg1="lt1" tx1="dk1" bg2="lt2" tx2="dk2" accent1="accent1" accent2="accent2" accent3="accent3" accent4="accent4" accent5="accent5" accent6="accent6" hlink="hlink" folHlink="folHlink"/>
  <p:sldLayoutIdLst>
    <p:sldLayoutId id="2147489340" r:id="rId1"/>
    <p:sldLayoutId id="2147489341" r:id="rId2"/>
    <p:sldLayoutId id="2147489342" r:id="rId3"/>
    <p:sldLayoutId id="2147489343" r:id="rId4"/>
    <p:sldLayoutId id="2147489344" r:id="rId5"/>
    <p:sldLayoutId id="2147489345" r:id="rId6"/>
    <p:sldLayoutId id="2147489346" r:id="rId7"/>
    <p:sldLayoutId id="2147489347" r:id="rId8"/>
    <p:sldLayoutId id="2147489348" r:id="rId9"/>
    <p:sldLayoutId id="2147489349" r:id="rId10"/>
    <p:sldLayoutId id="2147489350" r:id="rId11"/>
  </p:sldLayoutIdLst>
  <p:transition>
    <p:fade/>
  </p:transition>
  <p:hf hdr="0" ftr="0" dt="0"/>
  <p:txStyles>
    <p:titleStyle>
      <a:lvl1pPr algn="l" rtl="0" eaLnBrk="1" fontAlgn="base" hangingPunct="1">
        <a:spcBef>
          <a:spcPct val="0"/>
        </a:spcBef>
        <a:spcAft>
          <a:spcPct val="0"/>
        </a:spcAft>
        <a:defRPr sz="2800" b="1" kern="1200" cap="none" spc="-100" baseline="0">
          <a:solidFill>
            <a:schemeClr val="tx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400" b="1">
          <a:solidFill>
            <a:schemeClr val="tx1"/>
          </a:solidFill>
          <a:latin typeface="Whitney-Bold" pitchFamily="2" charset="0"/>
        </a:defRPr>
      </a:lvl2pPr>
      <a:lvl3pPr algn="l" rtl="0" eaLnBrk="1" fontAlgn="base" hangingPunct="1">
        <a:spcBef>
          <a:spcPct val="0"/>
        </a:spcBef>
        <a:spcAft>
          <a:spcPct val="0"/>
        </a:spcAft>
        <a:defRPr sz="2400" b="1">
          <a:solidFill>
            <a:schemeClr val="tx1"/>
          </a:solidFill>
          <a:latin typeface="Whitney-Bold" pitchFamily="2" charset="0"/>
        </a:defRPr>
      </a:lvl3pPr>
      <a:lvl4pPr algn="l" rtl="0" eaLnBrk="1" fontAlgn="base" hangingPunct="1">
        <a:spcBef>
          <a:spcPct val="0"/>
        </a:spcBef>
        <a:spcAft>
          <a:spcPct val="0"/>
        </a:spcAft>
        <a:defRPr sz="2400" b="1">
          <a:solidFill>
            <a:schemeClr val="tx1"/>
          </a:solidFill>
          <a:latin typeface="Whitney-Bold" pitchFamily="2" charset="0"/>
        </a:defRPr>
      </a:lvl4pPr>
      <a:lvl5pPr algn="l" rtl="0" eaLnBrk="1" fontAlgn="base" hangingPunct="1">
        <a:spcBef>
          <a:spcPct val="0"/>
        </a:spcBef>
        <a:spcAft>
          <a:spcPct val="0"/>
        </a:spcAft>
        <a:defRPr sz="2400" b="1">
          <a:solidFill>
            <a:schemeClr val="tx1"/>
          </a:solidFill>
          <a:latin typeface="Whitney-Bold" pitchFamily="2" charset="0"/>
        </a:defRPr>
      </a:lvl5pPr>
      <a:lvl6pPr marL="342900" algn="l" rtl="0" eaLnBrk="1" fontAlgn="base" hangingPunct="1">
        <a:spcBef>
          <a:spcPct val="0"/>
        </a:spcBef>
        <a:spcAft>
          <a:spcPct val="0"/>
        </a:spcAft>
        <a:defRPr sz="3000" b="1">
          <a:solidFill>
            <a:schemeClr val="tx1"/>
          </a:solidFill>
          <a:latin typeface="Whitney-Bold" pitchFamily="2" charset="0"/>
        </a:defRPr>
      </a:lvl6pPr>
      <a:lvl7pPr marL="685800" algn="l" rtl="0" eaLnBrk="1" fontAlgn="base" hangingPunct="1">
        <a:spcBef>
          <a:spcPct val="0"/>
        </a:spcBef>
        <a:spcAft>
          <a:spcPct val="0"/>
        </a:spcAft>
        <a:defRPr sz="3000" b="1">
          <a:solidFill>
            <a:schemeClr val="tx1"/>
          </a:solidFill>
          <a:latin typeface="Whitney-Bold" pitchFamily="2" charset="0"/>
        </a:defRPr>
      </a:lvl7pPr>
      <a:lvl8pPr marL="1028700" algn="l" rtl="0" eaLnBrk="1" fontAlgn="base" hangingPunct="1">
        <a:spcBef>
          <a:spcPct val="0"/>
        </a:spcBef>
        <a:spcAft>
          <a:spcPct val="0"/>
        </a:spcAft>
        <a:defRPr sz="3000" b="1">
          <a:solidFill>
            <a:schemeClr val="tx1"/>
          </a:solidFill>
          <a:latin typeface="Whitney-Bold" pitchFamily="2" charset="0"/>
        </a:defRPr>
      </a:lvl8pPr>
      <a:lvl9pPr marL="1371600" algn="l" rtl="0" eaLnBrk="1" fontAlgn="base" hangingPunct="1">
        <a:spcBef>
          <a:spcPct val="0"/>
        </a:spcBef>
        <a:spcAft>
          <a:spcPct val="0"/>
        </a:spcAft>
        <a:defRPr sz="3000" b="1">
          <a:solidFill>
            <a:schemeClr val="tx1"/>
          </a:solidFill>
          <a:latin typeface="Whitney-Bold" pitchFamily="2" charset="0"/>
        </a:defRPr>
      </a:lvl9pPr>
    </p:titleStyle>
    <p:bodyStyle>
      <a:lvl1pPr marL="204788" indent="-204788" algn="l" rtl="0" eaLnBrk="1" fontAlgn="base" hangingPunct="1">
        <a:spcBef>
          <a:spcPts val="450"/>
        </a:spcBef>
        <a:spcAft>
          <a:spcPct val="0"/>
        </a:spcAft>
        <a:buFont typeface="Wingdings" panose="05000000000000000000" pitchFamily="2" charset="2"/>
        <a:buChar char="§"/>
        <a:defRPr sz="2600" b="1" kern="1200" baseline="0">
          <a:solidFill>
            <a:srgbClr val="404040"/>
          </a:solidFill>
          <a:latin typeface="Adobe Garamond Pro" panose="02020502060506020403" pitchFamily="18" charset="0"/>
          <a:ea typeface="+mn-ea"/>
          <a:cs typeface="+mn-cs"/>
        </a:defRPr>
      </a:lvl1pPr>
      <a:lvl2pPr marL="479822" indent="-171450" algn="l" rtl="0" eaLnBrk="1" fontAlgn="base" hangingPunct="1">
        <a:spcBef>
          <a:spcPts val="300"/>
        </a:spcBef>
        <a:spcAft>
          <a:spcPct val="0"/>
        </a:spcAft>
        <a:buFont typeface="Arial" panose="020B0604020202020204" pitchFamily="34" charset="0"/>
        <a:buChar char="•"/>
        <a:defRPr sz="2200" kern="1200">
          <a:solidFill>
            <a:srgbClr val="696969"/>
          </a:solidFill>
          <a:latin typeface="Adobe Garamond Pro" panose="02020502060506020403" pitchFamily="18" charset="0"/>
          <a:ea typeface="+mn-ea"/>
          <a:cs typeface="+mn-cs"/>
        </a:defRPr>
      </a:lvl2pPr>
      <a:lvl3pPr marL="857250" indent="-171450" algn="l" rtl="0" eaLnBrk="1" fontAlgn="base" hangingPunct="1">
        <a:spcBef>
          <a:spcPts val="225"/>
        </a:spcBef>
        <a:spcAft>
          <a:spcPct val="0"/>
        </a:spcAft>
        <a:buFont typeface="Palatino Linotype" panose="02040502050505030304" pitchFamily="18" charset="0"/>
        <a:buChar char="»"/>
        <a:defRPr sz="1800" kern="1200">
          <a:solidFill>
            <a:srgbClr val="696969"/>
          </a:solidFill>
          <a:latin typeface="Adobe Garamond Pro" panose="02020502060506020403" pitchFamily="18" charset="0"/>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600" kern="1200">
          <a:solidFill>
            <a:srgbClr val="696969"/>
          </a:solidFill>
          <a:latin typeface="Adobe Garamond Pro" panose="02020502060506020403" pitchFamily="18" charset="0"/>
          <a:ea typeface="+mn-ea"/>
          <a:cs typeface="+mn-cs"/>
        </a:defRPr>
      </a:lvl4pPr>
      <a:lvl5pPr marL="1543050" indent="-171450" algn="l" rtl="0" eaLnBrk="1" fontAlgn="base" hangingPunct="1">
        <a:spcBef>
          <a:spcPct val="20000"/>
        </a:spcBef>
        <a:spcAft>
          <a:spcPct val="0"/>
        </a:spcAft>
        <a:buFont typeface="Wingdings" panose="05000000000000000000" pitchFamily="2" charset="2"/>
        <a:buChar char="Ø"/>
        <a:defRPr sz="1400" kern="1200">
          <a:solidFill>
            <a:srgbClr val="696969"/>
          </a:solidFill>
          <a:latin typeface="Adobe Garamond Pro" panose="02020502060506020403"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Rectangle 1026"/>
          <p:cNvSpPr>
            <a:spLocks noGrp="1" noChangeArrowheads="1"/>
          </p:cNvSpPr>
          <p:nvPr>
            <p:ph type="title"/>
          </p:nvPr>
        </p:nvSpPr>
        <p:spPr bwMode="auto">
          <a:xfrm>
            <a:off x="228600" y="152400"/>
            <a:ext cx="8610600" cy="1066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0355" name="Rectangle 1027"/>
          <p:cNvSpPr>
            <a:spLocks noGrp="1" noChangeArrowheads="1"/>
          </p:cNvSpPr>
          <p:nvPr>
            <p:ph type="body" idx="1"/>
          </p:nvPr>
        </p:nvSpPr>
        <p:spPr bwMode="auto">
          <a:xfrm>
            <a:off x="228600" y="1371600"/>
            <a:ext cx="8610600" cy="4876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6" name="Rectangle 1028"/>
          <p:cNvSpPr>
            <a:spLocks noGrp="1" noChangeArrowheads="1"/>
          </p:cNvSpPr>
          <p:nvPr>
            <p:ph type="dt" sz="half" idx="2"/>
          </p:nvPr>
        </p:nvSpPr>
        <p:spPr bwMode="auto">
          <a:xfrm>
            <a:off x="457200" y="6243638"/>
            <a:ext cx="2133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pPr fontAlgn="base">
              <a:spcBef>
                <a:spcPct val="0"/>
              </a:spcBef>
              <a:spcAft>
                <a:spcPct val="0"/>
              </a:spcAft>
            </a:pPr>
            <a:endParaRPr lang="en-US">
              <a:solidFill>
                <a:srgbClr val="000000"/>
              </a:solidFill>
              <a:latin typeface="Garamond"/>
              <a:ea typeface="ＭＳ Ｐゴシック" charset="0"/>
            </a:endParaRP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pPr fontAlgn="base">
              <a:spcBef>
                <a:spcPct val="0"/>
              </a:spcBef>
              <a:spcAft>
                <a:spcPct val="0"/>
              </a:spcAft>
            </a:pPr>
            <a:endParaRPr lang="en-US">
              <a:solidFill>
                <a:srgbClr val="000000"/>
              </a:solidFill>
              <a:latin typeface="Garamond"/>
              <a:ea typeface="ＭＳ Ｐゴシック" charset="0"/>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600">
                <a:latin typeface="+mj-lt"/>
              </a:defRPr>
            </a:lvl1pPr>
          </a:lstStyle>
          <a:p>
            <a:pPr fontAlgn="base">
              <a:spcBef>
                <a:spcPct val="0"/>
              </a:spcBef>
              <a:spcAft>
                <a:spcPct val="0"/>
              </a:spcAft>
            </a:pPr>
            <a:fld id="{FB9097EB-AA7A-5345-B645-B68656F94D5E}" type="slidenum">
              <a:rPr lang="en-US" smtClean="0">
                <a:solidFill>
                  <a:srgbClr val="000000"/>
                </a:solidFill>
                <a:latin typeface="Garamond"/>
                <a:ea typeface="ＭＳ Ｐゴシック" charset="0"/>
              </a:rPr>
              <a:pPr fontAlgn="base">
                <a:spcBef>
                  <a:spcPct val="0"/>
                </a:spcBef>
                <a:spcAft>
                  <a:spcPct val="0"/>
                </a:spcAft>
              </a:pPr>
              <a:t>‹#›</a:t>
            </a:fld>
            <a:endParaRPr lang="en-US">
              <a:solidFill>
                <a:srgbClr val="000000"/>
              </a:solidFill>
              <a:latin typeface="Garamond"/>
              <a:ea typeface="ＭＳ Ｐゴシック" charset="0"/>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pPr>
            <a:endParaRPr lang="en-US">
              <a:solidFill>
                <a:srgbClr val="000000"/>
              </a:solidFill>
              <a:latin typeface="Arial" charset="0"/>
              <a:ea typeface="ＭＳ Ｐゴシック" charset="0"/>
            </a:endParaRPr>
          </a:p>
        </p:txBody>
      </p:sp>
      <p:sp>
        <p:nvSpPr>
          <p:cNvPr id="10036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pPr>
            <a:endParaRPr lang="en-US">
              <a:solidFill>
                <a:srgbClr val="000000"/>
              </a:solidFill>
              <a:latin typeface="Arial" charset="0"/>
              <a:ea typeface="ＭＳ Ｐゴシック" charset="0"/>
            </a:endParaRPr>
          </a:p>
        </p:txBody>
      </p:sp>
      <p:pic>
        <p:nvPicPr>
          <p:cNvPr id="100362" name="Picture 1034" descr="logo"/>
          <p:cNvPicPr>
            <a:picLocks noChangeAspect="1" noChangeArrowheads="1"/>
          </p:cNvPicPr>
          <p:nvPr userDrawn="1"/>
        </p:nvPicPr>
        <p:blipFill>
          <a:blip r:embed="rId15" cstate="screen">
            <a:extLst>
              <a:ext uri="{28A0092B-C50C-407E-A947-70E740481C1C}">
                <a14:useLocalDpi xmlns:a14="http://schemas.microsoft.com/office/drawing/2010/main"/>
              </a:ext>
            </a:extLst>
          </a:blip>
          <a:srcRect/>
          <a:stretch>
            <a:fillRect/>
          </a:stretch>
        </p:blipFill>
        <p:spPr bwMode="auto">
          <a:xfrm>
            <a:off x="4038602" y="6400800"/>
            <a:ext cx="1343025" cy="2619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13601724"/>
      </p:ext>
    </p:extLst>
  </p:cSld>
  <p:clrMap bg1="lt1" tx1="dk1" bg2="lt2" tx2="dk2" accent1="accent1" accent2="accent2" accent3="accent3" accent4="accent4" accent5="accent5" accent6="accent6" hlink="hlink" folHlink="folHlink"/>
  <p:sldLayoutIdLst>
    <p:sldLayoutId id="2147489352" r:id="rId1"/>
    <p:sldLayoutId id="2147489353" r:id="rId2"/>
    <p:sldLayoutId id="2147489354" r:id="rId3"/>
    <p:sldLayoutId id="2147489355" r:id="rId4"/>
    <p:sldLayoutId id="2147489356" r:id="rId5"/>
    <p:sldLayoutId id="2147489357" r:id="rId6"/>
    <p:sldLayoutId id="2147489358" r:id="rId7"/>
    <p:sldLayoutId id="2147489359" r:id="rId8"/>
    <p:sldLayoutId id="2147489360" r:id="rId9"/>
    <p:sldLayoutId id="2147489361" r:id="rId10"/>
    <p:sldLayoutId id="2147489362" r:id="rId11"/>
    <p:sldLayoutId id="2147489363" r:id="rId12"/>
    <p:sldLayoutId id="2147489364" r:id="rId13"/>
  </p:sldLayoutIdLst>
  <p:transition/>
  <p:hf hdr="0" ftr="0" dt="0"/>
  <p:txStyles>
    <p:titleStyle>
      <a:lvl1pPr algn="l" rtl="0" fontAlgn="base">
        <a:spcBef>
          <a:spcPct val="0"/>
        </a:spcBef>
        <a:spcAft>
          <a:spcPct val="0"/>
        </a:spcAft>
        <a:defRPr sz="4000">
          <a:solidFill>
            <a:schemeClr val="tx2"/>
          </a:solidFill>
          <a:latin typeface="+mj-lt"/>
          <a:ea typeface="+mj-ea"/>
          <a:cs typeface="+mj-cs"/>
        </a:defRPr>
      </a:lvl1pPr>
      <a:lvl2pPr algn="l" rtl="0" fontAlgn="base">
        <a:spcBef>
          <a:spcPct val="0"/>
        </a:spcBef>
        <a:spcAft>
          <a:spcPct val="0"/>
        </a:spcAft>
        <a:defRPr sz="4000">
          <a:solidFill>
            <a:schemeClr val="tx2"/>
          </a:solidFill>
          <a:latin typeface="Garamond" charset="0"/>
          <a:ea typeface="ＭＳ Ｐゴシック" charset="0"/>
        </a:defRPr>
      </a:lvl2pPr>
      <a:lvl3pPr algn="l" rtl="0" fontAlgn="base">
        <a:spcBef>
          <a:spcPct val="0"/>
        </a:spcBef>
        <a:spcAft>
          <a:spcPct val="0"/>
        </a:spcAft>
        <a:defRPr sz="4000">
          <a:solidFill>
            <a:schemeClr val="tx2"/>
          </a:solidFill>
          <a:latin typeface="Garamond" charset="0"/>
          <a:ea typeface="ＭＳ Ｐゴシック" charset="0"/>
        </a:defRPr>
      </a:lvl3pPr>
      <a:lvl4pPr algn="l" rtl="0" fontAlgn="base">
        <a:spcBef>
          <a:spcPct val="0"/>
        </a:spcBef>
        <a:spcAft>
          <a:spcPct val="0"/>
        </a:spcAft>
        <a:defRPr sz="4000">
          <a:solidFill>
            <a:schemeClr val="tx2"/>
          </a:solidFill>
          <a:latin typeface="Garamond" charset="0"/>
          <a:ea typeface="ＭＳ Ｐゴシック" charset="0"/>
        </a:defRPr>
      </a:lvl4pPr>
      <a:lvl5pPr algn="l" rtl="0" fontAlgn="base">
        <a:spcBef>
          <a:spcPct val="0"/>
        </a:spcBef>
        <a:spcAft>
          <a:spcPct val="0"/>
        </a:spcAft>
        <a:defRPr sz="4000">
          <a:solidFill>
            <a:schemeClr val="tx2"/>
          </a:solidFill>
          <a:latin typeface="Garamond" charset="0"/>
          <a:ea typeface="ＭＳ Ｐゴシック" charset="0"/>
        </a:defRPr>
      </a:lvl5pPr>
      <a:lvl6pPr marL="457200" algn="l" rtl="0" fontAlgn="base">
        <a:spcBef>
          <a:spcPct val="0"/>
        </a:spcBef>
        <a:spcAft>
          <a:spcPct val="0"/>
        </a:spcAft>
        <a:defRPr sz="4000">
          <a:solidFill>
            <a:schemeClr val="tx2"/>
          </a:solidFill>
          <a:latin typeface="Garamond" charset="0"/>
          <a:ea typeface="ＭＳ Ｐゴシック" charset="0"/>
        </a:defRPr>
      </a:lvl6pPr>
      <a:lvl7pPr marL="914400" algn="l" rtl="0" fontAlgn="base">
        <a:spcBef>
          <a:spcPct val="0"/>
        </a:spcBef>
        <a:spcAft>
          <a:spcPct val="0"/>
        </a:spcAft>
        <a:defRPr sz="4000">
          <a:solidFill>
            <a:schemeClr val="tx2"/>
          </a:solidFill>
          <a:latin typeface="Garamond" charset="0"/>
          <a:ea typeface="ＭＳ Ｐゴシック" charset="0"/>
        </a:defRPr>
      </a:lvl7pPr>
      <a:lvl8pPr marL="1371600" algn="l" rtl="0" fontAlgn="base">
        <a:spcBef>
          <a:spcPct val="0"/>
        </a:spcBef>
        <a:spcAft>
          <a:spcPct val="0"/>
        </a:spcAft>
        <a:defRPr sz="4000">
          <a:solidFill>
            <a:schemeClr val="tx2"/>
          </a:solidFill>
          <a:latin typeface="Garamond" charset="0"/>
          <a:ea typeface="ＭＳ Ｐゴシック" charset="0"/>
        </a:defRPr>
      </a:lvl8pPr>
      <a:lvl9pPr marL="1828800" algn="l" rtl="0" fontAlgn="base">
        <a:spcBef>
          <a:spcPct val="0"/>
        </a:spcBef>
        <a:spcAft>
          <a:spcPct val="0"/>
        </a:spcAft>
        <a:defRPr sz="4000">
          <a:solidFill>
            <a:schemeClr val="tx2"/>
          </a:solidFill>
          <a:latin typeface="Garamond" charset="0"/>
          <a:ea typeface="ＭＳ Ｐゴシック" charset="0"/>
        </a:defRPr>
      </a:lvl9pPr>
    </p:titleStyle>
    <p:bodyStyle>
      <a:lvl1pPr marL="342900" indent="-342900" algn="l" rtl="0" fontAlgn="base">
        <a:spcBef>
          <a:spcPct val="20000"/>
        </a:spcBef>
        <a:spcAft>
          <a:spcPct val="0"/>
        </a:spcAft>
        <a:buClr>
          <a:schemeClr val="accent1"/>
        </a:buClr>
        <a:buSzPct val="65000"/>
        <a:buFont typeface="Wingdings" charset="0"/>
        <a:buChar char="n"/>
        <a:defRPr sz="24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sz="2200">
          <a:solidFill>
            <a:schemeClr val="tx1"/>
          </a:solidFill>
          <a:latin typeface="+mn-lt"/>
          <a:ea typeface="+mn-ea"/>
        </a:defRPr>
      </a:lvl2pPr>
      <a:lvl3pPr marL="1022350" indent="-350838" algn="l" rtl="0" fontAlgn="base">
        <a:spcBef>
          <a:spcPct val="20000"/>
        </a:spcBef>
        <a:spcAft>
          <a:spcPct val="0"/>
        </a:spcAft>
        <a:buClr>
          <a:schemeClr val="accent1"/>
        </a:buClr>
        <a:buSzPct val="65000"/>
        <a:buFont typeface="Wingdings" charset="0"/>
        <a:buChar char="n"/>
        <a:defRPr sz="2000">
          <a:solidFill>
            <a:schemeClr val="tx1"/>
          </a:solidFill>
          <a:latin typeface="+mn-lt"/>
          <a:ea typeface="+mn-ea"/>
        </a:defRPr>
      </a:lvl3pPr>
      <a:lvl4pPr marL="1339850" indent="-315913" algn="l" rtl="0" fontAlgn="base">
        <a:spcBef>
          <a:spcPct val="20000"/>
        </a:spcBef>
        <a:spcAft>
          <a:spcPct val="0"/>
        </a:spcAft>
        <a:buClr>
          <a:schemeClr val="accent2"/>
        </a:buClr>
        <a:buSzPct val="70000"/>
        <a:buFont typeface="Wingdings" charset="0"/>
        <a:buChar char="q"/>
        <a:defRPr>
          <a:solidFill>
            <a:schemeClr val="tx1"/>
          </a:solidFill>
          <a:latin typeface="+mn-lt"/>
          <a:ea typeface="+mn-ea"/>
        </a:defRPr>
      </a:lvl4pPr>
      <a:lvl5pPr marL="1681163" indent="-339725" algn="l" rtl="0" fontAlgn="base">
        <a:spcBef>
          <a:spcPct val="20000"/>
        </a:spcBef>
        <a:spcAft>
          <a:spcPct val="0"/>
        </a:spcAft>
        <a:buClr>
          <a:schemeClr val="accent1"/>
        </a:buClr>
        <a:buSzPct val="75000"/>
        <a:buFont typeface="Wingdings" charset="0"/>
        <a:buChar char="§"/>
        <a:defRPr sz="16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charset="0"/>
        <a:buChar char="§"/>
        <a:defRPr sz="16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charset="0"/>
        <a:buChar char="§"/>
        <a:defRPr sz="16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charset="0"/>
        <a:buChar char="§"/>
        <a:defRPr sz="16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defRPr/>
            </a:pPr>
            <a:fld id="{F696C65B-3C59-4ED5-9C7F-730621DD0788}" type="datetime1">
              <a:rPr lang="en-US" smtClean="0">
                <a:solidFill>
                  <a:prstClr val="black">
                    <a:tint val="75000"/>
                  </a:prstClr>
                </a:solidFill>
                <a:latin typeface="Gill Sans MT" panose="020B0502020104020203"/>
                <a:ea typeface=""/>
              </a:rPr>
              <a:pPr eaLnBrk="1" fontAlgn="auto" hangingPunct="1">
                <a:spcBef>
                  <a:spcPts val="0"/>
                </a:spcBef>
                <a:spcAft>
                  <a:spcPts val="0"/>
                </a:spcAft>
                <a:defRPr/>
              </a:pPr>
              <a:t>5/3/21</a:t>
            </a:fld>
            <a:endParaRPr lang="en-US">
              <a:solidFill>
                <a:prstClr val="black">
                  <a:tint val="75000"/>
                </a:prstClr>
              </a:solidFill>
              <a:latin typeface="Gill Sans MT" panose="020B0502020104020203"/>
              <a:ea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defRPr/>
            </a:pPr>
            <a:endParaRPr lang="en-US">
              <a:solidFill>
                <a:prstClr val="black">
                  <a:tint val="75000"/>
                </a:prstClr>
              </a:solidFill>
              <a:latin typeface="Gill Sans MT" panose="020B0502020104020203"/>
              <a:ea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defRPr/>
            </a:pPr>
            <a:fld id="{13F32364-6BA0-48AA-B029-3ED2192016FC}" type="slidenum">
              <a:rPr lang="en-US" smtClean="0">
                <a:solidFill>
                  <a:prstClr val="black">
                    <a:tint val="75000"/>
                  </a:prstClr>
                </a:solidFill>
                <a:latin typeface="Gill Sans MT" panose="020B0502020104020203"/>
                <a:ea typeface=""/>
              </a:rPr>
              <a:pPr eaLnBrk="1" fontAlgn="auto" hangingPunct="1">
                <a:spcBef>
                  <a:spcPts val="0"/>
                </a:spcBef>
                <a:spcAft>
                  <a:spcPts val="0"/>
                </a:spcAft>
                <a:defRPr/>
              </a:pPr>
              <a:t>‹#›</a:t>
            </a:fld>
            <a:endParaRPr lang="en-US">
              <a:solidFill>
                <a:prstClr val="black">
                  <a:tint val="75000"/>
                </a:prstClr>
              </a:solidFill>
              <a:latin typeface="Gill Sans MT" panose="020B0502020104020203"/>
              <a:ea typeface=""/>
            </a:endParaRPr>
          </a:p>
        </p:txBody>
      </p:sp>
    </p:spTree>
    <p:extLst>
      <p:ext uri="{BB962C8B-B14F-4D97-AF65-F5344CB8AC3E}">
        <p14:creationId xmlns:p14="http://schemas.microsoft.com/office/powerpoint/2010/main" val="1354740641"/>
      </p:ext>
    </p:extLst>
  </p:cSld>
  <p:clrMap bg1="lt1" tx1="dk1" bg2="lt2" tx2="dk2" accent1="accent1" accent2="accent2" accent3="accent3" accent4="accent4" accent5="accent5" accent6="accent6" hlink="hlink" folHlink="folHlink"/>
  <p:sldLayoutIdLst>
    <p:sldLayoutId id="2147489366" r:id="rId1"/>
    <p:sldLayoutId id="2147489367" r:id="rId2"/>
    <p:sldLayoutId id="2147489368" r:id="rId3"/>
    <p:sldLayoutId id="2147489369" r:id="rId4"/>
    <p:sldLayoutId id="2147489370" r:id="rId5"/>
    <p:sldLayoutId id="2147489371" r:id="rId6"/>
    <p:sldLayoutId id="2147489372" r:id="rId7"/>
    <p:sldLayoutId id="2147489373" r:id="rId8"/>
    <p:sldLayoutId id="2147489374" r:id="rId9"/>
    <p:sldLayoutId id="2147489375" r:id="rId10"/>
    <p:sldLayoutId id="2147489376" r:id="rId11"/>
  </p:sldLayoutIdLst>
  <p:hf hdr="0" ftr="0" dt="0"/>
  <p:txStyles>
    <p:titleStyle>
      <a:lvl1pPr algn="ctr" defTabSz="914400" rtl="0" eaLnBrk="1" latinLnBrk="0" hangingPunct="1">
        <a:spcBef>
          <a:spcPct val="0"/>
        </a:spcBef>
        <a:buNone/>
        <a:defRPr sz="4400" kern="1200">
          <a:solidFill>
            <a:schemeClr val="tx1"/>
          </a:solidFill>
          <a:latin typeface="Gill Sans MT" panose="020B0502020104020203"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8006335"/>
      </p:ext>
    </p:extLst>
  </p:cSld>
  <p:clrMap bg1="lt1" tx1="dk1" bg2="lt2" tx2="dk2" accent1="accent1" accent2="accent2" accent3="accent3" accent4="accent4" accent5="accent5" accent6="accent6" hlink="hlink" folHlink="folHlink"/>
  <p:sldLayoutIdLst>
    <p:sldLayoutId id="2147489378" r:id="rId1"/>
    <p:sldLayoutId id="2147489379" r:id="rId2"/>
    <p:sldLayoutId id="2147489380" r:id="rId3"/>
    <p:sldLayoutId id="2147489381" r:id="rId4"/>
    <p:sldLayoutId id="2147489382" r:id="rId5"/>
    <p:sldLayoutId id="2147489383"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defRPr>
            </a:lvl1pPr>
          </a:lstStyle>
          <a:p>
            <a:pPr>
              <a:defRPr/>
            </a:pPr>
            <a:fld id="{F4A8B300-57DC-AA40-A8ED-06B05AC83B03}" type="slidenum">
              <a:rPr lang="en-US" altLang="en-US"/>
              <a:pPr>
                <a:defRPr/>
              </a:pPr>
              <a:t>‹#›</a:t>
            </a:fld>
            <a:endParaRPr lang="en-US" altLang="en-US"/>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81137604"/>
      </p:ext>
    </p:extLst>
  </p:cSld>
  <p:clrMap bg1="lt1" tx1="dk1" bg2="lt2" tx2="dk2" accent1="accent1" accent2="accent2" accent3="accent3" accent4="accent4" accent5="accent5" accent6="accent6" hlink="hlink" folHlink="folHlink"/>
  <p:sldLayoutIdLst>
    <p:sldLayoutId id="2147489385" r:id="rId1"/>
    <p:sldLayoutId id="2147489386" r:id="rId2"/>
    <p:sldLayoutId id="2147489387" r:id="rId3"/>
    <p:sldLayoutId id="2147489388" r:id="rId4"/>
    <p:sldLayoutId id="2147489389" r:id="rId5"/>
    <p:sldLayoutId id="2147489390" r:id="rId6"/>
    <p:sldLayoutId id="2147489391" r:id="rId7"/>
    <p:sldLayoutId id="2147489392" r:id="rId8"/>
    <p:sldLayoutId id="2147489393" r:id="rId9"/>
    <p:sldLayoutId id="2147489394" r:id="rId10"/>
    <p:sldLayoutId id="2147489395" r:id="rId11"/>
    <p:sldLayoutId id="214748939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Tree>
    <p:extLst>
      <p:ext uri="{BB962C8B-B14F-4D97-AF65-F5344CB8AC3E}">
        <p14:creationId xmlns:p14="http://schemas.microsoft.com/office/powerpoint/2010/main" val="1990147618"/>
      </p:ext>
    </p:extLst>
  </p:cSld>
  <p:clrMap bg1="lt1" tx1="dk1" bg2="lt2" tx2="dk2" accent1="accent1" accent2="accent2" accent3="accent3" accent4="accent4" accent5="accent5" accent6="accent6" hlink="hlink" folHlink="folHlink"/>
  <p:sldLayoutIdLst>
    <p:sldLayoutId id="2147489398" r:id="rId1"/>
    <p:sldLayoutId id="2147489399" r:id="rId2"/>
    <p:sldLayoutId id="2147489400" r:id="rId3"/>
    <p:sldLayoutId id="2147489401" r:id="rId4"/>
    <p:sldLayoutId id="2147489402" r:id="rId5"/>
    <p:sldLayoutId id="2147489403" r:id="rId6"/>
    <p:sldLayoutId id="2147489404" r:id="rId7"/>
    <p:sldLayoutId id="2147489405" r:id="rId8"/>
    <p:sldLayoutId id="2147489406" r:id="rId9"/>
    <p:sldLayoutId id="2147489407" r:id="rId10"/>
    <p:sldLayoutId id="214748940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9" y="6217623"/>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61970681"/>
      </p:ext>
    </p:extLst>
  </p:cSld>
  <p:clrMap bg1="lt1" tx1="dk1" bg2="dk2" tx2="lt2" accent1="accent1" accent2="accent2" accent3="accent3" accent4="accent4" accent5="accent5" accent6="accent6" hlink="hlink" folHlink="folHlink"/>
  <p:sldLayoutIdLst>
    <p:sldLayoutId id="2147489410" r:id="rId1"/>
    <p:sldLayoutId id="2147489411" r:id="rId2"/>
    <p:sldLayoutId id="2147489412" r:id="rId3"/>
    <p:sldLayoutId id="2147489413" r:id="rId4"/>
    <p:sldLayoutId id="2147489414" r:id="rId5"/>
    <p:sldLayoutId id="2147489415" r:id="rId6"/>
    <p:sldLayoutId id="2147489416" r:id="rId7"/>
    <p:sldLayoutId id="2147489417" r:id="rId8"/>
    <p:sldLayoutId id="2147489418" r:id="rId9"/>
    <p:sldLayoutId id="2147489419" r:id="rId10"/>
    <p:sldLayoutId id="214748942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889786"/>
      </p:ext>
    </p:extLst>
  </p:cSld>
  <p:clrMap bg1="lt1" tx1="dk1" bg2="lt2" tx2="dk2" accent1="accent1" accent2="accent2" accent3="accent3" accent4="accent4" accent5="accent5" accent6="accent6" hlink="hlink" folHlink="folHlink"/>
  <p:sldLayoutIdLst>
    <p:sldLayoutId id="2147489422" r:id="rId1"/>
    <p:sldLayoutId id="2147489423" r:id="rId2"/>
    <p:sldLayoutId id="2147489424" r:id="rId3"/>
    <p:sldLayoutId id="2147489425" r:id="rId4"/>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defRPr>
            </a:lvl1pPr>
          </a:lstStyle>
          <a:p>
            <a:pPr fontAlgn="base">
              <a:spcBef>
                <a:spcPct val="0"/>
              </a:spcBef>
              <a:spcAft>
                <a:spcPct val="0"/>
              </a:spcAft>
              <a:defRPr/>
            </a:pPr>
            <a:fld id="{38BFFD3A-6A6D-EB47-A2AE-382792C4B855}" type="slidenum">
              <a:rPr lang="en-US" altLang="en-US">
                <a:ea typeface="ＭＳ Ｐゴシック" charset="-128"/>
              </a:rPr>
              <a:pPr fontAlgn="base">
                <a:spcBef>
                  <a:spcPct val="0"/>
                </a:spcBef>
                <a:spcAft>
                  <a:spcPct val="0"/>
                </a:spcAft>
                <a:defRPr/>
              </a:pPr>
              <a:t>‹#›</a:t>
            </a:fld>
            <a:endParaRPr lang="en-US" altLang="en-US">
              <a:ea typeface="ＭＳ Ｐゴシック" charset="-128"/>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Tree>
    <p:extLst>
      <p:ext uri="{BB962C8B-B14F-4D97-AF65-F5344CB8AC3E}">
        <p14:creationId xmlns:p14="http://schemas.microsoft.com/office/powerpoint/2010/main" val="3307802973"/>
      </p:ext>
    </p:extLst>
  </p:cSld>
  <p:clrMap bg1="lt1" tx1="dk1" bg2="lt2" tx2="dk2" accent1="accent1" accent2="accent2" accent3="accent3" accent4="accent4" accent5="accent5" accent6="accent6" hlink="hlink" folHlink="folHlink"/>
  <p:sldLayoutIdLst>
    <p:sldLayoutId id="2147489427" r:id="rId1"/>
    <p:sldLayoutId id="2147489428" r:id="rId2"/>
    <p:sldLayoutId id="2147489429" r:id="rId3"/>
    <p:sldLayoutId id="2147489430" r:id="rId4"/>
    <p:sldLayoutId id="2147489431" r:id="rId5"/>
    <p:sldLayoutId id="2147489432" r:id="rId6"/>
    <p:sldLayoutId id="2147489433" r:id="rId7"/>
    <p:sldLayoutId id="2147489434" r:id="rId8"/>
    <p:sldLayoutId id="2147489435" r:id="rId9"/>
    <p:sldLayoutId id="2147489436" r:id="rId10"/>
    <p:sldLayoutId id="2147489437" r:id="rId11"/>
    <p:sldLayoutId id="2147489438"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D2A1118F-5AEB-1E4F-91F1-AAD0EF8B94DD}"/>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6D270052-F7BE-8348-A64B-192F0F84E230}"/>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D4894F77-4824-1C4D-B980-C0F4BA1A550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57C535B2-C077-3C46-A187-4CBEF0169A1B}"/>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smtClean="0">
                <a:solidFill>
                  <a:srgbClr val="000000"/>
                </a:solidFill>
                <a:latin typeface="Garamond" panose="02020404030301010803" pitchFamily="18" charset="0"/>
                <a:cs typeface="Arial" panose="020B0604020202020204" pitchFamily="34" charset="0"/>
              </a:defRPr>
            </a:lvl1pPr>
          </a:lstStyle>
          <a:p>
            <a:pPr>
              <a:defRPr/>
            </a:pPr>
            <a:fld id="{AF8AB043-1D33-1946-871F-639FD9DFAC19}" type="slidenum">
              <a:rPr lang="en-US" altLang="en-US"/>
              <a:pPr>
                <a:defRPr/>
              </a:pPr>
              <a:t>‹#›</a:t>
            </a:fld>
            <a:endParaRPr lang="en-US" altLang="en-US"/>
          </a:p>
        </p:txBody>
      </p:sp>
      <p:sp>
        <p:nvSpPr>
          <p:cNvPr id="1030" name="Line 1032">
            <a:extLst>
              <a:ext uri="{FF2B5EF4-FFF2-40B4-BE49-F238E27FC236}">
                <a16:creationId xmlns:a16="http://schemas.microsoft.com/office/drawing/2014/main" id="{4245D39E-8948-0B44-AA3A-86720DC03584}"/>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11EABD36-339A-AE41-A37E-CEB75DC7CEF9}"/>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479672173"/>
      </p:ext>
    </p:extLst>
  </p:cSld>
  <p:clrMap bg1="lt1" tx1="dk1" bg2="lt2" tx2="dk2" accent1="accent1" accent2="accent2" accent3="accent3" accent4="accent4" accent5="accent5" accent6="accent6" hlink="hlink" folHlink="folHlink"/>
  <p:sldLayoutIdLst>
    <p:sldLayoutId id="2147489440" r:id="rId1"/>
    <p:sldLayoutId id="2147489441" r:id="rId2"/>
    <p:sldLayoutId id="2147489442" r:id="rId3"/>
    <p:sldLayoutId id="2147489443" r:id="rId4"/>
    <p:sldLayoutId id="2147489444" r:id="rId5"/>
    <p:sldLayoutId id="2147489445" r:id="rId6"/>
    <p:sldLayoutId id="2147489446" r:id="rId7"/>
    <p:sldLayoutId id="2147489447" r:id="rId8"/>
    <p:sldLayoutId id="2147489448" r:id="rId9"/>
    <p:sldLayoutId id="2147489449" r:id="rId10"/>
    <p:sldLayoutId id="2147489450" r:id="rId11"/>
    <p:sldLayoutId id="214748945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55D46416-474E-184B-A5AD-7D0BC91A8C60}"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25344"/>
            <a:ext cx="1080120" cy="312522"/>
          </a:xfrm>
          <a:prstGeom prst="rect">
            <a:avLst/>
          </a:prstGeom>
        </p:spPr>
      </p:pic>
    </p:spTree>
    <p:extLst>
      <p:ext uri="{BB962C8B-B14F-4D97-AF65-F5344CB8AC3E}">
        <p14:creationId xmlns:p14="http://schemas.microsoft.com/office/powerpoint/2010/main" val="4177603291"/>
      </p:ext>
    </p:extLst>
  </p:cSld>
  <p:clrMap bg1="lt1" tx1="dk1" bg2="lt2" tx2="dk2" accent1="accent1" accent2="accent2" accent3="accent3" accent4="accent4" accent5="accent5" accent6="accent6" hlink="hlink" folHlink="folHlink"/>
  <p:sldLayoutIdLst>
    <p:sldLayoutId id="2147489453" r:id="rId1"/>
    <p:sldLayoutId id="2147489454" r:id="rId2"/>
    <p:sldLayoutId id="2147489455" r:id="rId3"/>
    <p:sldLayoutId id="2147489456" r:id="rId4"/>
    <p:sldLayoutId id="2147489457" r:id="rId5"/>
    <p:sldLayoutId id="2147489458" r:id="rId6"/>
    <p:sldLayoutId id="2147489459" r:id="rId7"/>
    <p:sldLayoutId id="2147489460" r:id="rId8"/>
    <p:sldLayoutId id="2147489461" r:id="rId9"/>
    <p:sldLayoutId id="2147489462" r:id="rId10"/>
    <p:sldLayoutId id="2147489463" r:id="rId11"/>
    <p:sldLayoutId id="2147489464"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E6597FE0-60A1-034A-A636-36595A800F00}"/>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D0B67E57-9F41-B942-81B9-9C49558CA570}"/>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3BE90E2-0FA9-C945-9333-68CC9FE4F5D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191BEC63-1DEA-0847-B8BC-002CCC743F2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panose="02020404030301010803" pitchFamily="18" charset="0"/>
                <a:cs typeface="Arial" panose="020B0604020202020204" pitchFamily="34" charset="0"/>
              </a:defRPr>
            </a:lvl1pPr>
          </a:lstStyle>
          <a:p>
            <a:fld id="{764B09B3-2352-4B45-BFD9-B15BF150B2F8}" type="slidenum">
              <a:rPr lang="en-US" altLang="en-US"/>
              <a:pPr/>
              <a:t>‹#›</a:t>
            </a:fld>
            <a:endParaRPr lang="en-US" altLang="en-US"/>
          </a:p>
        </p:txBody>
      </p:sp>
      <p:sp>
        <p:nvSpPr>
          <p:cNvPr id="1030" name="Line 1032">
            <a:extLst>
              <a:ext uri="{FF2B5EF4-FFF2-40B4-BE49-F238E27FC236}">
                <a16:creationId xmlns:a16="http://schemas.microsoft.com/office/drawing/2014/main" id="{3B64EC2B-D863-2044-B2D5-E738C6E47F6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A5047C56-8C24-0345-894A-0C4BCF3C536F}"/>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53944262"/>
      </p:ext>
    </p:extLst>
  </p:cSld>
  <p:clrMap bg1="lt1" tx1="dk1" bg2="lt2" tx2="dk2" accent1="accent1" accent2="accent2" accent3="accent3" accent4="accent4" accent5="accent5" accent6="accent6" hlink="hlink" folHlink="folHlink"/>
  <p:sldLayoutIdLst>
    <p:sldLayoutId id="2147489466" r:id="rId1"/>
    <p:sldLayoutId id="2147489467" r:id="rId2"/>
    <p:sldLayoutId id="2147489468" r:id="rId3"/>
    <p:sldLayoutId id="2147489469" r:id="rId4"/>
    <p:sldLayoutId id="2147489470" r:id="rId5"/>
    <p:sldLayoutId id="2147489471" r:id="rId6"/>
    <p:sldLayoutId id="2147489472" r:id="rId7"/>
    <p:sldLayoutId id="2147489473" r:id="rId8"/>
    <p:sldLayoutId id="2147489474" r:id="rId9"/>
    <p:sldLayoutId id="2147489475" r:id="rId10"/>
    <p:sldLayoutId id="2147489476" r:id="rId11"/>
    <p:sldLayoutId id="2147489477" r:id="rId12"/>
  </p:sldLayoutIdLst>
  <p:transition/>
  <p:hf sldNum="0"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p:spPr>
        <p:txBody>
          <a:bodyPr vert="horz" lIns="36576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1143000"/>
            <a:ext cx="8839200" cy="525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315200" y="6492883"/>
            <a:ext cx="1828800" cy="365125"/>
          </a:xfrm>
          <a:prstGeom prst="rect">
            <a:avLst/>
          </a:prstGeom>
          <a:solidFill>
            <a:schemeClr val="bg1"/>
          </a:solidFill>
        </p:spPr>
        <p:txBody>
          <a:bodyPr vert="horz" lIns="91440" tIns="45720" rIns="91440" bIns="45720" rtlCol="0" anchor="ctr"/>
          <a:lstStyle>
            <a:lvl1pPr algn="r">
              <a:defRPr sz="2400" b="1">
                <a:solidFill>
                  <a:srgbClr val="0070C0"/>
                </a:solidFill>
              </a:defRPr>
            </a:lvl1pPr>
          </a:lstStyle>
          <a:p>
            <a:fld id="{BA2D8F13-174C-467F-9D40-7DDEF70CAB8C}" type="slidenum">
              <a:rPr lang="en-US" smtClean="0"/>
              <a:t>‹#›</a:t>
            </a:fld>
            <a:endParaRPr lang="en-US"/>
          </a:p>
        </p:txBody>
      </p:sp>
    </p:spTree>
    <p:extLst>
      <p:ext uri="{BB962C8B-B14F-4D97-AF65-F5344CB8AC3E}">
        <p14:creationId xmlns:p14="http://schemas.microsoft.com/office/powerpoint/2010/main" val="961729704"/>
      </p:ext>
    </p:extLst>
  </p:cSld>
  <p:clrMap bg1="lt1" tx1="dk1" bg2="lt2" tx2="dk2" accent1="accent1" accent2="accent2" accent3="accent3" accent4="accent4" accent5="accent5" accent6="accent6" hlink="hlink" folHlink="folHlink"/>
  <p:sldLayoutIdLst>
    <p:sldLayoutId id="2147489479" r:id="rId1"/>
    <p:sldLayoutId id="2147489480" r:id="rId2"/>
    <p:sldLayoutId id="2147489481" r:id="rId3"/>
    <p:sldLayoutId id="2147489482" r:id="rId4"/>
    <p:sldLayoutId id="2147489483" r:id="rId5"/>
    <p:sldLayoutId id="2147489484" r:id="rId6"/>
    <p:sldLayoutId id="2147489485" r:id="rId7"/>
    <p:sldLayoutId id="2147489486" r:id="rId8"/>
    <p:sldLayoutId id="2147489487" r:id="rId9"/>
    <p:sldLayoutId id="2147489488" r:id="rId10"/>
    <p:sldLayoutId id="2147489489" r:id="rId11"/>
  </p:sldLayoutIdLst>
  <p:hf hdr="0" ftr="0" dt="0"/>
  <p:txStyles>
    <p:titleStyle>
      <a:lvl1pPr algn="l" defTabSz="914400" rtl="0" eaLnBrk="1" latinLnBrk="0" hangingPunct="1">
        <a:spcBef>
          <a:spcPct val="0"/>
        </a:spcBef>
        <a:buNone/>
        <a:defRPr sz="4400" b="1" kern="1200">
          <a:solidFill>
            <a:schemeClr val="tx1">
              <a:lumMod val="65000"/>
              <a:lumOff val="3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b="1"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3200" b="1"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800" b="1"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172874"/>
      </p:ext>
    </p:extLst>
  </p:cSld>
  <p:clrMap bg1="lt1" tx1="dk1" bg2="lt2" tx2="dk2" accent1="accent1" accent2="accent2" accent3="accent3" accent4="accent4" accent5="accent5" accent6="accent6" hlink="hlink" folHlink="folHlink"/>
  <p:sldLayoutIdLst>
    <p:sldLayoutId id="2147489491" r:id="rId1"/>
    <p:sldLayoutId id="214748949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t>5/3/21</a:t>
            </a:fld>
            <a:endParaRPr lang="en-US"/>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845466018"/>
      </p:ext>
    </p:extLst>
  </p:cSld>
  <p:clrMap bg1="lt1" tx1="dk1" bg2="lt2" tx2="dk2" accent1="accent1" accent2="accent2" accent3="accent3" accent4="accent4" accent5="accent5" accent6="accent6" hlink="hlink" folHlink="folHlink"/>
  <p:sldLayoutIdLst>
    <p:sldLayoutId id="2147489494" r:id="rId1"/>
    <p:sldLayoutId id="2147489495" r:id="rId2"/>
    <p:sldLayoutId id="2147489496" r:id="rId3"/>
    <p:sldLayoutId id="2147489497" r:id="rId4"/>
    <p:sldLayoutId id="2147489498" r:id="rId5"/>
    <p:sldLayoutId id="2147489499" r:id="rId6"/>
    <p:sldLayoutId id="2147489500" r:id="rId7"/>
    <p:sldLayoutId id="2147489501" r:id="rId8"/>
    <p:sldLayoutId id="2147489502" r:id="rId9"/>
    <p:sldLayoutId id="2147489503" r:id="rId10"/>
    <p:sldLayoutId id="2147489504" r:id="rId11"/>
    <p:sldLayoutId id="2147489505"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mutlu@gmail.com" TargetMode="External"/><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rxiv.org/pdf/1711.08774.pdf"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00.xml.rels><?xml version="1.0" encoding="UTF-8" standalone="yes"?>
<Relationships xmlns="http://schemas.openxmlformats.org/package/2006/relationships"><Relationship Id="rId3" Type="http://schemas.openxmlformats.org/officeDocument/2006/relationships/hyperlink" Target="http://users.ece.cmu.edu/~omutlu/pub/in-DRAM-bulk-AND-OR-ieee_cal15.pdf" TargetMode="External"/><Relationship Id="rId2" Type="http://schemas.openxmlformats.org/officeDocument/2006/relationships/hyperlink" Target="http://users.ece.cmu.edu/~omutlu/pub/rowclone_micro13.pdf" TargetMode="External"/><Relationship Id="rId1" Type="http://schemas.openxmlformats.org/officeDocument/2006/relationships/slideLayout" Target="../slideLayouts/slideLayout346.xml"/><Relationship Id="rId5" Type="http://schemas.openxmlformats.org/officeDocument/2006/relationships/hyperlink" Target="https://people.inf.ethz.ch/omutlu/pub/ambit-bulk-bitwise-dram_micro17.pdf" TargetMode="External"/><Relationship Id="rId4" Type="http://schemas.openxmlformats.org/officeDocument/2006/relationships/hyperlink" Target="https://users.ece.cmu.edu/~omutlu/pub/GSDRAM-gather-scatter-dram_micro15.pdf"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5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5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8.xml"/></Relationships>
</file>

<file path=ppt/slides/_rels/slide10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57.xml"/></Relationships>
</file>

<file path=ppt/slides/_rels/slide106.xml.rels><?xml version="1.0" encoding="UTF-8" standalone="yes"?>
<Relationships xmlns="http://schemas.openxmlformats.org/package/2006/relationships"><Relationship Id="rId8" Type="http://schemas.openxmlformats.org/officeDocument/2006/relationships/hyperlink" Target="http://users.ece.cmu.edu/~omutlu/pub/rowclone_seshadri_micro13-poster.pptx" TargetMode="External"/><Relationship Id="rId3" Type="http://schemas.openxmlformats.org/officeDocument/2006/relationships/hyperlink" Target="http://www.microarch.org/micro46/" TargetMode="External"/><Relationship Id="rId7" Type="http://schemas.openxmlformats.org/officeDocument/2006/relationships/hyperlink" Target="http://users.ece.cmu.edu/~omutlu/pub/rowclone_seshadri_micro13_lightning-talk.pdf" TargetMode="External"/><Relationship Id="rId2" Type="http://schemas.openxmlformats.org/officeDocument/2006/relationships/hyperlink" Target="http://users.ece.cmu.edu/~omutlu/pub/rowclone_micro13.pdf" TargetMode="External"/><Relationship Id="rId1" Type="http://schemas.openxmlformats.org/officeDocument/2006/relationships/slideLayout" Target="../slideLayouts/slideLayout236.xml"/><Relationship Id="rId6" Type="http://schemas.openxmlformats.org/officeDocument/2006/relationships/hyperlink" Target="http://users.ece.cmu.edu/~omutlu/pub/rowclone_seshadri_micro13_lightning-talk.pptx" TargetMode="External"/><Relationship Id="rId5" Type="http://schemas.openxmlformats.org/officeDocument/2006/relationships/hyperlink" Target="http://users.ece.cmu.edu/~omutlu/pub/rowclone_seshadri_micro13-talk.pdf" TargetMode="External"/><Relationship Id="rId10" Type="http://schemas.openxmlformats.org/officeDocument/2006/relationships/image" Target="../media/image106.png"/><Relationship Id="rId4" Type="http://schemas.openxmlformats.org/officeDocument/2006/relationships/hyperlink" Target="http://users.ece.cmu.edu/~omutlu/pub/rowclone_seshadri_micro13-talk.pptx" TargetMode="External"/><Relationship Id="rId9" Type="http://schemas.openxmlformats.org/officeDocument/2006/relationships/hyperlink" Target="http://users.ece.cmu.edu/~omutlu/pub/rowclone_seshadri_micro13-poster.pdf"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12.xml"/></Relationships>
</file>

<file path=ppt/slides/_rels/slide10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hyperlink" Target="http://hpca22.site.ac.upc.edu/" TargetMode="External"/><Relationship Id="rId7" Type="http://schemas.openxmlformats.org/officeDocument/2006/relationships/image" Target="../media/image107.png"/><Relationship Id="rId2" Type="http://schemas.openxmlformats.org/officeDocument/2006/relationships/hyperlink" Target="https://users.ece.cmu.edu/~omutlu/pub/lisa-dram_hpca16.pdf" TargetMode="External"/><Relationship Id="rId1" Type="http://schemas.openxmlformats.org/officeDocument/2006/relationships/slideLayout" Target="../slideLayouts/slideLayout902.xml"/><Relationship Id="rId6" Type="http://schemas.openxmlformats.org/officeDocument/2006/relationships/hyperlink" Target="https://github.com/CMU-SAFARI/RamulatorSharp" TargetMode="External"/><Relationship Id="rId5" Type="http://schemas.openxmlformats.org/officeDocument/2006/relationships/hyperlink" Target="https://users.ece.cmu.edu/~omutlu/pub/lisa-dram_kevinchang_hpca16-talk.pdf" TargetMode="External"/><Relationship Id="rId4" Type="http://schemas.openxmlformats.org/officeDocument/2006/relationships/hyperlink" Target="https://users.ece.cmu.edu/~omutlu/pub/lisa-dram_kevinchang_hpca16-talk.pptx"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www.microarch.org/micro53/" TargetMode="External"/><Relationship Id="rId2" Type="http://schemas.openxmlformats.org/officeDocument/2006/relationships/hyperlink" Target="https://people.inf.ethz.ch/omutlu/pub/FIGARO-fine-grained-in-DRAM-data-relocation-and-caching_micro20.pdf" TargetMode="External"/><Relationship Id="rId1" Type="http://schemas.openxmlformats.org/officeDocument/2006/relationships/slideLayout" Target="../slideLayouts/slideLayout902.xml"/><Relationship Id="rId4" Type="http://schemas.openxmlformats.org/officeDocument/2006/relationships/image" Target="../media/image109.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rxiv.org/pdf/1711.08774.pdf"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10.xml.rels><?xml version="1.0" encoding="UTF-8" standalone="yes"?>
<Relationships xmlns="http://schemas.openxmlformats.org/package/2006/relationships"><Relationship Id="rId3" Type="http://schemas.openxmlformats.org/officeDocument/2006/relationships/hyperlink" Target="http://www.computer.org/web/cal" TargetMode="External"/><Relationship Id="rId2" Type="http://schemas.openxmlformats.org/officeDocument/2006/relationships/hyperlink" Target="https://people.inf.ethz.ch/omutlu/pub/network-on-memory-data-copy_ieee-cal20.pdf" TargetMode="External"/><Relationship Id="rId1" Type="http://schemas.openxmlformats.org/officeDocument/2006/relationships/slideLayout" Target="../slideLayouts/slideLayout902.xml"/><Relationship Id="rId4" Type="http://schemas.openxmlformats.org/officeDocument/2006/relationships/image" Target="../media/image11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6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63.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2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279.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tiff"/><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image" Target="../media/image114.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www.computer.org/micro/" TargetMode="External"/><Relationship Id="rId7" Type="http://schemas.openxmlformats.org/officeDocument/2006/relationships/image" Target="../media/image38.png"/><Relationship Id="rId2" Type="http://schemas.openxmlformats.org/officeDocument/2006/relationships/hyperlink" Target="https://people.inf.ethz.ch/omutlu/pub/AcceleratingGenomeAnalysis_ieeemicro20.pdf" TargetMode="External"/><Relationship Id="rId1" Type="http://schemas.openxmlformats.org/officeDocument/2006/relationships/slideLayout" Target="../slideLayouts/slideLayout2.xml"/><Relationship Id="rId6" Type="http://schemas.openxmlformats.org/officeDocument/2006/relationships/hyperlink" Target="https://www.youtube.com/watch?v=hPnSmfwu2-A" TargetMode="External"/><Relationship Id="rId5" Type="http://schemas.openxmlformats.org/officeDocument/2006/relationships/hyperlink" Target="https://people.inf.ethz.ch/omutlu/pub/onur-AcceleratingGenomeAnalysis-AACBB-Keynote-Feb-16-2019-FINAL.pdf" TargetMode="External"/><Relationship Id="rId4" Type="http://schemas.openxmlformats.org/officeDocument/2006/relationships/hyperlink" Target="https://people.inf.ethz.ch/omutlu/pub/onur-AcceleratingGenomeAnalysis-AACBB-Keynote-Feb-16-2019-FINAL.pptx"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www.computer.org/web/cal" TargetMode="External"/><Relationship Id="rId2" Type="http://schemas.openxmlformats.org/officeDocument/2006/relationships/hyperlink" Target="http://users.ece.cmu.edu/~omutlu/pub/in-DRAM-bulk-AND-OR-ieee_cal15.pdf" TargetMode="External"/><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121.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hyperlink" Target="https://people.inf.ethz.ch/omutlu/pub/ambit-bulk-bitwise-dram_micro17.pdf" TargetMode="Externa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arxiv.org/pdf/1905.09822.pdf" TargetMode="External"/><Relationship Id="rId1" Type="http://schemas.openxmlformats.org/officeDocument/2006/relationships/slideLayout" Target="../slideLayouts/slideLayout346.xml"/></Relationships>
</file>

<file path=ppt/slides/_rels/slide123.xml.rels><?xml version="1.0" encoding="UTF-8" standalone="yes"?>
<Relationships xmlns="http://schemas.openxmlformats.org/package/2006/relationships"><Relationship Id="rId8" Type="http://schemas.openxmlformats.org/officeDocument/2006/relationships/hyperlink" Target="https://people.inf.ethz.ch/omutlu/pub/SIMDRAM_asplos21-talk.pdf" TargetMode="External"/><Relationship Id="rId3" Type="http://schemas.openxmlformats.org/officeDocument/2006/relationships/hyperlink" Target="https://asplos-conference.org/" TargetMode="External"/><Relationship Id="rId7" Type="http://schemas.openxmlformats.org/officeDocument/2006/relationships/hyperlink" Target="https://people.inf.ethz.ch/omutlu/pub/SIMDRAM_asplos21-talk.pptx" TargetMode="External"/><Relationship Id="rId2" Type="http://schemas.openxmlformats.org/officeDocument/2006/relationships/hyperlink" Target="https://people.inf.ethz.ch/omutlu/pub/SIMDRAM_asplos21.pdf" TargetMode="External"/><Relationship Id="rId1" Type="http://schemas.openxmlformats.org/officeDocument/2006/relationships/slideLayout" Target="../slideLayouts/slideLayout346.xml"/><Relationship Id="rId6" Type="http://schemas.openxmlformats.org/officeDocument/2006/relationships/hyperlink" Target="https://people.inf.ethz.ch/omutlu/pub/SIMDRAM_asplos21-short-talk.pdf" TargetMode="External"/><Relationship Id="rId11" Type="http://schemas.openxmlformats.org/officeDocument/2006/relationships/image" Target="../media/image119.png"/><Relationship Id="rId5" Type="http://schemas.openxmlformats.org/officeDocument/2006/relationships/hyperlink" Target="https://people.inf.ethz.ch/omutlu/pub/SIMDRAM_asplos21-short-talk.pptx" TargetMode="External"/><Relationship Id="rId10" Type="http://schemas.openxmlformats.org/officeDocument/2006/relationships/hyperlink" Target="https://www.youtube.com/watch?v=bas9U7djW_8&amp;list=PL5Q2soXY2Zi8_VVChACnON4sfh2bJ5IrD&amp;index=116" TargetMode="External"/><Relationship Id="rId4" Type="http://schemas.openxmlformats.org/officeDocument/2006/relationships/hyperlink" Target="https://people.inf.ethz.ch/omutlu/pub/SIMDRAM_asplos21-extended-abstract.pdf" TargetMode="External"/><Relationship Id="rId9" Type="http://schemas.openxmlformats.org/officeDocument/2006/relationships/hyperlink" Target="https://www.youtube.com/watch?v=g0fE1c7w0xk&amp;list=PL5Q2soXY2Zi8_VVChACnON4sfh2bJ5IrD&amp;index=115"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7.xml"/></Relationships>
</file>

<file path=ppt/slides/_rels/slide125.xml.rels><?xml version="1.0" encoding="UTF-8" standalone="yes"?>
<Relationships xmlns="http://schemas.openxmlformats.org/package/2006/relationships"><Relationship Id="rId3" Type="http://schemas.openxmlformats.org/officeDocument/2006/relationships/image" Target="../media/image900.png"/><Relationship Id="rId7" Type="http://schemas.openxmlformats.org/officeDocument/2006/relationships/image" Target="../media/image151.png"/><Relationship Id="rId2" Type="http://schemas.openxmlformats.org/officeDocument/2006/relationships/notesSlide" Target="../notesSlides/notesSlide18.xml"/><Relationship Id="rId1" Type="http://schemas.openxmlformats.org/officeDocument/2006/relationships/slideLayout" Target="../slideLayouts/slideLayout937.xml"/><Relationship Id="rId6" Type="http://schemas.openxmlformats.org/officeDocument/2006/relationships/image" Target="../media/image100.png"/><Relationship Id="rId5" Type="http://schemas.openxmlformats.org/officeDocument/2006/relationships/image" Target="../media/image14.png"/><Relationship Id="rId4" Type="http://schemas.openxmlformats.org/officeDocument/2006/relationships/image" Target="../media/image136.png"/></Relationships>
</file>

<file path=ppt/slides/_rels/slide126.xml.rels><?xml version="1.0" encoding="UTF-8" standalone="yes"?>
<Relationships xmlns="http://schemas.openxmlformats.org/package/2006/relationships"><Relationship Id="rId8" Type="http://schemas.openxmlformats.org/officeDocument/2006/relationships/hyperlink" Target="https://people.inf.ethz.ch/omutlu/pub/SIMDRAM_asplos21-talk.pdf" TargetMode="External"/><Relationship Id="rId3" Type="http://schemas.openxmlformats.org/officeDocument/2006/relationships/hyperlink" Target="https://asplos-conference.org/" TargetMode="External"/><Relationship Id="rId7" Type="http://schemas.openxmlformats.org/officeDocument/2006/relationships/hyperlink" Target="https://people.inf.ethz.ch/omutlu/pub/SIMDRAM_asplos21-talk.pptx" TargetMode="External"/><Relationship Id="rId2" Type="http://schemas.openxmlformats.org/officeDocument/2006/relationships/hyperlink" Target="https://people.inf.ethz.ch/omutlu/pub/SIMDRAM_asplos21.pdf" TargetMode="External"/><Relationship Id="rId1" Type="http://schemas.openxmlformats.org/officeDocument/2006/relationships/slideLayout" Target="../slideLayouts/slideLayout346.xml"/><Relationship Id="rId6" Type="http://schemas.openxmlformats.org/officeDocument/2006/relationships/hyperlink" Target="https://people.inf.ethz.ch/omutlu/pub/SIMDRAM_asplos21-short-talk.pdf" TargetMode="External"/><Relationship Id="rId11" Type="http://schemas.openxmlformats.org/officeDocument/2006/relationships/image" Target="../media/image119.png"/><Relationship Id="rId5" Type="http://schemas.openxmlformats.org/officeDocument/2006/relationships/hyperlink" Target="https://people.inf.ethz.ch/omutlu/pub/SIMDRAM_asplos21-short-talk.pptx" TargetMode="External"/><Relationship Id="rId10" Type="http://schemas.openxmlformats.org/officeDocument/2006/relationships/hyperlink" Target="https://www.youtube.com/watch?v=bas9U7djW_8&amp;list=PL5Q2soXY2Zi8_VVChACnON4sfh2bJ5IrD&amp;index=116" TargetMode="External"/><Relationship Id="rId4" Type="http://schemas.openxmlformats.org/officeDocument/2006/relationships/hyperlink" Target="https://people.inf.ethz.ch/omutlu/pub/SIMDRAM_asplos21-extended-abstract.pdf" TargetMode="External"/><Relationship Id="rId9" Type="http://schemas.openxmlformats.org/officeDocument/2006/relationships/hyperlink" Target="https://www.youtube.com/watch?v=g0fE1c7w0xk&amp;list=PL5Q2soXY2Zi8_VVChACnON4sfh2bJ5IrD&amp;index=115"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parallel.princeton.edu/papers/micro19-gao.pdf" TargetMode="External"/><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hyperlink" Target="https://cseweb.ucsd.edu/~jzhao/files/Pinatubo-dac2016.pdf" TargetMode="External"/><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8" Type="http://schemas.openxmlformats.org/officeDocument/2006/relationships/hyperlink" Target="https://people.inf.ethz.ch/omutlu/pub/dram-latency-puf_hpca18_lightning-talk.pdf" TargetMode="External"/><Relationship Id="rId3" Type="http://schemas.openxmlformats.org/officeDocument/2006/relationships/hyperlink" Target="https://hpca2018.ece.ucsb.edu/" TargetMode="External"/><Relationship Id="rId7" Type="http://schemas.openxmlformats.org/officeDocument/2006/relationships/hyperlink" Target="https://people.inf.ethz.ch/omutlu/pub/dram-latency-puf_hpca18_lightning-talk.pptx" TargetMode="External"/><Relationship Id="rId2" Type="http://schemas.openxmlformats.org/officeDocument/2006/relationships/hyperlink" Target="https://people.inf.ethz.ch/omutlu/pub/dram-latency-puf_hpca18.pdf" TargetMode="External"/><Relationship Id="rId1" Type="http://schemas.openxmlformats.org/officeDocument/2006/relationships/slideLayout" Target="../slideLayouts/slideLayout2.xml"/><Relationship Id="rId6" Type="http://schemas.openxmlformats.org/officeDocument/2006/relationships/hyperlink" Target="https://people.inf.ethz.ch/omutlu/pub/dram-latency-puf_hpca18_talk.pdf" TargetMode="External"/><Relationship Id="rId5" Type="http://schemas.openxmlformats.org/officeDocument/2006/relationships/hyperlink" Target="https://people.inf.ethz.ch/omutlu/pub/dram-latency-puf_hpca18_talk.pptx" TargetMode="External"/><Relationship Id="rId10" Type="http://schemas.openxmlformats.org/officeDocument/2006/relationships/image" Target="../media/image122.png"/><Relationship Id="rId4" Type="http://schemas.openxmlformats.org/officeDocument/2006/relationships/hyperlink" Target="https://www.youtube.com/watch?v=Xw0laEEDmsM&amp;feature=youtu.be" TargetMode="External"/><Relationship Id="rId9" Type="http://schemas.openxmlformats.org/officeDocument/2006/relationships/hyperlink" Target="https://www.youtube.com/watch?v=7gqnrTZpjxE"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people.inf.ethz.ch/omutlu/pub/GenASM-approximate-string-matching-framework-for-genome-analysis_micro20-talk.pptx" TargetMode="External"/><Relationship Id="rId3" Type="http://schemas.openxmlformats.org/officeDocument/2006/relationships/hyperlink" Target="http://www.microarch.org/micro53/" TargetMode="External"/><Relationship Id="rId7" Type="http://schemas.openxmlformats.org/officeDocument/2006/relationships/hyperlink" Target="https://www.youtube.com/watch?v=srQVqPJFqjo" TargetMode="External"/><Relationship Id="rId2" Type="http://schemas.openxmlformats.org/officeDocument/2006/relationships/hyperlink" Target="https://people.inf.ethz.ch/omutlu/pub/GenASM-approximate-string-matching-framework-for-genome-analysis_micro20.pdf" TargetMode="External"/><Relationship Id="rId1" Type="http://schemas.openxmlformats.org/officeDocument/2006/relationships/slideLayout" Target="../slideLayouts/slideLayout765.xml"/><Relationship Id="rId6" Type="http://schemas.openxmlformats.org/officeDocument/2006/relationships/hyperlink" Target="https://people.inf.ethz.ch/omutlu/pub/GenASM-approximate-string-matching-framework-for-genome-analysis_micro20-lightning-talk.pdf" TargetMode="External"/><Relationship Id="rId5" Type="http://schemas.openxmlformats.org/officeDocument/2006/relationships/hyperlink" Target="https://people.inf.ethz.ch/omutlu/pub/GenASM-approximate-string-matching-framework-for-genome-analysis_micro20-lightning-talk.pptx" TargetMode="External"/><Relationship Id="rId10" Type="http://schemas.openxmlformats.org/officeDocument/2006/relationships/image" Target="../media/image39.png"/><Relationship Id="rId4" Type="http://schemas.openxmlformats.org/officeDocument/2006/relationships/hyperlink" Target="https://www.youtube.com/watch?v=nJs3RRnvk_k" TargetMode="External"/><Relationship Id="rId9" Type="http://schemas.openxmlformats.org/officeDocument/2006/relationships/hyperlink" Target="https://people.inf.ethz.ch/omutlu/pub/GenASM-approximate-string-matching-framework-for-genome-analysis_micro20-talk.pdf" TargetMode="External"/></Relationships>
</file>

<file path=ppt/slides/_rels/slide13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hpca2019.seas.gwu.edu/" TargetMode="External"/><Relationship Id="rId7" Type="http://schemas.openxmlformats.org/officeDocument/2006/relationships/hyperlink" Target="https://www.youtube.com/watch?v=Y3hPv1I5f8Y&amp;list=PL5Q2soXY2Zi-DyoI3HbqcdtUm9YWRR_z-&amp;index=16" TargetMode="External"/><Relationship Id="rId2" Type="http://schemas.openxmlformats.org/officeDocument/2006/relationships/hyperlink" Target="https://people.inf.ethz.ch/omutlu/pub/drange-dram-latency-based-true-random-number-generator_hpca19.pdf" TargetMode="External"/><Relationship Id="rId1" Type="http://schemas.openxmlformats.org/officeDocument/2006/relationships/slideLayout" Target="../slideLayouts/slideLayout260.xml"/><Relationship Id="rId6" Type="http://schemas.openxmlformats.org/officeDocument/2006/relationships/hyperlink" Target="https://www.youtube.com/watch?v=g_GtYdzIPK4&amp;list=PL5Q2soXY2Zi8_VVChACnON4sfh2bJ5IrD&amp;index=19" TargetMode="External"/><Relationship Id="rId5" Type="http://schemas.openxmlformats.org/officeDocument/2006/relationships/hyperlink" Target="https://people.inf.ethz.ch/omutlu/pub/drange-dram-latency-based-true-random-number-generator_hpca19-talk.pdf" TargetMode="External"/><Relationship Id="rId4" Type="http://schemas.openxmlformats.org/officeDocument/2006/relationships/hyperlink" Target="https://people.inf.ethz.ch/omutlu/pub/drange-dram-latency-based-true-random-number-generator_hpca19-talk.pptx"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36.xml"/><Relationship Id="rId6" Type="http://schemas.openxmlformats.org/officeDocument/2006/relationships/chart" Target="../charts/chart3.xml"/><Relationship Id="rId5" Type="http://schemas.openxmlformats.org/officeDocument/2006/relationships/image" Target="../media/image128.png"/><Relationship Id="rId4" Type="http://schemas.openxmlformats.org/officeDocument/2006/relationships/image" Target="../media/image127.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6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hyperlink" Target="http://www.ece.cmu.edu/calcm/isca2015/" TargetMode="External"/><Relationship Id="rId2" Type="http://schemas.openxmlformats.org/officeDocument/2006/relationships/hyperlink" Target="http://users.ece.cmu.edu/~omutlu/pub/tesseract-pim-architecture-for-graph-processing_isca15.pdf" TargetMode="External"/><Relationship Id="rId1" Type="http://schemas.openxmlformats.org/officeDocument/2006/relationships/slideLayout" Target="../slideLayouts/slideLayout13.xml"/><Relationship Id="rId6" Type="http://schemas.openxmlformats.org/officeDocument/2006/relationships/image" Target="../media/image129.png"/><Relationship Id="rId5" Type="http://schemas.openxmlformats.org/officeDocument/2006/relationships/hyperlink" Target="http://users.ece.cmu.edu/~omutlu/pub/tesseract-pim-architecture-for-graph-processing_isca15-lightning-talk.pdf" TargetMode="External"/><Relationship Id="rId4" Type="http://schemas.openxmlformats.org/officeDocument/2006/relationships/hyperlink" Target="http://users.ece.cmu.edu/~omutlu/pub/tesseract-pim-architecture-for-graph-processing_isca15-talk.pdf"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hyperlink" Target="https://www.asplos2018.org/" TargetMode="External"/><Relationship Id="rId2" Type="http://schemas.openxmlformats.org/officeDocument/2006/relationships/hyperlink" Target="https://people.inf.ethz.ch/omutlu/pub/Google-consumer-workloads-data-movement-and-PIM_asplos18.pdf" TargetMode="External"/><Relationship Id="rId1" Type="http://schemas.openxmlformats.org/officeDocument/2006/relationships/slideLayout" Target="../slideLayouts/slideLayout13.xml"/><Relationship Id="rId4" Type="http://schemas.openxmlformats.org/officeDocument/2006/relationships/image" Target="../media/image47.tiff"/></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3.png"/><Relationship Id="rId2" Type="http://schemas.openxmlformats.org/officeDocument/2006/relationships/notesSlide" Target="../notesSlides/notesSlide19.xml"/><Relationship Id="rId1" Type="http://schemas.openxmlformats.org/officeDocument/2006/relationships/slideLayout" Target="../slideLayouts/slideLayout468.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4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6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68.xml"/></Relationships>
</file>

<file path=ppt/slides/_rels/slide15.xml.rels><?xml version="1.0" encoding="UTF-8" standalone="yes"?>
<Relationships xmlns="http://schemas.openxmlformats.org/package/2006/relationships"><Relationship Id="rId3" Type="http://schemas.openxmlformats.org/officeDocument/2006/relationships/hyperlink" Target="https://www.technion.ac.il/en/" TargetMode="External"/><Relationship Id="rId7" Type="http://schemas.openxmlformats.org/officeDocument/2006/relationships/image" Target="../media/image42.png"/><Relationship Id="rId2" Type="http://schemas.openxmlformats.org/officeDocument/2006/relationships/hyperlink" Target="https://people.inf.ethz.ch/omutlu/pub/onur-Technion-AcceleratingGenomeAnalysis-Jan-26-2021-final.pptx" TargetMode="External"/><Relationship Id="rId1" Type="http://schemas.openxmlformats.org/officeDocument/2006/relationships/slideLayout" Target="../slideLayouts/slideLayout765.xml"/><Relationship Id="rId6" Type="http://schemas.openxmlformats.org/officeDocument/2006/relationships/hyperlink" Target="https://people.inf.ethz.ch/omutlu/pub/AcceleratingGenomeAnalysis_ieeemicro20.pdf" TargetMode="External"/><Relationship Id="rId5" Type="http://schemas.openxmlformats.org/officeDocument/2006/relationships/hyperlink" Target="https://www.youtube.com/watch?v=r7sn41lH-4A" TargetMode="External"/><Relationship Id="rId4" Type="http://schemas.openxmlformats.org/officeDocument/2006/relationships/hyperlink" Target="https://people.inf.ethz.ch/omutlu/pub/onur-Technion-AcceleratingGenomeAnalysis-Jan-26-2021-final.pdf"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26.xml"/></Relationships>
</file>

<file path=ppt/slides/_rels/slide15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6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68.xml"/><Relationship Id="rId5" Type="http://schemas.openxmlformats.org/officeDocument/2006/relationships/image" Target="../media/image135.png"/><Relationship Id="rId4" Type="http://schemas.openxmlformats.org/officeDocument/2006/relationships/image" Target="../media/image134.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68.xml"/></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68.xml"/></Relationships>
</file>

<file path=ppt/slides/_rels/slide15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7.xml"/><Relationship Id="rId1" Type="http://schemas.openxmlformats.org/officeDocument/2006/relationships/slideLayout" Target="../slideLayouts/slideLayout468.xml"/><Relationship Id="rId4" Type="http://schemas.openxmlformats.org/officeDocument/2006/relationships/image" Target="../media/image1.png"/></Relationships>
</file>

<file path=ppt/slides/_rels/slide15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8.xml"/><Relationship Id="rId1" Type="http://schemas.openxmlformats.org/officeDocument/2006/relationships/slideLayout" Target="../slideLayouts/slideLayout468.xml"/></Relationships>
</file>

<file path=ppt/slides/_rels/slide157.xml.rels><?xml version="1.0" encoding="UTF-8" standalone="yes"?>
<Relationships xmlns="http://schemas.openxmlformats.org/package/2006/relationships"><Relationship Id="rId8" Type="http://schemas.openxmlformats.org/officeDocument/2006/relationships/hyperlink" Target="https://people.inf.ethz.ch/omutlu/pub/Google-consumer-workloads-data-movement-and-PIM_asplos18-poster.pptx" TargetMode="External"/><Relationship Id="rId3" Type="http://schemas.openxmlformats.org/officeDocument/2006/relationships/hyperlink" Target="https://www.asplos2018.org/" TargetMode="External"/><Relationship Id="rId7" Type="http://schemas.openxmlformats.org/officeDocument/2006/relationships/hyperlink" Target="https://people.inf.ethz.ch/omutlu/pub/Google-consumer-workloads-data-movement-and-PIM_asplos18-lightning-talk.pdf" TargetMode="External"/><Relationship Id="rId12" Type="http://schemas.openxmlformats.org/officeDocument/2006/relationships/image" Target="../media/image47.tiff"/><Relationship Id="rId2" Type="http://schemas.openxmlformats.org/officeDocument/2006/relationships/hyperlink" Target="https://people.inf.ethz.ch/omutlu/pub/Google-consumer-workloads-data-movement-and-PIM_asplos18.pdf" TargetMode="External"/><Relationship Id="rId1" Type="http://schemas.openxmlformats.org/officeDocument/2006/relationships/slideLayout" Target="../slideLayouts/slideLayout13.xml"/><Relationship Id="rId6" Type="http://schemas.openxmlformats.org/officeDocument/2006/relationships/hyperlink" Target="https://people.inf.ethz.ch/omutlu/pub/Google-consumer-workloads-data-movement-and-PIM_asplos18-lightning-talk.pptx" TargetMode="External"/><Relationship Id="rId11" Type="http://schemas.openxmlformats.org/officeDocument/2006/relationships/hyperlink" Target="https://www.youtube.com/watch?v=OTB_72HYIn0" TargetMode="External"/><Relationship Id="rId5" Type="http://schemas.openxmlformats.org/officeDocument/2006/relationships/hyperlink" Target="https://people.inf.ethz.ch/omutlu/pub/Google-consumer-workloads-data-movement-and-PIM_asplos18-talk.pdf" TargetMode="External"/><Relationship Id="rId10" Type="http://schemas.openxmlformats.org/officeDocument/2006/relationships/hyperlink" Target="https://www.youtube.com/watch?v=pklgnQ3ejZ4" TargetMode="External"/><Relationship Id="rId4" Type="http://schemas.openxmlformats.org/officeDocument/2006/relationships/hyperlink" Target="https://people.inf.ethz.ch/omutlu/pub/Google-consumer-workloads-data-movement-and-PIM_asplos18-talk.pptx" TargetMode="External"/><Relationship Id="rId9" Type="http://schemas.openxmlformats.org/officeDocument/2006/relationships/hyperlink" Target="https://people.inf.ethz.ch/omutlu/pub/Google-consumer-workloads-data-movement-and-PIM_asplos18-poster.pdf" TargetMode="External"/></Relationships>
</file>

<file path=ppt/slides/_rels/slide15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379.xml"/></Relationships>
</file>

<file path=ppt/slides/_rels/slide1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hyperlink" Target="http://isca2016.eecs.umich.edu/" TargetMode="External"/><Relationship Id="rId7" Type="http://schemas.openxmlformats.org/officeDocument/2006/relationships/hyperlink" Target="https://users.ece.cmu.edu/~omutlu/pub/TOM-programmer-transparent-GPU-near-date-processing_kevinhsieh_isca16-lightning-talk.pdf" TargetMode="External"/><Relationship Id="rId2" Type="http://schemas.openxmlformats.org/officeDocument/2006/relationships/hyperlink" Target="https://users.ece.cmu.edu/~omutlu/pub/TOM-programmer-transparent-GPU-near-date-processing_isca16.pdf" TargetMode="External"/><Relationship Id="rId1" Type="http://schemas.openxmlformats.org/officeDocument/2006/relationships/slideLayout" Target="../slideLayouts/slideLayout13.xml"/><Relationship Id="rId6" Type="http://schemas.openxmlformats.org/officeDocument/2006/relationships/hyperlink" Target="https://users.ece.cmu.edu/~omutlu/pub/TOM-programmer-transparent-GPU-near-date-processing_kevinhsieh_isca16-lightning-talk.pptx" TargetMode="External"/><Relationship Id="rId5" Type="http://schemas.openxmlformats.org/officeDocument/2006/relationships/hyperlink" Target="https://users.ece.cmu.edu/~omutlu/pub/TOM-programmer-transparent-GPU-near-date-processing_kevinhsieh_isca16-talk.pdf" TargetMode="External"/><Relationship Id="rId4" Type="http://schemas.openxmlformats.org/officeDocument/2006/relationships/hyperlink" Target="https://users.ece.cmu.edu/~omutlu/pub/TOM-programmer-transparent-GPU-near-date-processing_kevinhsieh_isca16-talk.pptx"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ygmQpdDTL7o&amp;list=PL5Q2soXY2Zi9xidyIgBxUz7xRPS-wisBN&amp;index=14" TargetMode="External"/><Relationship Id="rId2" Type="http://schemas.openxmlformats.org/officeDocument/2006/relationships/hyperlink" Target="https://www.youtube.com/watch?v=CrRb32v7SJc&amp;list=PL5Q2soXY2Zi9xidyIgBxUz7xRPS-wisBN&amp;index=5" TargetMode="External"/><Relationship Id="rId1" Type="http://schemas.openxmlformats.org/officeDocument/2006/relationships/slideLayout" Target="../slideLayouts/slideLayout260.xml"/><Relationship Id="rId6" Type="http://schemas.openxmlformats.org/officeDocument/2006/relationships/hyperlink" Target="https://www.youtube.com/onurmutlulectures" TargetMode="External"/><Relationship Id="rId5" Type="http://schemas.openxmlformats.org/officeDocument/2006/relationships/hyperlink" Target="https://www.youtube.com/watch?v=rgjl8ZyLsAg&amp;list=PL5Q2soXY2Zi9E2bBVAgCqLgwiDRQDTyId" TargetMode="External"/><Relationship Id="rId4" Type="http://schemas.openxmlformats.org/officeDocument/2006/relationships/hyperlink" Target="https://www.youtube.com/watch?v=gR7XR-Eepcg&amp;list=PL5Q2soXY2Zi9xidyIgBxUz7xRPS-wisBN&amp;index=10" TargetMode="External"/></Relationships>
</file>

<file path=ppt/slides/_rels/slide160.xml.rels><?xml version="1.0" encoding="UTF-8" standalone="yes"?>
<Relationships xmlns="http://schemas.openxmlformats.org/package/2006/relationships"><Relationship Id="rId3" Type="http://schemas.openxmlformats.org/officeDocument/2006/relationships/hyperlink" Target="http://pactconf.org/" TargetMode="External"/><Relationship Id="rId2" Type="http://schemas.openxmlformats.org/officeDocument/2006/relationships/hyperlink" Target="https://users.ece.cmu.edu/~omutlu/pub/scheduling-for-GPU-processing-in-memory_pact16.pdf" TargetMode="External"/><Relationship Id="rId1" Type="http://schemas.openxmlformats.org/officeDocument/2006/relationships/slideLayout" Target="../slideLayouts/slideLayout13.xml"/><Relationship Id="rId4" Type="http://schemas.openxmlformats.org/officeDocument/2006/relationships/image" Target="../media/image138.png"/></Relationships>
</file>

<file path=ppt/slides/_rels/slide161.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users.ece.cmu.edu/~omutlu/pub/in-memory-pointer-chasing-accelerator_iccd16.pdf" TargetMode="External"/><Relationship Id="rId1" Type="http://schemas.openxmlformats.org/officeDocument/2006/relationships/slideLayout" Target="../slideLayouts/slideLayout13.xml"/><Relationship Id="rId4" Type="http://schemas.openxmlformats.org/officeDocument/2006/relationships/image" Target="../media/image139.png"/></Relationships>
</file>

<file path=ppt/slides/_rels/slide16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hyperlink" Target="http://isca2016.eecs.umich.edu/" TargetMode="External"/><Relationship Id="rId7" Type="http://schemas.openxmlformats.org/officeDocument/2006/relationships/hyperlink" Target="https://users.ece.cmu.edu/~omutlu/pub/enhanced-memory-controller-for-dependent-loads_milad_isca16-lightning-talk.pdf" TargetMode="External"/><Relationship Id="rId2" Type="http://schemas.openxmlformats.org/officeDocument/2006/relationships/hyperlink" Target="https://users.ece.cmu.edu/~omutlu/pub/enhanced-memory-controller-for-dependent-loads_isca16.pdf" TargetMode="External"/><Relationship Id="rId1" Type="http://schemas.openxmlformats.org/officeDocument/2006/relationships/slideLayout" Target="../slideLayouts/slideLayout13.xml"/><Relationship Id="rId6" Type="http://schemas.openxmlformats.org/officeDocument/2006/relationships/hyperlink" Target="https://users.ece.cmu.edu/~omutlu/pub/enhanced-memory-controller-for-dependent-loads_milad_isca16-lightning-talk.pptx" TargetMode="External"/><Relationship Id="rId5" Type="http://schemas.openxmlformats.org/officeDocument/2006/relationships/hyperlink" Target="https://users.ece.cmu.edu/~omutlu/pub/enhanced-memory-controller-for-dependent-loads_milad_isca16-talk.pdf" TargetMode="External"/><Relationship Id="rId4" Type="http://schemas.openxmlformats.org/officeDocument/2006/relationships/hyperlink" Target="https://users.ece.cmu.edu/~omutlu/pub/enhanced-memory-controller-for-dependent-loads_milad_isca16-talk.pptx" TargetMode="External"/><Relationship Id="rId9" Type="http://schemas.openxmlformats.org/officeDocument/2006/relationships/image" Target="../media/image141.png"/></Relationships>
</file>

<file path=ppt/slides/_rels/slide163.xml.rels><?xml version="1.0" encoding="UTF-8" standalone="yes"?>
<Relationships xmlns="http://schemas.openxmlformats.org/package/2006/relationships"><Relationship Id="rId8" Type="http://schemas.openxmlformats.org/officeDocument/2006/relationships/hyperlink" Target="https://people.inf.ethz.ch/omutlu/pub/continuous-runahead-engine_micro16-poster.pdf" TargetMode="External"/><Relationship Id="rId3" Type="http://schemas.openxmlformats.org/officeDocument/2006/relationships/hyperlink" Target="http://www.microarch.org/micro49/" TargetMode="External"/><Relationship Id="rId7" Type="http://schemas.openxmlformats.org/officeDocument/2006/relationships/hyperlink" Target="https://people.inf.ethz.ch/omutlu/pub/continuous-runahead-engine_micro16-poster.pptx" TargetMode="External"/><Relationship Id="rId2" Type="http://schemas.openxmlformats.org/officeDocument/2006/relationships/hyperlink" Target="https://people.inf.ethz.ch/omutlu/pub/continuous-runahead-engine_micro16.pdf" TargetMode="External"/><Relationship Id="rId1" Type="http://schemas.openxmlformats.org/officeDocument/2006/relationships/slideLayout" Target="../slideLayouts/slideLayout13.xml"/><Relationship Id="rId6" Type="http://schemas.openxmlformats.org/officeDocument/2006/relationships/hyperlink" Target="https://people.inf.ethz.ch/omutlu/pub/continuous-runahead-engine_micro16-lightning-session-talk.pdf" TargetMode="External"/><Relationship Id="rId5" Type="http://schemas.openxmlformats.org/officeDocument/2006/relationships/hyperlink" Target="https://people.inf.ethz.ch/omutlu/pub/continuous-runahead-engine_micro16-talk.pdf" TargetMode="External"/><Relationship Id="rId4" Type="http://schemas.openxmlformats.org/officeDocument/2006/relationships/hyperlink" Target="https://people.inf.ethz.ch/omutlu/pub/continuous-runahead-engine_micro16-talk.pptx" TargetMode="External"/><Relationship Id="rId9" Type="http://schemas.openxmlformats.org/officeDocument/2006/relationships/image" Target="../media/image142.png"/></Relationships>
</file>

<file path=ppt/slides/_rels/slide164.xml.rels><?xml version="1.0" encoding="UTF-8" standalone="yes"?>
<Relationships xmlns="http://schemas.openxmlformats.org/package/2006/relationships"><Relationship Id="rId8" Type="http://schemas.openxmlformats.org/officeDocument/2006/relationships/hyperlink" Target="https://www.youtube.com/watch?v=xMiuqUyjkk0" TargetMode="External"/><Relationship Id="rId3" Type="http://schemas.openxmlformats.org/officeDocument/2006/relationships/hyperlink" Target="https://www.fpl2020.org/" TargetMode="External"/><Relationship Id="rId7" Type="http://schemas.openxmlformats.org/officeDocument/2006/relationships/hyperlink" Target="https://people.inf.ethz.ch/omutlu/pub/NERO-near-memory-stencil-acceleration-for-weather_fpl20-lightning-talk.pdf" TargetMode="External"/><Relationship Id="rId2" Type="http://schemas.openxmlformats.org/officeDocument/2006/relationships/hyperlink" Target="https://people.inf.ethz.ch/omutlu/pub/NERO-near-memory-stencil-acceleration-for-weather_fpl20.pdf" TargetMode="External"/><Relationship Id="rId1" Type="http://schemas.openxmlformats.org/officeDocument/2006/relationships/slideLayout" Target="../slideLayouts/slideLayout13.xml"/><Relationship Id="rId6" Type="http://schemas.openxmlformats.org/officeDocument/2006/relationships/hyperlink" Target="https://people.inf.ethz.ch/omutlu/pub/NERO-near-memory-stencil-acceleration-for-weather_fpl20-lightning-talk.pptx" TargetMode="External"/><Relationship Id="rId5" Type="http://schemas.openxmlformats.org/officeDocument/2006/relationships/hyperlink" Target="https://people.inf.ethz.ch/omutlu/pub/NERO-near-memory-stencil-acceleration-for-weather_fpl20-talk.pdf" TargetMode="External"/><Relationship Id="rId4" Type="http://schemas.openxmlformats.org/officeDocument/2006/relationships/hyperlink" Target="https://people.inf.ethz.ch/omutlu/pub/NERO-near-memory-stencil-acceleration-for-weather_fpl20-talk.pptx" TargetMode="External"/><Relationship Id="rId9" Type="http://schemas.openxmlformats.org/officeDocument/2006/relationships/image" Target="../media/image143.png"/></Relationships>
</file>

<file path=ppt/slides/_rels/slide165.xml.rels><?xml version="1.0" encoding="UTF-8" standalone="yes"?>
<Relationships xmlns="http://schemas.openxmlformats.org/package/2006/relationships"><Relationship Id="rId8" Type="http://schemas.openxmlformats.org/officeDocument/2006/relationships/hyperlink" Target="https://people.inf.ethz.ch/omutlu/pub/GenASM-approximate-string-matching-framework-for-genome-analysis_micro20-talk.pptx" TargetMode="External"/><Relationship Id="rId3" Type="http://schemas.openxmlformats.org/officeDocument/2006/relationships/hyperlink" Target="http://www.microarch.org/micro53/" TargetMode="External"/><Relationship Id="rId7" Type="http://schemas.openxmlformats.org/officeDocument/2006/relationships/hyperlink" Target="https://www.youtube.com/watch?v=srQVqPJFqjo" TargetMode="External"/><Relationship Id="rId2" Type="http://schemas.openxmlformats.org/officeDocument/2006/relationships/hyperlink" Target="https://people.inf.ethz.ch/omutlu/pub/GenASM-approximate-string-matching-framework-for-genome-analysis_micro20.pdf" TargetMode="External"/><Relationship Id="rId1" Type="http://schemas.openxmlformats.org/officeDocument/2006/relationships/slideLayout" Target="../slideLayouts/slideLayout765.xml"/><Relationship Id="rId6" Type="http://schemas.openxmlformats.org/officeDocument/2006/relationships/hyperlink" Target="https://people.inf.ethz.ch/omutlu/pub/GenASM-approximate-string-matching-framework-for-genome-analysis_micro20-lightning-talk.pdf" TargetMode="External"/><Relationship Id="rId5" Type="http://schemas.openxmlformats.org/officeDocument/2006/relationships/hyperlink" Target="https://people.inf.ethz.ch/omutlu/pub/GenASM-approximate-string-matching-framework-for-genome-analysis_micro20-lightning-talk.pptx" TargetMode="External"/><Relationship Id="rId10" Type="http://schemas.openxmlformats.org/officeDocument/2006/relationships/image" Target="../media/image39.png"/><Relationship Id="rId4" Type="http://schemas.openxmlformats.org/officeDocument/2006/relationships/hyperlink" Target="https://www.youtube.com/watch?v=nJs3RRnvk_k" TargetMode="External"/><Relationship Id="rId9" Type="http://schemas.openxmlformats.org/officeDocument/2006/relationships/hyperlink" Target="https://people.inf.ethz.ch/omutlu/pub/GenASM-approximate-string-matching-framework-for-genome-analysis_micro20-talk.pdf"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www.iccd-conf.com/" TargetMode="External"/><Relationship Id="rId7" Type="http://schemas.openxmlformats.org/officeDocument/2006/relationships/image" Target="../media/image144.png"/><Relationship Id="rId2" Type="http://schemas.openxmlformats.org/officeDocument/2006/relationships/hyperlink" Target="https://people.inf.ethz.ch/omutlu/pub/NATSA_time-series-analysis-near-data_iccd20.pdf" TargetMode="External"/><Relationship Id="rId1" Type="http://schemas.openxmlformats.org/officeDocument/2006/relationships/slideLayout" Target="../slideLayouts/slideLayout13.xml"/><Relationship Id="rId6" Type="http://schemas.openxmlformats.org/officeDocument/2006/relationships/hyperlink" Target="https://www.youtube.com/watch?v=PwhtSAVa_W4" TargetMode="External"/><Relationship Id="rId5" Type="http://schemas.openxmlformats.org/officeDocument/2006/relationships/hyperlink" Target="https://people.inf.ethz.ch/omutlu/pub/NATSA_time-series-analysis-near-data_iccd20-talk.pdf" TargetMode="External"/><Relationship Id="rId4" Type="http://schemas.openxmlformats.org/officeDocument/2006/relationships/hyperlink" Target="https://people.inf.ethz.ch/omutlu/pub/NATSA_time-series-analysis-near-data_iccd20-talk.pptx"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79.xml"/></Relationships>
</file>

<file path=ppt/slides/_rels/slide17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479.xml"/></Relationships>
</file>

<file path=ppt/slides/_rels/slide173.xml.rels><?xml version="1.0" encoding="UTF-8" standalone="yes"?>
<Relationships xmlns="http://schemas.openxmlformats.org/package/2006/relationships"><Relationship Id="rId3" Type="http://schemas.openxmlformats.org/officeDocument/2006/relationships/hyperlink" Target="http://www.ece.cmu.edu/calcm/isca2015/" TargetMode="External"/><Relationship Id="rId2" Type="http://schemas.openxmlformats.org/officeDocument/2006/relationships/hyperlink" Target="http://users.ece.cmu.edu/~omutlu/pub/pim-enabled-instructons-for-low-overhead-pim_isca15.pdf" TargetMode="External"/><Relationship Id="rId1" Type="http://schemas.openxmlformats.org/officeDocument/2006/relationships/slideLayout" Target="../slideLayouts/slideLayout346.xml"/><Relationship Id="rId6" Type="http://schemas.openxmlformats.org/officeDocument/2006/relationships/image" Target="../media/image147.png"/><Relationship Id="rId5" Type="http://schemas.openxmlformats.org/officeDocument/2006/relationships/hyperlink" Target="http://users.ece.cmu.edu/~omutlu/pub/pim-enabled-instructons-for-low-overhead-pim_isca15-lightning-talk.pdf" TargetMode="External"/><Relationship Id="rId4" Type="http://schemas.openxmlformats.org/officeDocument/2006/relationships/hyperlink" Target="http://users.ece.cmu.edu/~omutlu/pub/pim-enabled-instructons-for-low-overhead-pim_isca15-talk.pdf"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people.inf.ethz.ch/omutlu/projects.htm" TargetMode="External"/><Relationship Id="rId2" Type="http://schemas.openxmlformats.org/officeDocument/2006/relationships/hyperlink" Target="https://people.inf.ethz.ch/omutlu/pub/ModernPrimerOnPIM_springer-emerging-computing-bookchapter21.pdf" TargetMode="External"/><Relationship Id="rId1" Type="http://schemas.openxmlformats.org/officeDocument/2006/relationships/slideLayout" Target="../slideLayouts/slideLayout13.xml"/><Relationship Id="rId5" Type="http://schemas.openxmlformats.org/officeDocument/2006/relationships/image" Target="../media/image149.png"/><Relationship Id="rId4" Type="http://schemas.openxmlformats.org/officeDocument/2006/relationships/hyperlink" Target="https://arxiv.org/pdf/1903.03988.pdf"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s://www.research.ibm.com/journal/" TargetMode="External"/><Relationship Id="rId2" Type="http://schemas.openxmlformats.org/officeDocument/2006/relationships/hyperlink" Target="https://arxiv.org/pdf/1907.12947.pdf" TargetMode="External"/><Relationship Id="rId1" Type="http://schemas.openxmlformats.org/officeDocument/2006/relationships/slideLayout" Target="../slideLayouts/slideLayout13.xml"/><Relationship Id="rId4" Type="http://schemas.openxmlformats.org/officeDocument/2006/relationships/image" Target="../media/image150.png"/></Relationships>
</file>

<file path=ppt/slides/_rels/slide1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www.anandtech.com/show/14750/hot-chips-31-analysis-inmemory-processing-by-upmem" TargetMode="External"/><Relationship Id="rId2" Type="http://schemas.openxmlformats.org/officeDocument/2006/relationships/image" Target="../media/image151.tiff"/><Relationship Id="rId1" Type="http://schemas.openxmlformats.org/officeDocument/2006/relationships/slideLayout" Target="../slideLayouts/slideLayout582.xml"/><Relationship Id="rId5" Type="http://schemas.openxmlformats.org/officeDocument/2006/relationships/hyperlink" Target="https://www.upmem.com/video-upmem-presenting-its-true-processing-in-memory-solution-hot-chips-2019/" TargetMode="External"/><Relationship Id="rId4" Type="http://schemas.openxmlformats.org/officeDocument/2006/relationships/image" Target="../media/image152.tiff"/></Relationships>
</file>

<file path=ppt/slides/_rels/slide181.xml.rels><?xml version="1.0" encoding="UTF-8" standalone="yes"?>
<Relationships xmlns="http://schemas.openxmlformats.org/package/2006/relationships"><Relationship Id="rId3" Type="http://schemas.openxmlformats.org/officeDocument/2006/relationships/hyperlink" Target="https://news.samsung.com/global/samsung-develops-industrys-first-high-bandwidth-memory-with-ai-processing-power" TargetMode="External"/><Relationship Id="rId2" Type="http://schemas.openxmlformats.org/officeDocument/2006/relationships/image" Target="../media/image153.png"/><Relationship Id="rId1" Type="http://schemas.openxmlformats.org/officeDocument/2006/relationships/slideLayout" Target="../slideLayouts/slideLayout58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582.xml"/></Relationships>
</file>

<file path=ppt/slides/_rels/slide18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6.png"/><Relationship Id="rId1" Type="http://schemas.openxmlformats.org/officeDocument/2006/relationships/slideLayout" Target="../slideLayouts/slideLayout582.xml"/></Relationships>
</file>

<file path=ppt/slides/_rels/slide184.xml.rels><?xml version="1.0" encoding="UTF-8" standalone="yes"?>
<Relationships xmlns="http://schemas.openxmlformats.org/package/2006/relationships"><Relationship Id="rId3" Type="http://schemas.openxmlformats.org/officeDocument/2006/relationships/hyperlink" Target="https://www.youtube.com/watch?v=j2GIigqn1Qw&amp;list=PL5Q2soXY2Zi9xidyIgBxUz7xRPS-wisBN&amp;index=13" TargetMode="External"/><Relationship Id="rId2" Type="http://schemas.openxmlformats.org/officeDocument/2006/relationships/hyperlink" Target="https://www.youtube.com/watch?v=oGcZAGwfEUE&amp;list=PL5Q2soXY2Zi9xidyIgBxUz7xRPS-wisBN&amp;index=12" TargetMode="External"/><Relationship Id="rId1" Type="http://schemas.openxmlformats.org/officeDocument/2006/relationships/slideLayout" Target="../slideLayouts/slideLayout260.xml"/><Relationship Id="rId6" Type="http://schemas.openxmlformats.org/officeDocument/2006/relationships/hyperlink" Target="https://www.youtube.com/onurmutlulectures" TargetMode="External"/><Relationship Id="rId5" Type="http://schemas.openxmlformats.org/officeDocument/2006/relationships/hyperlink" Target="https://www.youtube.com/watch?v=Sscy1Wrr22A&amp;list=PL5Q2soXY2Zi9xidyIgBxUz7xRPS-wisBN&amp;index=25" TargetMode="External"/><Relationship Id="rId4" Type="http://schemas.openxmlformats.org/officeDocument/2006/relationships/hyperlink" Target="https://www.youtube.com/watch?v=gR7XR-Eepcg&amp;list=PL5Q2soXY2Zi9xidyIgBxUz7xRPS-wisBN&amp;index=10"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s://www.youtube.com/onurmutlulectures" TargetMode="External"/><Relationship Id="rId2" Type="http://schemas.openxmlformats.org/officeDocument/2006/relationships/hyperlink" Target="https://www.youtube.com/watch?v=gR7XR-Eepcg&amp;list=PL5Q2soXY2Zi9xidyIgBxUz7xRPS-wisBN&amp;index=10" TargetMode="External"/><Relationship Id="rId1" Type="http://schemas.openxmlformats.org/officeDocument/2006/relationships/slideLayout" Target="../slideLayouts/slideLayout260.xml"/></Relationships>
</file>

<file path=ppt/slides/_rels/slide186.xml.rels><?xml version="1.0" encoding="UTF-8" standalone="yes"?>
<Relationships xmlns="http://schemas.openxmlformats.org/package/2006/relationships"><Relationship Id="rId8" Type="http://schemas.openxmlformats.org/officeDocument/2006/relationships/hyperlink" Target="https://www.youtube.com/watch?v=1S9P5-i4EuI" TargetMode="External"/><Relationship Id="rId3" Type="http://schemas.openxmlformats.org/officeDocument/2006/relationships/hyperlink" Target="https://ieee-iedm.org/program/tutorials/" TargetMode="External"/><Relationship Id="rId7" Type="http://schemas.openxmlformats.org/officeDocument/2006/relationships/hyperlink" Target="https://www.youtube.com/watch?v=H3sEaINPBOE" TargetMode="External"/><Relationship Id="rId12" Type="http://schemas.openxmlformats.org/officeDocument/2006/relationships/hyperlink" Target="https://www.youtube.com/onurmutlulectures" TargetMode="External"/><Relationship Id="rId2" Type="http://schemas.openxmlformats.org/officeDocument/2006/relationships/hyperlink" Target="https://people.inf.ethz.ch/omutlu/pub/onur-IEDM-Tutorial-MemoryCentricComputingSystems-December-12-2020-FINAL.pptx" TargetMode="External"/><Relationship Id="rId1" Type="http://schemas.openxmlformats.org/officeDocument/2006/relationships/slideLayout" Target="../slideLayouts/slideLayout236.xml"/><Relationship Id="rId6" Type="http://schemas.openxmlformats.org/officeDocument/2006/relationships/hyperlink" Target="https://people.inf.ethz.ch/omutlu/pub/onur-IEDM-Tutorial-ExecutiveSummary-MemoryCentricComputingSystems-December-12-2020-FINAL.pdf" TargetMode="External"/><Relationship Id="rId11" Type="http://schemas.openxmlformats.org/officeDocument/2006/relationships/hyperlink" Target="https://people.inf.ethz.ch/omutlu/pub/ModernPrimerOnPIM_springer-emerging-computing-bookchapter21.pdf" TargetMode="External"/><Relationship Id="rId5" Type="http://schemas.openxmlformats.org/officeDocument/2006/relationships/hyperlink" Target="https://people.inf.ethz.ch/omutlu/pub/onur-IEDM-Tutorial-ExecutiveSummary-MemoryCentricComputingSystems-December-12-2020-FINAL.pptx" TargetMode="External"/><Relationship Id="rId10" Type="http://schemas.openxmlformats.org/officeDocument/2006/relationships/hyperlink" Target="https://people.inf.ethz.ch/omutlu/pub/intelligent-architectures-for-intelligent-machines_keynote-paper_VLSI20.pdf" TargetMode="External"/><Relationship Id="rId4" Type="http://schemas.openxmlformats.org/officeDocument/2006/relationships/hyperlink" Target="https://people.inf.ethz.ch/omutlu/pub/onur-IEDM-Tutorial-MemoryCentricComputingSystems-December-12-2020-FINAL.pdf" TargetMode="External"/><Relationship Id="rId9" Type="http://schemas.openxmlformats.org/officeDocument/2006/relationships/hyperlink" Target="https://ieee-iedm.org/wp-content/uploads/2020/11/Mutlu.pdf" TargetMode="External"/></Relationships>
</file>

<file path=ppt/slides/_rels/slide187.xml.rels><?xml version="1.0" encoding="UTF-8" standalone="yes"?>
<Relationships xmlns="http://schemas.openxmlformats.org/package/2006/relationships"><Relationship Id="rId8" Type="http://schemas.openxmlformats.org/officeDocument/2006/relationships/hyperlink" Target="https://www.youtube.com/watch?v=1S9P5-i4EuI" TargetMode="External"/><Relationship Id="rId13" Type="http://schemas.openxmlformats.org/officeDocument/2006/relationships/image" Target="../media/image157.png"/><Relationship Id="rId3" Type="http://schemas.openxmlformats.org/officeDocument/2006/relationships/hyperlink" Target="https://ieee-iedm.org/program/tutorials/" TargetMode="External"/><Relationship Id="rId7" Type="http://schemas.openxmlformats.org/officeDocument/2006/relationships/hyperlink" Target="https://www.youtube.com/watch?v=H3sEaINPBOE" TargetMode="External"/><Relationship Id="rId12" Type="http://schemas.openxmlformats.org/officeDocument/2006/relationships/hyperlink" Target="https://www.youtube.com/onurmutlulectures" TargetMode="External"/><Relationship Id="rId2" Type="http://schemas.openxmlformats.org/officeDocument/2006/relationships/hyperlink" Target="https://people.inf.ethz.ch/omutlu/pub/onur-IEDM-Tutorial-MemoryCentricComputingSystems-December-12-2020-FINAL.pptx" TargetMode="External"/><Relationship Id="rId1" Type="http://schemas.openxmlformats.org/officeDocument/2006/relationships/slideLayout" Target="../slideLayouts/slideLayout236.xml"/><Relationship Id="rId6" Type="http://schemas.openxmlformats.org/officeDocument/2006/relationships/hyperlink" Target="https://people.inf.ethz.ch/omutlu/pub/onur-IEDM-Tutorial-ExecutiveSummary-MemoryCentricComputingSystems-December-12-2020-FINAL.pdf" TargetMode="External"/><Relationship Id="rId11" Type="http://schemas.openxmlformats.org/officeDocument/2006/relationships/hyperlink" Target="https://people.inf.ethz.ch/omutlu/pub/ModernPrimerOnPIM_springer-emerging-computing-bookchapter21.pdf" TargetMode="External"/><Relationship Id="rId5" Type="http://schemas.openxmlformats.org/officeDocument/2006/relationships/hyperlink" Target="https://people.inf.ethz.ch/omutlu/pub/onur-IEDM-Tutorial-ExecutiveSummary-MemoryCentricComputingSystems-December-12-2020-FINAL.pptx" TargetMode="External"/><Relationship Id="rId10" Type="http://schemas.openxmlformats.org/officeDocument/2006/relationships/hyperlink" Target="https://people.inf.ethz.ch/omutlu/pub/intelligent-architectures-for-intelligent-machines_keynote-paper_VLSI20.pdf" TargetMode="External"/><Relationship Id="rId4" Type="http://schemas.openxmlformats.org/officeDocument/2006/relationships/hyperlink" Target="https://people.inf.ethz.ch/omutlu/pub/onur-IEDM-Tutorial-MemoryCentricComputingSystems-December-12-2020-FINAL.pdf" TargetMode="External"/><Relationship Id="rId9" Type="http://schemas.openxmlformats.org/officeDocument/2006/relationships/hyperlink" Target="https://ieee-iedm.org/wp-content/uploads/2020/11/Mutlu.pdf" TargetMode="External"/></Relationships>
</file>

<file path=ppt/slides/_rels/slide18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37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79.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36.xml"/></Relationships>
</file>

<file path=ppt/slides/_rels/slide19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hyperlink" Target="http://isca2016.eecs.umich.edu/" TargetMode="External"/><Relationship Id="rId7" Type="http://schemas.openxmlformats.org/officeDocument/2006/relationships/hyperlink" Target="https://users.ece.cmu.edu/~omutlu/pub/TOM-programmer-transparent-GPU-near-date-processing_kevinhsieh_isca16-lightning-talk.pdf" TargetMode="External"/><Relationship Id="rId2" Type="http://schemas.openxmlformats.org/officeDocument/2006/relationships/hyperlink" Target="https://users.ece.cmu.edu/~omutlu/pub/TOM-programmer-transparent-GPU-near-date-processing_isca16.pdf" TargetMode="External"/><Relationship Id="rId1" Type="http://schemas.openxmlformats.org/officeDocument/2006/relationships/slideLayout" Target="../slideLayouts/slideLayout13.xml"/><Relationship Id="rId6" Type="http://schemas.openxmlformats.org/officeDocument/2006/relationships/hyperlink" Target="https://users.ece.cmu.edu/~omutlu/pub/TOM-programmer-transparent-GPU-near-date-processing_kevinhsieh_isca16-lightning-talk.pptx" TargetMode="External"/><Relationship Id="rId5" Type="http://schemas.openxmlformats.org/officeDocument/2006/relationships/hyperlink" Target="https://users.ece.cmu.edu/~omutlu/pub/TOM-programmer-transparent-GPU-near-date-processing_kevinhsieh_isca16-talk.pdf" TargetMode="External"/><Relationship Id="rId4" Type="http://schemas.openxmlformats.org/officeDocument/2006/relationships/hyperlink" Target="https://users.ece.cmu.edu/~omutlu/pub/TOM-programmer-transparent-GPU-near-date-processing_kevinhsieh_isca16-talk.pptx" TargetMode="External"/></Relationships>
</file>

<file path=ppt/slides/_rels/slide191.xml.rels><?xml version="1.0" encoding="UTF-8" standalone="yes"?>
<Relationships xmlns="http://schemas.openxmlformats.org/package/2006/relationships"><Relationship Id="rId3" Type="http://schemas.openxmlformats.org/officeDocument/2006/relationships/hyperlink" Target="http://pactconf.org/" TargetMode="External"/><Relationship Id="rId2" Type="http://schemas.openxmlformats.org/officeDocument/2006/relationships/hyperlink" Target="https://users.ece.cmu.edu/~omutlu/pub/scheduling-for-GPU-processing-in-memory_pact16.pdf" TargetMode="External"/><Relationship Id="rId1" Type="http://schemas.openxmlformats.org/officeDocument/2006/relationships/slideLayout" Target="../slideLayouts/slideLayout13.xml"/><Relationship Id="rId4" Type="http://schemas.openxmlformats.org/officeDocument/2006/relationships/image" Target="../media/image138.png"/></Relationships>
</file>

<file path=ppt/slides/_rels/slide19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hyperlink" Target="http://isca2016.eecs.umich.edu/" TargetMode="External"/><Relationship Id="rId7" Type="http://schemas.openxmlformats.org/officeDocument/2006/relationships/hyperlink" Target="https://users.ece.cmu.edu/~omutlu/pub/enhanced-memory-controller-for-dependent-loads_milad_isca16-lightning-talk.pdf" TargetMode="External"/><Relationship Id="rId2" Type="http://schemas.openxmlformats.org/officeDocument/2006/relationships/hyperlink" Target="https://users.ece.cmu.edu/~omutlu/pub/enhanced-memory-controller-for-dependent-loads_isca16.pdf" TargetMode="External"/><Relationship Id="rId1" Type="http://schemas.openxmlformats.org/officeDocument/2006/relationships/slideLayout" Target="../slideLayouts/slideLayout13.xml"/><Relationship Id="rId6" Type="http://schemas.openxmlformats.org/officeDocument/2006/relationships/hyperlink" Target="https://users.ece.cmu.edu/~omutlu/pub/enhanced-memory-controller-for-dependent-loads_milad_isca16-lightning-talk.pptx" TargetMode="External"/><Relationship Id="rId5" Type="http://schemas.openxmlformats.org/officeDocument/2006/relationships/hyperlink" Target="https://users.ece.cmu.edu/~omutlu/pub/enhanced-memory-controller-for-dependent-loads_milad_isca16-talk.pdf" TargetMode="External"/><Relationship Id="rId4" Type="http://schemas.openxmlformats.org/officeDocument/2006/relationships/hyperlink" Target="https://users.ece.cmu.edu/~omutlu/pub/enhanced-memory-controller-for-dependent-loads_milad_isca16-talk.pptx" TargetMode="External"/><Relationship Id="rId9" Type="http://schemas.openxmlformats.org/officeDocument/2006/relationships/image" Target="../media/image141.png"/></Relationships>
</file>

<file path=ppt/slides/_rels/slide193.xml.rels><?xml version="1.0" encoding="UTF-8" standalone="yes"?>
<Relationships xmlns="http://schemas.openxmlformats.org/package/2006/relationships"><Relationship Id="rId8" Type="http://schemas.openxmlformats.org/officeDocument/2006/relationships/hyperlink" Target="https://people.inf.ethz.ch/omutlu/pub/continuous-runahead-engine_micro16-poster.pdf" TargetMode="External"/><Relationship Id="rId3" Type="http://schemas.openxmlformats.org/officeDocument/2006/relationships/hyperlink" Target="http://www.microarch.org/micro49/" TargetMode="External"/><Relationship Id="rId7" Type="http://schemas.openxmlformats.org/officeDocument/2006/relationships/hyperlink" Target="https://people.inf.ethz.ch/omutlu/pub/continuous-runahead-engine_micro16-poster.pptx" TargetMode="External"/><Relationship Id="rId2" Type="http://schemas.openxmlformats.org/officeDocument/2006/relationships/hyperlink" Target="https://people.inf.ethz.ch/omutlu/pub/continuous-runahead-engine_micro16.pdf" TargetMode="External"/><Relationship Id="rId1" Type="http://schemas.openxmlformats.org/officeDocument/2006/relationships/slideLayout" Target="../slideLayouts/slideLayout13.xml"/><Relationship Id="rId6" Type="http://schemas.openxmlformats.org/officeDocument/2006/relationships/hyperlink" Target="https://people.inf.ethz.ch/omutlu/pub/continuous-runahead-engine_micro16-lightning-session-talk.pdf" TargetMode="External"/><Relationship Id="rId5" Type="http://schemas.openxmlformats.org/officeDocument/2006/relationships/hyperlink" Target="https://people.inf.ethz.ch/omutlu/pub/continuous-runahead-engine_micro16-talk.pdf" TargetMode="External"/><Relationship Id="rId4" Type="http://schemas.openxmlformats.org/officeDocument/2006/relationships/hyperlink" Target="https://people.inf.ethz.ch/omutlu/pub/continuous-runahead-engine_micro16-talk.pptx" TargetMode="External"/><Relationship Id="rId9" Type="http://schemas.openxmlformats.org/officeDocument/2006/relationships/image" Target="../media/image142.png"/></Relationships>
</file>

<file path=ppt/slides/_rels/slide194.xml.rels><?xml version="1.0" encoding="UTF-8" standalone="yes"?>
<Relationships xmlns="http://schemas.openxmlformats.org/package/2006/relationships"><Relationship Id="rId3" Type="http://schemas.openxmlformats.org/officeDocument/2006/relationships/hyperlink" Target="http://www.computer.org/web/cal" TargetMode="External"/><Relationship Id="rId2" Type="http://schemas.openxmlformats.org/officeDocument/2006/relationships/hyperlink" Target="https://users.ece.cmu.edu/~omutlu/pub/LazyPIM-coherence-for-processing-in-memory_ieee-cal16.pdf" TargetMode="External"/><Relationship Id="rId1" Type="http://schemas.openxmlformats.org/officeDocument/2006/relationships/slideLayout" Target="../slideLayouts/slideLayout13.xml"/><Relationship Id="rId4" Type="http://schemas.openxmlformats.org/officeDocument/2006/relationships/image" Target="../media/image158.png"/></Relationships>
</file>

<file path=ppt/slides/_rels/slide195.xml.rels><?xml version="1.0" encoding="UTF-8" standalone="yes"?>
<Relationships xmlns="http://schemas.openxmlformats.org/package/2006/relationships"><Relationship Id="rId3" Type="http://schemas.openxmlformats.org/officeDocument/2006/relationships/hyperlink" Target="http://iscaconf.org/isca2019/" TargetMode="External"/><Relationship Id="rId2" Type="http://schemas.openxmlformats.org/officeDocument/2006/relationships/hyperlink" Target="https://people.inf.ethz.ch/omutlu/pub/CONDA-coherence-for-near-data-accelerators_isca19.pdf" TargetMode="External"/><Relationship Id="rId1" Type="http://schemas.openxmlformats.org/officeDocument/2006/relationships/slideLayout" Target="../slideLayouts/slideLayout13.xml"/><Relationship Id="rId4" Type="http://schemas.openxmlformats.org/officeDocument/2006/relationships/image" Target="../media/image159.png"/></Relationships>
</file>

<file path=ppt/slides/_rels/slide196.xml.rels><?xml version="1.0" encoding="UTF-8" standalone="yes"?>
<Relationships xmlns="http://schemas.openxmlformats.org/package/2006/relationships"><Relationship Id="rId8" Type="http://schemas.openxmlformats.org/officeDocument/2006/relationships/hyperlink" Target="https://www.youtube.com/watch?v=2DNDjQjNDTw" TargetMode="External"/><Relationship Id="rId3" Type="http://schemas.openxmlformats.org/officeDocument/2006/relationships/hyperlink" Target="https://www.hpca-conf.org/2021/" TargetMode="External"/><Relationship Id="rId7" Type="http://schemas.openxmlformats.org/officeDocument/2006/relationships/hyperlink" Target="https://people.inf.ethz.ch/omutlu/pub/SynCron-synchronization-for-near-data-processing-systems_hpca21-short-talk.pdf" TargetMode="External"/><Relationship Id="rId2" Type="http://schemas.openxmlformats.org/officeDocument/2006/relationships/hyperlink" Target="https://people.inf.ethz.ch/omutlu/pub/SynCron-synchronization-for-near-data-processing-systems_hpca21.pdf" TargetMode="External"/><Relationship Id="rId1" Type="http://schemas.openxmlformats.org/officeDocument/2006/relationships/slideLayout" Target="../slideLayouts/slideLayout13.xml"/><Relationship Id="rId6" Type="http://schemas.openxmlformats.org/officeDocument/2006/relationships/hyperlink" Target="https://people.inf.ethz.ch/omutlu/pub/SynCron-synchronization-for-near-data-processing-systems_hpca21-short-talk.pptx" TargetMode="External"/><Relationship Id="rId5" Type="http://schemas.openxmlformats.org/officeDocument/2006/relationships/hyperlink" Target="https://people.inf.ethz.ch/omutlu/pub/SynCron-synchronization-for-near-data-processing-systems_hpca21-talk.pdf" TargetMode="External"/><Relationship Id="rId10" Type="http://schemas.openxmlformats.org/officeDocument/2006/relationships/image" Target="../media/image160.tiff"/><Relationship Id="rId4" Type="http://schemas.openxmlformats.org/officeDocument/2006/relationships/hyperlink" Target="https://people.inf.ethz.ch/omutlu/pub/SynCron-synchronization-for-near-data-processing-systems_hpca21-talk.pptx" TargetMode="External"/><Relationship Id="rId9" Type="http://schemas.openxmlformats.org/officeDocument/2006/relationships/hyperlink" Target="https://www.youtube.com/watch?v=kGiN-YjeUUA"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users.ece.cmu.edu/~omutlu/pub/in-memory-pointer-chasing-accelerator_iccd16.pdf" TargetMode="External"/><Relationship Id="rId1" Type="http://schemas.openxmlformats.org/officeDocument/2006/relationships/slideLayout" Target="../slideLayouts/slideLayout13.xml"/><Relationship Id="rId4" Type="http://schemas.openxmlformats.org/officeDocument/2006/relationships/image" Target="../media/image139.png"/></Relationships>
</file>

<file path=ppt/slides/_rels/slide198.xml.rels><?xml version="1.0" encoding="UTF-8" standalone="yes"?>
<Relationships xmlns="http://schemas.openxmlformats.org/package/2006/relationships"><Relationship Id="rId3" Type="http://schemas.openxmlformats.org/officeDocument/2006/relationships/hyperlink" Target="https://spaa.acm.org/" TargetMode="External"/><Relationship Id="rId2" Type="http://schemas.openxmlformats.org/officeDocument/2006/relationships/hyperlink" Target="https://people.inf.ethz.ch/omutlu/pub/concurrent-data-structures-for-PIM_spaa17.pdf" TargetMode="External"/><Relationship Id="rId1" Type="http://schemas.openxmlformats.org/officeDocument/2006/relationships/slideLayout" Target="../slideLayouts/slideLayout13.xml"/><Relationship Id="rId6" Type="http://schemas.openxmlformats.org/officeDocument/2006/relationships/image" Target="../media/image161.tiff"/><Relationship Id="rId5" Type="http://schemas.openxmlformats.org/officeDocument/2006/relationships/hyperlink" Target="https://people.inf.ethz.ch/omutlu/pub/concurrent-data-structures-for-PIM_spaa17-talk.pdf" TargetMode="External"/><Relationship Id="rId4" Type="http://schemas.openxmlformats.org/officeDocument/2006/relationships/hyperlink" Target="https://people.inf.ethz.ch/omutlu/pub/concurrent-data-structures-for-PIM_spaa17-talk.pptx" TargetMode="External"/></Relationships>
</file>

<file path=ppt/slides/_rels/slide199.xml.rels><?xml version="1.0" encoding="UTF-8" standalone="yes"?>
<Relationships xmlns="http://schemas.openxmlformats.org/package/2006/relationships"><Relationship Id="rId3" Type="http://schemas.openxmlformats.org/officeDocument/2006/relationships/hyperlink" Target="https://github.com/CMU-SAFARI/ramulator-pim" TargetMode="External"/><Relationship Id="rId2" Type="http://schemas.openxmlformats.org/officeDocument/2006/relationships/hyperlink" Target="https://people.inf.ethz.ch/omutlu/pub/ramulator_dram_simulator-ieee-cal15.pdf" TargetMode="External"/><Relationship Id="rId1" Type="http://schemas.openxmlformats.org/officeDocument/2006/relationships/slideLayout" Target="../slideLayouts/slideLayout13.xml"/><Relationship Id="rId5" Type="http://schemas.openxmlformats.org/officeDocument/2006/relationships/image" Target="../media/image162.png"/><Relationship Id="rId4" Type="http://schemas.openxmlformats.org/officeDocument/2006/relationships/hyperlink" Target="https://github.com/CMU-SAFARI/ramulato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9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00.xml.rels><?xml version="1.0" encoding="UTF-8" standalone="yes"?>
<Relationships xmlns="http://schemas.openxmlformats.org/package/2006/relationships"><Relationship Id="rId8" Type="http://schemas.openxmlformats.org/officeDocument/2006/relationships/hyperlink" Target="https://github.com/CMU-SAFARI/ramulator-pim" TargetMode="External"/><Relationship Id="rId3" Type="http://schemas.openxmlformats.org/officeDocument/2006/relationships/hyperlink" Target="https://dac.com/" TargetMode="External"/><Relationship Id="rId7" Type="http://schemas.openxmlformats.org/officeDocument/2006/relationships/hyperlink" Target="https://people.inf.ethz.ch/omutlu/pub/NAPEL-near-memory-computing-performance-prediction-via-ML_dac19-poster.pdf" TargetMode="External"/><Relationship Id="rId2" Type="http://schemas.openxmlformats.org/officeDocument/2006/relationships/hyperlink" Target="https://people.inf.ethz.ch/omutlu/pub/NAPEL-near-memory-computing-performance-prediction-via-ML_dac19.pdf" TargetMode="External"/><Relationship Id="rId1" Type="http://schemas.openxmlformats.org/officeDocument/2006/relationships/slideLayout" Target="../slideLayouts/slideLayout13.xml"/><Relationship Id="rId6" Type="http://schemas.openxmlformats.org/officeDocument/2006/relationships/hyperlink" Target="https://people.inf.ethz.ch/omutlu/pub/NAPEL-near-memory-computing-performance-prediction-via-ML_dac19-poster.pptx" TargetMode="External"/><Relationship Id="rId5" Type="http://schemas.openxmlformats.org/officeDocument/2006/relationships/hyperlink" Target="https://people.inf.ethz.ch/omutlu/pub/NAPEL-near-memory-computing-performance-prediction-via-ML_dac19-talk.pdf" TargetMode="External"/><Relationship Id="rId4" Type="http://schemas.openxmlformats.org/officeDocument/2006/relationships/hyperlink" Target="https://people.inf.ethz.ch/omutlu/pub/NAPEL-near-memory-computing-performance-prediction-via-ML_dac19-talk.pptx" TargetMode="External"/><Relationship Id="rId9" Type="http://schemas.openxmlformats.org/officeDocument/2006/relationships/image" Target="../media/image163.png"/></Relationships>
</file>

<file path=ppt/slides/_rels/slide20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0.xml"/></Relationships>
</file>

<file path=ppt/slides/_rels/slide21.xml.rels><?xml version="1.0" encoding="UTF-8" standalone="yes"?>
<Relationships xmlns="http://schemas.openxmlformats.org/package/2006/relationships"><Relationship Id="rId3" Type="http://schemas.openxmlformats.org/officeDocument/2006/relationships/hyperlink" Target="https://www.asplos2018.org/" TargetMode="External"/><Relationship Id="rId2" Type="http://schemas.openxmlformats.org/officeDocument/2006/relationships/hyperlink" Target="https://people.inf.ethz.ch/omutlu/pub/Google-consumer-workloads-data-movement-and-PIM_asplos18.pdf" TargetMode="External"/><Relationship Id="rId1" Type="http://schemas.openxmlformats.org/officeDocument/2006/relationships/slideLayout" Target="../slideLayouts/slideLayout13.xml"/><Relationship Id="rId4" Type="http://schemas.openxmlformats.org/officeDocument/2006/relationships/image" Target="../media/image47.tif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3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12.xml"/></Relationships>
</file>

<file path=ppt/slides/_rels/slide21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12.xml"/></Relationships>
</file>

<file path=ppt/slides/_rels/slide21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24.xml"/></Relationships>
</file>

<file path=ppt/slides/_rels/slide217.xml.rels><?xml version="1.0" encoding="UTF-8" standalone="yes"?>
<Relationships xmlns="http://schemas.openxmlformats.org/package/2006/relationships"><Relationship Id="rId3" Type="http://schemas.openxmlformats.org/officeDocument/2006/relationships/hyperlink" Target="http://isca2008.cs.princeton.edu/" TargetMode="External"/><Relationship Id="rId2" Type="http://schemas.openxmlformats.org/officeDocument/2006/relationships/hyperlink" Target="http://users.ece.cmu.edu/~omutlu/pub/rlmc_isca08.pdf" TargetMode="External"/><Relationship Id="rId1" Type="http://schemas.openxmlformats.org/officeDocument/2006/relationships/slideLayout" Target="../slideLayouts/slideLayout524.xml"/><Relationship Id="rId4" Type="http://schemas.openxmlformats.org/officeDocument/2006/relationships/image" Target="../media/image166.png"/></Relationships>
</file>

<file path=ppt/slides/_rels/slide21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24.xml"/></Relationships>
</file>

<file path=ppt/slides/_rels/slide219.xml.rels><?xml version="1.0" encoding="UTF-8" standalone="yes"?>
<Relationships xmlns="http://schemas.openxmlformats.org/package/2006/relationships"><Relationship Id="rId3" Type="http://schemas.openxmlformats.org/officeDocument/2006/relationships/hyperlink" Target="http://isca2008.cs.princeton.edu/" TargetMode="External"/><Relationship Id="rId2" Type="http://schemas.openxmlformats.org/officeDocument/2006/relationships/hyperlink" Target="http://users.ece.cmu.edu/~omutlu/pub/rlmc_isca08.pdf" TargetMode="External"/><Relationship Id="rId1" Type="http://schemas.openxmlformats.org/officeDocument/2006/relationships/slideLayout" Target="../slideLayouts/slideLayout524.xml"/><Relationship Id="rId4" Type="http://schemas.openxmlformats.org/officeDocument/2006/relationships/image" Target="../media/image1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24.xml"/></Relationships>
</file>

<file path=ppt/slides/_rels/slide2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52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24.xml"/></Relationships>
</file>

<file path=ppt/slides/_rels/slide223.xml.rels><?xml version="1.0" encoding="UTF-8" standalone="yes"?>
<Relationships xmlns="http://schemas.openxmlformats.org/package/2006/relationships"><Relationship Id="rId3" Type="http://schemas.openxmlformats.org/officeDocument/2006/relationships/hyperlink" Target="http://isca2008.cs.princeton.edu/" TargetMode="External"/><Relationship Id="rId2" Type="http://schemas.openxmlformats.org/officeDocument/2006/relationships/hyperlink" Target="http://users.ece.cmu.edu/~omutlu/pub/rlmc_isca08.pdf" TargetMode="External"/><Relationship Id="rId1" Type="http://schemas.openxmlformats.org/officeDocument/2006/relationships/slideLayout" Target="../slideLayouts/slideLayout524.xml"/><Relationship Id="rId4" Type="http://schemas.openxmlformats.org/officeDocument/2006/relationships/image" Target="../media/image17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24.xml"/></Relationships>
</file>

<file path=ppt/slides/_rels/slide22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24.xml"/></Relationships>
</file>

<file path=ppt/slides/_rels/slide22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8" Type="http://schemas.openxmlformats.org/officeDocument/2006/relationships/hyperlink" Target="https://youtu.be/hasM-p7Ag_g" TargetMode="External"/><Relationship Id="rId3" Type="http://schemas.openxmlformats.org/officeDocument/2006/relationships/hyperlink" Target="http://iscaconf.org/isca2018/" TargetMode="External"/><Relationship Id="rId7" Type="http://schemas.openxmlformats.org/officeDocument/2006/relationships/hyperlink" Target="https://people.inf.ethz.ch/omutlu/pub/X-MEM_Expressive-Memory-for-Rich-Cross-Layer-Abstractions_isca18-lightning-talk.pdf" TargetMode="External"/><Relationship Id="rId2" Type="http://schemas.openxmlformats.org/officeDocument/2006/relationships/hyperlink" Target="https://people.inf.ethz.ch/omutlu/pub/X-MEM_Expressive-Memory-for-Rich-Cross-Layer-Abstractions_isca18.pdf" TargetMode="External"/><Relationship Id="rId1" Type="http://schemas.openxmlformats.org/officeDocument/2006/relationships/slideLayout" Target="../slideLayouts/slideLayout524.xml"/><Relationship Id="rId6" Type="http://schemas.openxmlformats.org/officeDocument/2006/relationships/hyperlink" Target="https://people.inf.ethz.ch/omutlu/pub/X-MEM_Expressive-Memory-for-Rich-Cross-Layer-Abstractions_isca18-lightning-talk.pptx" TargetMode="External"/><Relationship Id="rId5" Type="http://schemas.openxmlformats.org/officeDocument/2006/relationships/hyperlink" Target="https://people.inf.ethz.ch/omutlu/pub/X-MEM_Expressive-Memory-for-Rich-Cross-Layer-Abstractions_isca18-talk.pdf" TargetMode="External"/><Relationship Id="rId4" Type="http://schemas.openxmlformats.org/officeDocument/2006/relationships/hyperlink" Target="https://people.inf.ethz.ch/omutlu/pub/X-MEM_Expressive-Memory-for-Rich-Cross-Layer-Abstractions_isca18-talk.pptx" TargetMode="External"/><Relationship Id="rId9" Type="http://schemas.openxmlformats.org/officeDocument/2006/relationships/image" Target="../media/image174.png"/></Relationships>
</file>

<file path=ppt/slides/_rels/slide23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24.xml"/></Relationships>
</file>

<file path=ppt/slides/_rels/slide232.xml.rels><?xml version="1.0" encoding="UTF-8" standalone="yes"?>
<Relationships xmlns="http://schemas.openxmlformats.org/package/2006/relationships"><Relationship Id="rId8" Type="http://schemas.openxmlformats.org/officeDocument/2006/relationships/hyperlink" Target="https://youtu.be/M_0qvO97_hM" TargetMode="External"/><Relationship Id="rId3" Type="http://schemas.openxmlformats.org/officeDocument/2006/relationships/hyperlink" Target="http://iscaconf.org/isca2018/" TargetMode="External"/><Relationship Id="rId7" Type="http://schemas.openxmlformats.org/officeDocument/2006/relationships/hyperlink" Target="https://people.inf.ethz.ch/omutlu/pub/LocalityDescriptor-Cross-Layer-GPU-Data-Locality-Abstraction_isca18-lightning-talk.pdf" TargetMode="External"/><Relationship Id="rId2" Type="http://schemas.openxmlformats.org/officeDocument/2006/relationships/hyperlink" Target="https://people.inf.ethz.ch/omutlu/pub/LocalityDescriptor-Cross-Layer-GPU-Data-Locality-Abstraction_isca18.pdf" TargetMode="External"/><Relationship Id="rId1" Type="http://schemas.openxmlformats.org/officeDocument/2006/relationships/slideLayout" Target="../slideLayouts/slideLayout524.xml"/><Relationship Id="rId6" Type="http://schemas.openxmlformats.org/officeDocument/2006/relationships/hyperlink" Target="https://people.inf.ethz.ch/omutlu/pub/LocalityDescriptor-Cross-Layer-GPU-Data-Locality-Abstraction_isca18-lightning-talk.pptx" TargetMode="External"/><Relationship Id="rId5" Type="http://schemas.openxmlformats.org/officeDocument/2006/relationships/hyperlink" Target="https://people.inf.ethz.ch/omutlu/pub/LocalityDescriptor-Cross-Layer-GPU-Data-Locality-Abstraction_isca18-talk.pdf" TargetMode="External"/><Relationship Id="rId4" Type="http://schemas.openxmlformats.org/officeDocument/2006/relationships/hyperlink" Target="https://people.inf.ethz.ch/omutlu/pub/LocalityDescriptor-Cross-Layer-GPU-Data-Locality-Abstraction_isca18-talk.pptx" TargetMode="External"/><Relationship Id="rId9" Type="http://schemas.openxmlformats.org/officeDocument/2006/relationships/image" Target="../media/image176.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34.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hyperlink" Target="http://2014.dsn.org/" TargetMode="External"/><Relationship Id="rId7" Type="http://schemas.openxmlformats.org/officeDocument/2006/relationships/hyperlink" Target="http://www.zdnet.com/how-good-does-memory-need-to-be-7000031853/" TargetMode="External"/><Relationship Id="rId2" Type="http://schemas.openxmlformats.org/officeDocument/2006/relationships/hyperlink" Target="http://users.ece.cmu.edu/~omutlu/pub/heterogeneous-reliability-memory-for-data-centers_dsn14.pdf" TargetMode="External"/><Relationship Id="rId1" Type="http://schemas.openxmlformats.org/officeDocument/2006/relationships/slideLayout" Target="../slideLayouts/slideLayout2.xml"/><Relationship Id="rId6" Type="http://schemas.openxmlformats.org/officeDocument/2006/relationships/hyperlink" Target="http://users.ece.cmu.edu/~omutlu/pub/heterogeneous-reliability-memory-for-data-centers_luo_dsn14-talk.pdf" TargetMode="External"/><Relationship Id="rId5" Type="http://schemas.openxmlformats.org/officeDocument/2006/relationships/hyperlink" Target="http://users.ece.cmu.edu/~omutlu/pub/heterogeneous-reliability-memory-for-data-centers_luo_dsn14-talk.pptx" TargetMode="External"/><Relationship Id="rId4" Type="http://schemas.openxmlformats.org/officeDocument/2006/relationships/hyperlink" Target="http://users.ece.cmu.edu/~omutlu/pub/heterogeneous-reliability-memory_dsn14-summary.pdf" TargetMode="External"/></Relationships>
</file>

<file path=ppt/slides/_rels/slide23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0.xml"/><Relationship Id="rId1" Type="http://schemas.openxmlformats.org/officeDocument/2006/relationships/slideLayout" Target="../slideLayouts/slideLayout253.xml"/><Relationship Id="rId4" Type="http://schemas.openxmlformats.org/officeDocument/2006/relationships/image" Target="../media/image178.jpe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44.xml"/></Relationships>
</file>

<file path=ppt/slides/_rels/slide237.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hyperlink" Target="http://2014.dsn.org/" TargetMode="External"/><Relationship Id="rId7" Type="http://schemas.openxmlformats.org/officeDocument/2006/relationships/hyperlink" Target="http://www.zdnet.com/how-good-does-memory-need-to-be-7000031853/" TargetMode="External"/><Relationship Id="rId2" Type="http://schemas.openxmlformats.org/officeDocument/2006/relationships/hyperlink" Target="http://users.ece.cmu.edu/~omutlu/pub/heterogeneous-reliability-memory-for-data-centers_dsn14.pdf" TargetMode="External"/><Relationship Id="rId1" Type="http://schemas.openxmlformats.org/officeDocument/2006/relationships/slideLayout" Target="../slideLayouts/slideLayout2.xml"/><Relationship Id="rId6" Type="http://schemas.openxmlformats.org/officeDocument/2006/relationships/hyperlink" Target="http://users.ece.cmu.edu/~omutlu/pub/heterogeneous-reliability-memory-for-data-centers_luo_dsn14-talk.pdf" TargetMode="External"/><Relationship Id="rId5" Type="http://schemas.openxmlformats.org/officeDocument/2006/relationships/hyperlink" Target="http://users.ece.cmu.edu/~omutlu/pub/heterogeneous-reliability-memory-for-data-centers_luo_dsn14-talk.pptx" TargetMode="External"/><Relationship Id="rId4" Type="http://schemas.openxmlformats.org/officeDocument/2006/relationships/hyperlink" Target="http://users.ece.cmu.edu/~omutlu/pub/heterogeneous-reliability-memory_dsn14-summary.pdf"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24.xml"/></Relationships>
</file>

<file path=ppt/slides/_rels/slide23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2.xml"/><Relationship Id="rId1" Type="http://schemas.openxmlformats.org/officeDocument/2006/relationships/slideLayout" Target="../slideLayouts/slideLayout605.xml"/><Relationship Id="rId4" Type="http://schemas.openxmlformats.org/officeDocument/2006/relationships/image" Target="../media/image18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3" Type="http://schemas.openxmlformats.org/officeDocument/2006/relationships/hyperlink" Target="http://www.microarch.org/micro52/" TargetMode="External"/><Relationship Id="rId7" Type="http://schemas.openxmlformats.org/officeDocument/2006/relationships/image" Target="../media/image181.png"/><Relationship Id="rId2" Type="http://schemas.openxmlformats.org/officeDocument/2006/relationships/hyperlink" Target="https://people.inf.ethz.ch/omutlu/pub/EDEN-efficient-DNN-inference-with-approximate-memory_micro19.pdf" TargetMode="External"/><Relationship Id="rId1" Type="http://schemas.openxmlformats.org/officeDocument/2006/relationships/slideLayout" Target="../slideLayouts/slideLayout2.xml"/><Relationship Id="rId6" Type="http://schemas.openxmlformats.org/officeDocument/2006/relationships/hyperlink" Target="https://www.youtube.com/watch?v=oS-bKY75gXQ" TargetMode="External"/><Relationship Id="rId5" Type="http://schemas.openxmlformats.org/officeDocument/2006/relationships/hyperlink" Target="https://people.inf.ethz.ch/omutlu/pub/EDEN-efficient-DNN-inference-with-approximate-memory_micro19-lightning-talk.pdf" TargetMode="External"/><Relationship Id="rId4" Type="http://schemas.openxmlformats.org/officeDocument/2006/relationships/hyperlink" Target="https://people.inf.ethz.ch/omutlu/pub/EDEN-efficient-DNN-inference-with-approximate-memory_micro19-lightning-talk.pptx" TargetMode="External"/></Relationships>
</file>

<file path=ppt/slides/_rels/slide241.xml.rels><?xml version="1.0" encoding="UTF-8" standalone="yes"?>
<Relationships xmlns="http://schemas.openxmlformats.org/package/2006/relationships"><Relationship Id="rId8" Type="http://schemas.openxmlformats.org/officeDocument/2006/relationships/hyperlink" Target="https://people.inf.ethz.ch/omutlu/pub/SMASH-sparse-matrix-software-hardware-acceleration_micro19-poster.pptx" TargetMode="External"/><Relationship Id="rId3" Type="http://schemas.openxmlformats.org/officeDocument/2006/relationships/hyperlink" Target="http://www.microarch.org/micro52/" TargetMode="External"/><Relationship Id="rId7" Type="http://schemas.openxmlformats.org/officeDocument/2006/relationships/hyperlink" Target="https://people.inf.ethz.ch/omutlu/pub/SMASH-sparse-matrix-software-hardware-acceleration_micro19-lightning-talk.pdf" TargetMode="External"/><Relationship Id="rId12" Type="http://schemas.openxmlformats.org/officeDocument/2006/relationships/image" Target="../media/image182.png"/><Relationship Id="rId2" Type="http://schemas.openxmlformats.org/officeDocument/2006/relationships/hyperlink" Target="https://people.inf.ethz.ch/omutlu/pub/SMASH-sparse-matrix-software-hardware-acceleration_micro19.pdf" TargetMode="External"/><Relationship Id="rId1" Type="http://schemas.openxmlformats.org/officeDocument/2006/relationships/slideLayout" Target="../slideLayouts/slideLayout2.xml"/><Relationship Id="rId6" Type="http://schemas.openxmlformats.org/officeDocument/2006/relationships/hyperlink" Target="https://people.inf.ethz.ch/omutlu/pub/SMASH-sparse-matrix-software-hardware-acceleration_micro19-lightning-talk.pptx" TargetMode="External"/><Relationship Id="rId11" Type="http://schemas.openxmlformats.org/officeDocument/2006/relationships/hyperlink" Target="https://www.youtube.com/watch?v=LWYVQ3o_SdU" TargetMode="External"/><Relationship Id="rId5" Type="http://schemas.openxmlformats.org/officeDocument/2006/relationships/hyperlink" Target="https://people.inf.ethz.ch/omutlu/pub/SMASH-sparse-matrix-software-hardware-acceleration_micro19-talk.pdf" TargetMode="External"/><Relationship Id="rId10" Type="http://schemas.openxmlformats.org/officeDocument/2006/relationships/hyperlink" Target="https://www.youtube.com/watch?v=VN0PQ5zgLGg" TargetMode="External"/><Relationship Id="rId4" Type="http://schemas.openxmlformats.org/officeDocument/2006/relationships/hyperlink" Target="https://people.inf.ethz.ch/omutlu/pub/SMASH-sparse-matrix-software-hardware-acceleration_micro19-talk.pptx" TargetMode="External"/><Relationship Id="rId9" Type="http://schemas.openxmlformats.org/officeDocument/2006/relationships/hyperlink" Target="https://people.inf.ethz.ch/omutlu/pub/SMASH-sparse-matrix-software-hardware-acceleration_micro19-poster.pdf" TargetMode="External"/></Relationships>
</file>

<file path=ppt/slides/_rels/slide242.xml.rels><?xml version="1.0" encoding="UTF-8" standalone="yes"?>
<Relationships xmlns="http://schemas.openxmlformats.org/package/2006/relationships"><Relationship Id="rId8" Type="http://schemas.openxmlformats.org/officeDocument/2006/relationships/hyperlink" Target="https://people.inf.ethz.ch/omutlu/pub/VBI-virtual-block-interface_isca20-ARM-Research-Summit-poster.pptx" TargetMode="External"/><Relationship Id="rId13" Type="http://schemas.openxmlformats.org/officeDocument/2006/relationships/image" Target="../media/image183.png"/><Relationship Id="rId3" Type="http://schemas.openxmlformats.org/officeDocument/2006/relationships/hyperlink" Target="http://iscaconf.org/isca2020/" TargetMode="External"/><Relationship Id="rId7" Type="http://schemas.openxmlformats.org/officeDocument/2006/relationships/hyperlink" Target="https://people.inf.ethz.ch/omutlu/pub/VBI-virtual-block-interface_isca20-lightning-talk.pdf" TargetMode="External"/><Relationship Id="rId12" Type="http://schemas.openxmlformats.org/officeDocument/2006/relationships/hyperlink" Target="https://www.youtube.com/watch?v=PPR7YrBi7IQ" TargetMode="External"/><Relationship Id="rId2" Type="http://schemas.openxmlformats.org/officeDocument/2006/relationships/hyperlink" Target="https://people.inf.ethz.ch/omutlu/pub/VBI-virtual-block-interface_isca20.pdf" TargetMode="External"/><Relationship Id="rId1" Type="http://schemas.openxmlformats.org/officeDocument/2006/relationships/slideLayout" Target="../slideLayouts/slideLayout2.xml"/><Relationship Id="rId6" Type="http://schemas.openxmlformats.org/officeDocument/2006/relationships/hyperlink" Target="https://people.inf.ethz.ch/omutlu/pub/VBI-virtual-block-interface_isca20-lightning-talk.pptx" TargetMode="External"/><Relationship Id="rId11" Type="http://schemas.openxmlformats.org/officeDocument/2006/relationships/hyperlink" Target="https://youtu.be/04l-Zlaue0k" TargetMode="External"/><Relationship Id="rId5" Type="http://schemas.openxmlformats.org/officeDocument/2006/relationships/hyperlink" Target="https://people.inf.ethz.ch/omutlu/pub/VBI-virtual-block-interface_isca20-talk.pdf" TargetMode="External"/><Relationship Id="rId10" Type="http://schemas.openxmlformats.org/officeDocument/2006/relationships/hyperlink" Target="https://www.youtube.com/watch?v=7c6LgVrCwPo" TargetMode="External"/><Relationship Id="rId4" Type="http://schemas.openxmlformats.org/officeDocument/2006/relationships/hyperlink" Target="https://people.inf.ethz.ch/omutlu/pub/VBI-virtual-block-interface_isca20-talk.pptx" TargetMode="External"/><Relationship Id="rId9" Type="http://schemas.openxmlformats.org/officeDocument/2006/relationships/hyperlink" Target="https://people.inf.ethz.ch/omutlu/pub/VBI-virtual-block-interface_isca20-ARM-Research-Summit-poster.pdf"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51.xml.rels><?xml version="1.0" encoding="UTF-8" standalone="yes"?>
<Relationships xmlns="http://schemas.openxmlformats.org/package/2006/relationships"><Relationship Id="rId3" Type="http://schemas.openxmlformats.org/officeDocument/2006/relationships/hyperlink" Target="https://people.inf.ethz.ch/omutlu/projects.htm" TargetMode="External"/><Relationship Id="rId2" Type="http://schemas.openxmlformats.org/officeDocument/2006/relationships/hyperlink" Target="https://people.inf.ethz.ch/omutlu/pub/ModernPrimerOnPIM_springer-emerging-computing-bookchapter21.pdf" TargetMode="External"/><Relationship Id="rId1" Type="http://schemas.openxmlformats.org/officeDocument/2006/relationships/slideLayout" Target="../slideLayouts/slideLayout236.xml"/><Relationship Id="rId5" Type="http://schemas.openxmlformats.org/officeDocument/2006/relationships/image" Target="../media/image149.png"/><Relationship Id="rId4" Type="http://schemas.openxmlformats.org/officeDocument/2006/relationships/hyperlink" Target="https://arxiv.org/pdf/1903.03988.pdf" TargetMode="External"/></Relationships>
</file>

<file path=ppt/slides/_rels/slide252.xml.rels><?xml version="1.0" encoding="UTF-8" standalone="yes"?>
<Relationships xmlns="http://schemas.openxmlformats.org/package/2006/relationships"><Relationship Id="rId3" Type="http://schemas.openxmlformats.org/officeDocument/2006/relationships/hyperlink" Target="https://www.research.ibm.com/journal/" TargetMode="External"/><Relationship Id="rId2" Type="http://schemas.openxmlformats.org/officeDocument/2006/relationships/hyperlink" Target="https://arxiv.org/pdf/1907.12947.pdf" TargetMode="External"/><Relationship Id="rId1" Type="http://schemas.openxmlformats.org/officeDocument/2006/relationships/slideLayout" Target="../slideLayouts/slideLayout236.xml"/><Relationship Id="rId4" Type="http://schemas.openxmlformats.org/officeDocument/2006/relationships/image" Target="../media/image150.png"/></Relationships>
</file>

<file path=ppt/slides/_rels/slide253.xml.rels><?xml version="1.0" encoding="UTF-8" standalone="yes"?>
<Relationships xmlns="http://schemas.openxmlformats.org/package/2006/relationships"><Relationship Id="rId8" Type="http://schemas.openxmlformats.org/officeDocument/2006/relationships/hyperlink" Target="https://www.youtube.com/watch?v=1S9P5-i4EuI" TargetMode="External"/><Relationship Id="rId3" Type="http://schemas.openxmlformats.org/officeDocument/2006/relationships/hyperlink" Target="https://ieee-iedm.org/program/tutorials/" TargetMode="External"/><Relationship Id="rId7" Type="http://schemas.openxmlformats.org/officeDocument/2006/relationships/hyperlink" Target="https://www.youtube.com/watch?v=H3sEaINPBOE" TargetMode="External"/><Relationship Id="rId12" Type="http://schemas.openxmlformats.org/officeDocument/2006/relationships/hyperlink" Target="https://www.youtube.com/onurmutlulectures" TargetMode="External"/><Relationship Id="rId2" Type="http://schemas.openxmlformats.org/officeDocument/2006/relationships/hyperlink" Target="https://people.inf.ethz.ch/omutlu/pub/onur-IEDM-Tutorial-MemoryCentricComputingSystems-December-12-2020-FINAL.pptx" TargetMode="External"/><Relationship Id="rId1" Type="http://schemas.openxmlformats.org/officeDocument/2006/relationships/slideLayout" Target="../slideLayouts/slideLayout236.xml"/><Relationship Id="rId6" Type="http://schemas.openxmlformats.org/officeDocument/2006/relationships/hyperlink" Target="https://people.inf.ethz.ch/omutlu/pub/onur-IEDM-Tutorial-ExecutiveSummary-MemoryCentricComputingSystems-December-12-2020-FINAL.pdf" TargetMode="External"/><Relationship Id="rId11" Type="http://schemas.openxmlformats.org/officeDocument/2006/relationships/hyperlink" Target="https://people.inf.ethz.ch/omutlu/pub/ModernPrimerOnPIM_springer-emerging-computing-bookchapter21.pdf" TargetMode="External"/><Relationship Id="rId5" Type="http://schemas.openxmlformats.org/officeDocument/2006/relationships/hyperlink" Target="https://people.inf.ethz.ch/omutlu/pub/onur-IEDM-Tutorial-ExecutiveSummary-MemoryCentricComputingSystems-December-12-2020-FINAL.pptx" TargetMode="External"/><Relationship Id="rId10" Type="http://schemas.openxmlformats.org/officeDocument/2006/relationships/hyperlink" Target="https://people.inf.ethz.ch/omutlu/pub/intelligent-architectures-for-intelligent-machines_keynote-paper_VLSI20.pdf" TargetMode="External"/><Relationship Id="rId4" Type="http://schemas.openxmlformats.org/officeDocument/2006/relationships/hyperlink" Target="https://people.inf.ethz.ch/omutlu/pub/onur-IEDM-Tutorial-MemoryCentricComputingSystems-December-12-2020-FINAL.pdf" TargetMode="External"/><Relationship Id="rId9" Type="http://schemas.openxmlformats.org/officeDocument/2006/relationships/hyperlink" Target="https://ieee-iedm.org/wp-content/uploads/2020/11/Mutlu.pdf" TargetMode="External"/></Relationships>
</file>

<file path=ppt/slides/_rels/slide254.xml.rels><?xml version="1.0" encoding="UTF-8" standalone="yes"?>
<Relationships xmlns="http://schemas.openxmlformats.org/package/2006/relationships"><Relationship Id="rId8" Type="http://schemas.openxmlformats.org/officeDocument/2006/relationships/hyperlink" Target="https://www.youtube.com/watch?v=1S9P5-i4EuI" TargetMode="External"/><Relationship Id="rId13" Type="http://schemas.openxmlformats.org/officeDocument/2006/relationships/image" Target="../media/image157.png"/><Relationship Id="rId3" Type="http://schemas.openxmlformats.org/officeDocument/2006/relationships/hyperlink" Target="https://ieee-iedm.org/program/tutorials/" TargetMode="External"/><Relationship Id="rId7" Type="http://schemas.openxmlformats.org/officeDocument/2006/relationships/hyperlink" Target="https://www.youtube.com/watch?v=H3sEaINPBOE" TargetMode="External"/><Relationship Id="rId12" Type="http://schemas.openxmlformats.org/officeDocument/2006/relationships/hyperlink" Target="https://www.youtube.com/onurmutlulectures" TargetMode="External"/><Relationship Id="rId2" Type="http://schemas.openxmlformats.org/officeDocument/2006/relationships/hyperlink" Target="https://people.inf.ethz.ch/omutlu/pub/onur-IEDM-Tutorial-MemoryCentricComputingSystems-December-12-2020-FINAL.pptx" TargetMode="External"/><Relationship Id="rId1" Type="http://schemas.openxmlformats.org/officeDocument/2006/relationships/slideLayout" Target="../slideLayouts/slideLayout236.xml"/><Relationship Id="rId6" Type="http://schemas.openxmlformats.org/officeDocument/2006/relationships/hyperlink" Target="https://people.inf.ethz.ch/omutlu/pub/onur-IEDM-Tutorial-ExecutiveSummary-MemoryCentricComputingSystems-December-12-2020-FINAL.pdf" TargetMode="External"/><Relationship Id="rId11" Type="http://schemas.openxmlformats.org/officeDocument/2006/relationships/hyperlink" Target="https://people.inf.ethz.ch/omutlu/pub/ModernPrimerOnPIM_springer-emerging-computing-bookchapter21.pdf" TargetMode="External"/><Relationship Id="rId5" Type="http://schemas.openxmlformats.org/officeDocument/2006/relationships/hyperlink" Target="https://people.inf.ethz.ch/omutlu/pub/onur-IEDM-Tutorial-ExecutiveSummary-MemoryCentricComputingSystems-December-12-2020-FINAL.pptx" TargetMode="External"/><Relationship Id="rId10" Type="http://schemas.openxmlformats.org/officeDocument/2006/relationships/hyperlink" Target="https://people.inf.ethz.ch/omutlu/pub/intelligent-architectures-for-intelligent-machines_keynote-paper_VLSI20.pdf" TargetMode="External"/><Relationship Id="rId4" Type="http://schemas.openxmlformats.org/officeDocument/2006/relationships/hyperlink" Target="https://people.inf.ethz.ch/omutlu/pub/onur-IEDM-Tutorial-MemoryCentricComputingSystems-December-12-2020-FINAL.pdf" TargetMode="External"/><Relationship Id="rId9" Type="http://schemas.openxmlformats.org/officeDocument/2006/relationships/hyperlink" Target="https://ieee-iedm.org/wp-content/uploads/2020/11/Mutlu.pdf"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57.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hyperlink" Target="http://www.safari.ethz.ch/" TargetMode="External"/><Relationship Id="rId1" Type="http://schemas.openxmlformats.org/officeDocument/2006/relationships/slideLayout" Target="../slideLayouts/slideLayout236.xml"/></Relationships>
</file>

<file path=ppt/slides/_rels/slide25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6.png"/><Relationship Id="rId1" Type="http://schemas.openxmlformats.org/officeDocument/2006/relationships/slideLayout" Target="../slideLayouts/slideLayout874.xml"/><Relationship Id="rId6" Type="http://schemas.openxmlformats.org/officeDocument/2006/relationships/hyperlink" Target="https://safari.ethz.ch/safari-newsletter-january-2021/" TargetMode="External"/><Relationship Id="rId5" Type="http://schemas.openxmlformats.org/officeDocument/2006/relationships/image" Target="../media/image187.jpeg"/><Relationship Id="rId4" Type="http://schemas.openxmlformats.org/officeDocument/2006/relationships/hyperlink" Target="http://www.safari.ethz.ch/" TargetMode="External"/></Relationships>
</file>

<file path=ppt/slides/_rels/slide25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safari.ethz.ch/safari-newsletter-april-2020/" TargetMode="External"/><Relationship Id="rId1" Type="http://schemas.openxmlformats.org/officeDocument/2006/relationships/slideLayout" Target="../slideLayouts/slideLayout70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safari.ethz.ch/safari-newsletter-january-2021/" TargetMode="External"/><Relationship Id="rId1" Type="http://schemas.openxmlformats.org/officeDocument/2006/relationships/slideLayout" Target="../slideLayouts/slideLayout708.xml"/></Relationships>
</file>

<file path=ppt/slides/_rels/slide261.xml.rels><?xml version="1.0" encoding="UTF-8" standalone="yes"?>
<Relationships xmlns="http://schemas.openxmlformats.org/package/2006/relationships"><Relationship Id="rId3" Type="http://schemas.openxmlformats.org/officeDocument/2006/relationships/hyperlink" Target="http://scholar.google.com/citations?user=7XyGUGkAAAAJ&amp;hl=en" TargetMode="External"/><Relationship Id="rId2" Type="http://schemas.openxmlformats.org/officeDocument/2006/relationships/hyperlink" Target="https://people.inf.ethz.ch/omutlu/projects.htm" TargetMode="External"/><Relationship Id="rId1" Type="http://schemas.openxmlformats.org/officeDocument/2006/relationships/slideLayout" Target="../slideLayouts/slideLayout547.xml"/><Relationship Id="rId4" Type="http://schemas.openxmlformats.org/officeDocument/2006/relationships/hyperlink" Target="https://www.youtube.com/onurmutlulectures" TargetMode="External"/></Relationships>
</file>

<file path=ppt/slides/_rels/slide262.xml.rels><?xml version="1.0" encoding="UTF-8" standalone="yes"?>
<Relationships xmlns="http://schemas.openxmlformats.org/package/2006/relationships"><Relationship Id="rId3" Type="http://schemas.openxmlformats.org/officeDocument/2006/relationships/hyperlink" Target="mailto:omutlu@gmail.com" TargetMode="External"/><Relationship Id="rId7"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hyperlink" Target="https://people.inf.ethz.ch/omutlu" TargetMode="Externa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36.xml"/></Relationships>
</file>

<file path=ppt/slides/_rels/slide26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36.xml"/></Relationships>
</file>

<file path=ppt/slides/_rels/slide26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36.xml"/><Relationship Id="rId4" Type="http://schemas.openxmlformats.org/officeDocument/2006/relationships/image" Target="../media/image192.png"/></Relationships>
</file>

<file path=ppt/slides/_rels/slide26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878.xml"/></Relationships>
</file>

<file path=ppt/slides/_rels/slide26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878.xml"/></Relationships>
</file>

<file path=ppt/slides/_rels/slide269.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2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36.xml"/></Relationships>
</file>

<file path=ppt/slides/_rels/slide271.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878.xml"/></Relationships>
</file>

<file path=ppt/slides/_rels/slide272.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890.xml"/></Relationships>
</file>

<file path=ppt/slides/_rels/slide273.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236.xml"/><Relationship Id="rId4" Type="http://schemas.openxmlformats.org/officeDocument/2006/relationships/hyperlink" Target="https://commons.wikimedia.org/w/index.php?curid=31493356" TargetMode="External"/></Relationships>
</file>

<file path=ppt/slides/_rels/slide27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878.xml"/></Relationships>
</file>

<file path=ppt/slides/_rels/slide275.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878.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4.xml"/></Relationships>
</file>

<file path=ppt/slides/_rels/slide277.xml.rels><?xml version="1.0" encoding="UTF-8" standalone="yes"?>
<Relationships xmlns="http://schemas.openxmlformats.org/package/2006/relationships"><Relationship Id="rId3" Type="http://schemas.openxmlformats.org/officeDocument/2006/relationships/hyperlink" Target="mailto:omutlu@gmail.com" TargetMode="External"/><Relationship Id="rId2" Type="http://schemas.openxmlformats.org/officeDocument/2006/relationships/hyperlink" Target="https://people.inf.ethz.ch/omutlu/" TargetMode="External"/><Relationship Id="rId1" Type="http://schemas.openxmlformats.org/officeDocument/2006/relationships/slideLayout" Target="../slideLayouts/slideLayout696.xml"/><Relationship Id="rId5" Type="http://schemas.openxmlformats.org/officeDocument/2006/relationships/image" Target="../media/image205.png"/><Relationship Id="rId4" Type="http://schemas.openxmlformats.org/officeDocument/2006/relationships/hyperlink" Target="https://people.inf.ethz.ch/omutlu/projects.htm" TargetMode="External"/></Relationships>
</file>

<file path=ppt/slides/_rels/slide278.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206.png"/><Relationship Id="rId7" Type="http://schemas.openxmlformats.org/officeDocument/2006/relationships/image" Target="../media/image209.jpe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08.png"/><Relationship Id="rId5" Type="http://schemas.openxmlformats.org/officeDocument/2006/relationships/image" Target="../media/image207.jpeg"/><Relationship Id="rId10" Type="http://schemas.openxmlformats.org/officeDocument/2006/relationships/image" Target="../media/image210.png"/><Relationship Id="rId4" Type="http://schemas.microsoft.com/office/2007/relationships/hdphoto" Target="../media/hdphoto4.wdp"/><Relationship Id="rId9" Type="http://schemas.openxmlformats.org/officeDocument/2006/relationships/image" Target="../media/image97.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8" Type="http://schemas.openxmlformats.org/officeDocument/2006/relationships/hyperlink" Target="https://www.youtube.com/watch?v=B58YT9hZM4g&amp;list=PL5Q2soXY2Zi8D_5MGV6EnXEJHnV2YFBJl&amp;index=25" TargetMode="External"/><Relationship Id="rId3" Type="http://schemas.openxmlformats.org/officeDocument/2006/relationships/hyperlink" Target="https://www.youtube.com/watch?v=kgiZlSOcGFM&amp;list=PL5Q2soXY2Zi8D_5MGV6EnXEJHnV2YFBJl&amp;index=1" TargetMode="External"/><Relationship Id="rId7" Type="http://schemas.openxmlformats.org/officeDocument/2006/relationships/hyperlink" Target="https://www.youtube.com/watch?v=n8Aj_A0WSg8&amp;list=PL5Q2soXY2Zi8D_5MGV6EnXEJHnV2YFBJl&amp;index=22" TargetMode="External"/><Relationship Id="rId2" Type="http://schemas.openxmlformats.org/officeDocument/2006/relationships/hyperlink" Target="https://www.youtube.com/onurmutlulectures" TargetMode="External"/><Relationship Id="rId1" Type="http://schemas.openxmlformats.org/officeDocument/2006/relationships/slideLayout" Target="../slideLayouts/slideLayout559.xml"/><Relationship Id="rId6" Type="http://schemas.openxmlformats.org/officeDocument/2006/relationships/hyperlink" Target="https://www.youtube.com/watch?v=F7xZLNMIY1E&amp;list=PL5Q2soXY2Zi8D_5MGV6EnXEJHnV2YFBJl&amp;index=3" TargetMode="External"/><Relationship Id="rId5" Type="http://schemas.openxmlformats.org/officeDocument/2006/relationships/hyperlink" Target="https://www.youtube.com/watch?v=hPnSmfwu2-A&amp;list=PL5Q2soXY2Zi8D_5MGV6EnXEJHnV2YFBJl&amp;index=9" TargetMode="External"/><Relationship Id="rId4" Type="http://schemas.openxmlformats.org/officeDocument/2006/relationships/hyperlink" Target="https://www.youtube.com/watch?v=njX_14584Jw&amp;list=PL5Q2soXY2Zi8D_5MGV6EnXEJHnV2YFBJl&amp;index=16" TargetMode="External"/></Relationships>
</file>

<file path=ppt/slides/_rels/slide284.xml.rels><?xml version="1.0" encoding="UTF-8" standalone="yes"?>
<Relationships xmlns="http://schemas.openxmlformats.org/package/2006/relationships"><Relationship Id="rId3" Type="http://schemas.openxmlformats.org/officeDocument/2006/relationships/hyperlink" Target="https://www.youtube.com/playlist?list=PL5Q2soXY2Zi-HXxomthrpDpMJm05P6J9x" TargetMode="External"/><Relationship Id="rId2" Type="http://schemas.openxmlformats.org/officeDocument/2006/relationships/hyperlink" Target="https://people.inf.ethz.ch/omutlu/acaces2018.html" TargetMode="External"/><Relationship Id="rId1" Type="http://schemas.openxmlformats.org/officeDocument/2006/relationships/slideLayout" Target="../slideLayouts/slideLayout125.xml"/><Relationship Id="rId4" Type="http://schemas.openxmlformats.org/officeDocument/2006/relationships/hyperlink" Target="https://people.inf.ethz.ch/omutlu/projects.htm" TargetMode="External"/></Relationships>
</file>

<file path=ppt/slides/_rels/slide285.xml.rels><?xml version="1.0" encoding="UTF-8" standalone="yes"?>
<Relationships xmlns="http://schemas.openxmlformats.org/package/2006/relationships"><Relationship Id="rId3" Type="http://schemas.openxmlformats.org/officeDocument/2006/relationships/hyperlink" Target="https://www.youtube.com/playlist?list=PL5Q2soXY2Zi_gntM55VoMlKlw7YrXOhbl" TargetMode="External"/><Relationship Id="rId2" Type="http://schemas.openxmlformats.org/officeDocument/2006/relationships/hyperlink" Target="https://safari.ethz.ch/memory_systems/TUWien2019" TargetMode="External"/><Relationship Id="rId1" Type="http://schemas.openxmlformats.org/officeDocument/2006/relationships/slideLayout" Target="../slideLayouts/slideLayout125.xml"/><Relationship Id="rId4" Type="http://schemas.openxmlformats.org/officeDocument/2006/relationships/hyperlink" Target="https://people.inf.ethz.ch/omutlu/projects.htm" TargetMode="External"/></Relationships>
</file>

<file path=ppt/slides/_rels/slide286.xml.rels><?xml version="1.0" encoding="UTF-8" standalone="yes"?>
<Relationships xmlns="http://schemas.openxmlformats.org/package/2006/relationships"><Relationship Id="rId3" Type="http://schemas.openxmlformats.org/officeDocument/2006/relationships/hyperlink" Target="https://www.youtube.com/watch?v=tcQ3zZ3JpuA&amp;list=PL5Q2soXY2Zi8D_5MGV6EnXEJHnV2YFBJl&amp;index=15" TargetMode="External"/><Relationship Id="rId2" Type="http://schemas.openxmlformats.org/officeDocument/2006/relationships/hyperlink" Target="https://www.youtube.com/watch?v=8ffSEKZhmvo&amp;list=PL5Q2soXY2Zi_4oP9LdL3cc8G6NIjD2Ydz" TargetMode="External"/><Relationship Id="rId1" Type="http://schemas.openxmlformats.org/officeDocument/2006/relationships/slideLayout" Target="../slideLayouts/slideLayout125.xml"/></Relationships>
</file>

<file path=ppt/slides/_rels/slide287.xml.rels><?xml version="1.0" encoding="UTF-8" standalone="yes"?>
<Relationships xmlns="http://schemas.openxmlformats.org/package/2006/relationships"><Relationship Id="rId8" Type="http://schemas.openxmlformats.org/officeDocument/2006/relationships/hyperlink" Target="https://v.youku.com/v_show/id_XNDI3MjU3MTM0OA" TargetMode="External"/><Relationship Id="rId3" Type="http://schemas.openxmlformats.org/officeDocument/2006/relationships/hyperlink" Target="https://www.sigarch.org/benefit/awards/acm-sigarch-maurice-wilkes-award/" TargetMode="External"/><Relationship Id="rId7" Type="http://schemas.openxmlformats.org/officeDocument/2006/relationships/hyperlink" Target="https://www.youtube.com/watch?v=8ffSEKZhmvo" TargetMode="External"/><Relationship Id="rId12" Type="http://schemas.openxmlformats.org/officeDocument/2006/relationships/hyperlink" Target="https://people.inf.ethz.ch/omutlu/pub/onur-DAC-EarlyCareerWorkshopPanel-ImpactfulResearch-July-19-2020-withbackup-FINAL.pdf" TargetMode="External"/><Relationship Id="rId2" Type="http://schemas.openxmlformats.org/officeDocument/2006/relationships/hyperlink" Target="https://people.inf.ethz.ch/omutlu/pub/onur-MauriceWilkesAward-June-25-2019-FINAL-public.pptx" TargetMode="External"/><Relationship Id="rId1" Type="http://schemas.openxmlformats.org/officeDocument/2006/relationships/slideLayout" Target="../slideLayouts/slideLayout615.xml"/><Relationship Id="rId6" Type="http://schemas.openxmlformats.org/officeDocument/2006/relationships/hyperlink" Target="https://v.youku.com/v_show/id_XNDI3MjU2ODIwNA" TargetMode="External"/><Relationship Id="rId11" Type="http://schemas.openxmlformats.org/officeDocument/2006/relationships/hyperlink" Target="https://sites.google.com/gapp.nthu.edu.tw/dac-ecw20/" TargetMode="External"/><Relationship Id="rId5" Type="http://schemas.openxmlformats.org/officeDocument/2006/relationships/hyperlink" Target="https://www.youtube.com/watch?v=tcQ3zZ3JpuA" TargetMode="External"/><Relationship Id="rId10" Type="http://schemas.openxmlformats.org/officeDocument/2006/relationships/hyperlink" Target="https://people.inf.ethz.ch/omutlu/pub/onur-DAC-EarlyCareerWorkshopPanel-ImpactfulResearch-July-19-2020-withbackup-FINAL.pptx" TargetMode="External"/><Relationship Id="rId4" Type="http://schemas.openxmlformats.org/officeDocument/2006/relationships/hyperlink" Target="https://people.inf.ethz.ch/omutlu/pub/onur-MauriceWilkesAward-June-25-2019-FINAL-public.pdf" TargetMode="External"/><Relationship Id="rId9" Type="http://schemas.openxmlformats.org/officeDocument/2006/relationships/hyperlink" Target="https://inf.ethz.ch/news-and-events/spotlights/2019/06/mutlu-ACM-SIGARCH-award.html" TargetMode="External"/></Relationships>
</file>

<file path=ppt/slides/_rels/slide288.xml.rels><?xml version="1.0" encoding="UTF-8" standalone="yes"?>
<Relationships xmlns="http://schemas.openxmlformats.org/package/2006/relationships"><Relationship Id="rId3" Type="http://schemas.openxmlformats.org/officeDocument/2006/relationships/hyperlink" Target="https://people.inf.ethz.ch/omutlu/pub/ProcessingDataWhereItMakesSense_micpro19-invited.pdf" TargetMode="External"/><Relationship Id="rId2" Type="http://schemas.openxmlformats.org/officeDocument/2006/relationships/image" Target="../media/image211.png"/><Relationship Id="rId1" Type="http://schemas.openxmlformats.org/officeDocument/2006/relationships/slideLayout" Target="../slideLayouts/slideLayout13.xml"/><Relationship Id="rId5" Type="http://schemas.openxmlformats.org/officeDocument/2006/relationships/hyperlink" Target="https://arxiv.org/pdf/1903.03988.pdf" TargetMode="External"/><Relationship Id="rId4" Type="http://schemas.openxmlformats.org/officeDocument/2006/relationships/hyperlink" Target="https://doi.org/10.1016/j.micpro.2019.01.009" TargetMode="External"/></Relationships>
</file>

<file path=ppt/slides/_rels/slide289.xml.rels><?xml version="1.0" encoding="UTF-8" standalone="yes"?>
<Relationships xmlns="http://schemas.openxmlformats.org/package/2006/relationships"><Relationship Id="rId3" Type="http://schemas.openxmlformats.org/officeDocument/2006/relationships/hyperlink" Target="https://www.research.ibm.com/journal/" TargetMode="External"/><Relationship Id="rId2" Type="http://schemas.openxmlformats.org/officeDocument/2006/relationships/hyperlink" Target="https://arxiv.org/pdf/1907.12947.pdf" TargetMode="External"/><Relationship Id="rId1" Type="http://schemas.openxmlformats.org/officeDocument/2006/relationships/slideLayout" Target="../slideLayouts/slideLayout236.xml"/><Relationship Id="rId4" Type="http://schemas.openxmlformats.org/officeDocument/2006/relationships/image" Target="../media/image1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6.xml"/></Relationships>
</file>

<file path=ppt/slides/_rels/slide290.xml.rels><?xml version="1.0" encoding="UTF-8" standalone="yes"?>
<Relationships xmlns="http://schemas.openxmlformats.org/package/2006/relationships"><Relationship Id="rId3" Type="http://schemas.openxmlformats.org/officeDocument/2006/relationships/hyperlink" Target="https://arxiv.org/pdf/1802.00320.pdf" TargetMode="External"/><Relationship Id="rId2" Type="http://schemas.openxmlformats.org/officeDocument/2006/relationships/hyperlink" Target="https://people.inf.ethz.ch/omutlu/acaces2018.html" TargetMode="External"/><Relationship Id="rId1" Type="http://schemas.openxmlformats.org/officeDocument/2006/relationships/slideLayout" Target="../slideLayouts/slideLayout13.xml"/><Relationship Id="rId4" Type="http://schemas.openxmlformats.org/officeDocument/2006/relationships/image" Target="../media/image212.png"/></Relationships>
</file>

<file path=ppt/slides/_rels/slide291.xml.rels><?xml version="1.0" encoding="UTF-8" standalone="yes"?>
<Relationships xmlns="http://schemas.openxmlformats.org/package/2006/relationships"><Relationship Id="rId3" Type="http://schemas.openxmlformats.org/officeDocument/2006/relationships/hyperlink" Target="http://superfri.org/superfri" TargetMode="External"/><Relationship Id="rId2" Type="http://schemas.openxmlformats.org/officeDocument/2006/relationships/hyperlink" Target="https://people.inf.ethz.ch/omutlu/pub/memory-systems-research_superfri14.pdf" TargetMode="External"/><Relationship Id="rId1" Type="http://schemas.openxmlformats.org/officeDocument/2006/relationships/slideLayout" Target="../slideLayouts/slideLayout236.xml"/><Relationship Id="rId4" Type="http://schemas.openxmlformats.org/officeDocument/2006/relationships/image" Target="../media/image213.png"/></Relationships>
</file>

<file path=ppt/slides/_rels/slide292.xml.rels><?xml version="1.0" encoding="UTF-8" standalone="yes"?>
<Relationships xmlns="http://schemas.openxmlformats.org/package/2006/relationships"><Relationship Id="rId3" Type="http://schemas.openxmlformats.org/officeDocument/2006/relationships/hyperlink" Target="https://people.inf.ethz.ch/omutlu/pub/rowhammer-and-other-memory-issues_date17.pdf" TargetMode="External"/><Relationship Id="rId2" Type="http://schemas.openxmlformats.org/officeDocument/2006/relationships/image" Target="../media/image214.png"/><Relationship Id="rId1" Type="http://schemas.openxmlformats.org/officeDocument/2006/relationships/slideLayout" Target="../slideLayouts/slideLayout236.xml"/><Relationship Id="rId6" Type="http://schemas.openxmlformats.org/officeDocument/2006/relationships/hyperlink" Target="https://people.inf.ethz.ch/omutlu/pub/onur-Rowhammer-Memory-Security_date17-invited-talk.pdf" TargetMode="External"/><Relationship Id="rId5" Type="http://schemas.openxmlformats.org/officeDocument/2006/relationships/hyperlink" Target="https://people.inf.ethz.ch/omutlu/pub/onur-Rowhammer-Memory-Security_date17-invited-talk.pptx" TargetMode="External"/><Relationship Id="rId4" Type="http://schemas.openxmlformats.org/officeDocument/2006/relationships/hyperlink" Target="http://www.date-conference.com/" TargetMode="External"/></Relationships>
</file>

<file path=ppt/slides/_rels/slide29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www.memcon.com/" TargetMode="External"/><Relationship Id="rId7" Type="http://schemas.openxmlformats.org/officeDocument/2006/relationships/hyperlink" Target="http://www.storagesearch.com/ram-new-thinking.html" TargetMode="External"/><Relationship Id="rId2" Type="http://schemas.openxmlformats.org/officeDocument/2006/relationships/hyperlink" Target="https://people.inf.ethz.ch/omutlu/pub/memory-scaling_memcon13.pdf" TargetMode="External"/><Relationship Id="rId1" Type="http://schemas.openxmlformats.org/officeDocument/2006/relationships/slideLayout" Target="../slideLayouts/slideLayout236.xml"/><Relationship Id="rId6" Type="http://schemas.openxmlformats.org/officeDocument/2006/relationships/hyperlink" Target="http://www.memcon.com/video1.aspx?vfile=2708052590001&amp;federated_f9=61773537001&amp;videoPlayer=999&amp;playerID=61773537001&amp;w=520&amp;h=442&amp;oheight=550" TargetMode="External"/><Relationship Id="rId5" Type="http://schemas.openxmlformats.org/officeDocument/2006/relationships/hyperlink" Target="https://people.inf.ethz.ch/omutlu/pub/mutlu_memory-scaling_memcon13_talk.pdf" TargetMode="External"/><Relationship Id="rId4" Type="http://schemas.openxmlformats.org/officeDocument/2006/relationships/hyperlink" Target="https://people.inf.ethz.ch/omutlu/pub/mutlu_memory-scaling_memcon13_talk.pptx" TargetMode="External"/></Relationships>
</file>

<file path=ppt/slides/_rels/slide294.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hyperlink" Target="https://arxiv.org/pdf/1706.08642" TargetMode="External"/><Relationship Id="rId1" Type="http://schemas.openxmlformats.org/officeDocument/2006/relationships/slideLayout" Target="../slideLayouts/slideLayout13.xml"/></Relationships>
</file>

<file path=ppt/slides/_rels/slide295.xml.rels><?xml version="1.0" encoding="UTF-8" standalone="yes"?>
<Relationships xmlns="http://schemas.openxmlformats.org/package/2006/relationships"><Relationship Id="rId3" Type="http://schemas.openxmlformats.org/officeDocument/2006/relationships/hyperlink" Target="https://arxiv.org/pdf/1904.09724.pdf" TargetMode="External"/><Relationship Id="rId2" Type="http://schemas.openxmlformats.org/officeDocument/2006/relationships/hyperlink" Target="https://ieeexplore.ieee.org/xpl/RecentIssue.jsp?punumber=43" TargetMode="External"/><Relationship Id="rId1" Type="http://schemas.openxmlformats.org/officeDocument/2006/relationships/slideLayout" Target="../slideLayouts/slideLayout260.xml"/><Relationship Id="rId4" Type="http://schemas.openxmlformats.org/officeDocument/2006/relationships/image" Target="../media/image75.png"/></Relationships>
</file>

<file path=ppt/slides/_rels/slide296.xml.rels><?xml version="1.0" encoding="UTF-8" standalone="yes"?>
<Relationships xmlns="http://schemas.openxmlformats.org/package/2006/relationships"><Relationship Id="rId8" Type="http://schemas.openxmlformats.org/officeDocument/2006/relationships/hyperlink" Target="https://www.youtube.com/watch?v=BJ87rZCGWU0&amp;list=PL5PHm2jkkXmidJOd59REog9jDnPDTG6IJ" TargetMode="External"/><Relationship Id="rId13" Type="http://schemas.openxmlformats.org/officeDocument/2006/relationships/hyperlink" Target="http://www.archive.ece.cmu.edu/~ece447/s14/doku.php?id=schedule" TargetMode="External"/><Relationship Id="rId18" Type="http://schemas.openxmlformats.org/officeDocument/2006/relationships/hyperlink" Target="https://www.youtube.com/playlist?list=PL5PHm2jkkXmgVhh8CHAu9N76TShJqfYDt" TargetMode="External"/><Relationship Id="rId26" Type="http://schemas.openxmlformats.org/officeDocument/2006/relationships/hyperlink" Target="https://www.youtube.com/playlist?feature=edit_ok&amp;list=PLSEZzvupP7hNjq3Tuv2hiE5VvR-WRYoW4" TargetMode="External"/><Relationship Id="rId3" Type="http://schemas.openxmlformats.org/officeDocument/2006/relationships/hyperlink" Target="https://www.youtube.com/watch?v=AJBmIaUneB0&amp;list=PL5Q2soXY2Zi_FRrloMa2fUYWPGiZUBQo2" TargetMode="External"/><Relationship Id="rId21" Type="http://schemas.openxmlformats.org/officeDocument/2006/relationships/hyperlink" Target="https://safari.ethz.ch/architecture/fall2018/doku.php?id=schedule" TargetMode="External"/><Relationship Id="rId7" Type="http://schemas.openxmlformats.org/officeDocument/2006/relationships/hyperlink" Target="https://www.youtube.com/playlist?list=PL5PHm2jkkXmgFdD9x7RsjQC4a8KQjmUkQ" TargetMode="External"/><Relationship Id="rId12" Type="http://schemas.openxmlformats.org/officeDocument/2006/relationships/hyperlink" Target="http://www.archive.ece.cmu.edu/~ece447/s15/doku.php?id=schedule" TargetMode="External"/><Relationship Id="rId17" Type="http://schemas.openxmlformats.org/officeDocument/2006/relationships/hyperlink" Target="https://www.youtube.com/playlist?list=PL5Q2soXY2Zi9OhoVQBXYFIZywZXCPl4M_" TargetMode="External"/><Relationship Id="rId25" Type="http://schemas.openxmlformats.org/officeDocument/2006/relationships/hyperlink" Target="http://www.ece.cmu.edu/~ece742/f12/doku.php?id=lectures" TargetMode="External"/><Relationship Id="rId2" Type="http://schemas.openxmlformats.org/officeDocument/2006/relationships/hyperlink" Target="https://www.youtube.com/watch?v=nA4T8sCPWtg&amp;list=PL5Q2soXY2Zi8J58xLKBNFQFHRO3GrXxA9" TargetMode="External"/><Relationship Id="rId16" Type="http://schemas.openxmlformats.org/officeDocument/2006/relationships/hyperlink" Target="https://www.youtube.com/watch?v=g3yH68hAaSk&amp;list=PL5Q2soXY2Zi9JXe3ywQMhylk_d5dI-TM7" TargetMode="External"/><Relationship Id="rId20" Type="http://schemas.openxmlformats.org/officeDocument/2006/relationships/hyperlink" Target="https://safari.ethz.ch/architecture/fall2019/doku.php?id=schedule" TargetMode="External"/><Relationship Id="rId1" Type="http://schemas.openxmlformats.org/officeDocument/2006/relationships/slideLayout" Target="../slideLayouts/slideLayout547.xml"/><Relationship Id="rId6" Type="http://schemas.openxmlformats.org/officeDocument/2006/relationships/hyperlink" Target="https://www.youtube.com/watch?v=zLP_X4wyHbY&amp;list=PL5PHm2jkkXmi5CxxI7b3JCL1TWybTDtKq" TargetMode="External"/><Relationship Id="rId11" Type="http://schemas.openxmlformats.org/officeDocument/2006/relationships/hyperlink" Target="https://safari.ethz.ch/digitaltechnik/spring2018/doku.php?id=schedule" TargetMode="External"/><Relationship Id="rId24" Type="http://schemas.openxmlformats.org/officeDocument/2006/relationships/hyperlink" Target="http://www.archive.ece.cmu.edu/~ece740/f13/doku.php?id=schedule" TargetMode="External"/><Relationship Id="rId5" Type="http://schemas.openxmlformats.org/officeDocument/2006/relationships/hyperlink" Target="https://www.youtube.com/watch?v=g7r16VYd544&amp;list=PL5Q2soXY2Zi-IXWTT7xoNYpst5-zdZQ6y" TargetMode="External"/><Relationship Id="rId15" Type="http://schemas.openxmlformats.org/officeDocument/2006/relationships/hyperlink" Target="https://www.youtube.com/watch?list=PL5Q2soXY2Zi-DyoI3HbqcdtUm9YWRR_z-&amp;v=UC_ROevjIuM" TargetMode="External"/><Relationship Id="rId23" Type="http://schemas.openxmlformats.org/officeDocument/2006/relationships/hyperlink" Target="http://www.archive.ece.cmu.edu/~ece740/f15/doku.php?id=schedule" TargetMode="External"/><Relationship Id="rId10" Type="http://schemas.openxmlformats.org/officeDocument/2006/relationships/hyperlink" Target="https://safari.ethz.ch/digitaltechnik/spring2020/doku.php?id=schedule" TargetMode="External"/><Relationship Id="rId19" Type="http://schemas.openxmlformats.org/officeDocument/2006/relationships/hyperlink" Target="https://www.youtube.com/playlist?list=PL5PHm2jkkXmgDN1PLwOY_tGtUlynnyV6D" TargetMode="External"/><Relationship Id="rId4" Type="http://schemas.openxmlformats.org/officeDocument/2006/relationships/hyperlink" Target="https://www.youtube.com/watch?v=PMJxcArLU1E&amp;list=PL5Q2soXY2Zi_QedyPWtRmFUJ2F8DdYP7l" TargetMode="External"/><Relationship Id="rId9" Type="http://schemas.openxmlformats.org/officeDocument/2006/relationships/hyperlink" Target="https://safari.ethz.ch/digitaltechnik/spring2019/doku.php?id=schedule" TargetMode="External"/><Relationship Id="rId14" Type="http://schemas.openxmlformats.org/officeDocument/2006/relationships/hyperlink" Target="http://www.archive.ece.cmu.edu/~ece447/s13/doku.php?id=schedule" TargetMode="External"/><Relationship Id="rId22" Type="http://schemas.openxmlformats.org/officeDocument/2006/relationships/hyperlink" Target="https://safari.ethz.ch/architecture/fall2017/doku.php?id=schedule" TargetMode="External"/><Relationship Id="rId27" Type="http://schemas.openxmlformats.org/officeDocument/2006/relationships/hyperlink" Target="http://users.ece.cmu.edu/~omutlu/acaces2013-memory.html" TargetMode="External"/></Relationships>
</file>

<file path=ppt/slides/_rels/slide297.xml.rels><?xml version="1.0" encoding="UTF-8" standalone="yes"?>
<Relationships xmlns="http://schemas.openxmlformats.org/package/2006/relationships"><Relationship Id="rId8" Type="http://schemas.openxmlformats.org/officeDocument/2006/relationships/hyperlink" Target="https://safari.ethz.ch/architecture_seminar/fall2019/doku.php?id=schedule" TargetMode="External"/><Relationship Id="rId13" Type="http://schemas.openxmlformats.org/officeDocument/2006/relationships/hyperlink" Target="https://www.youtube.com/watch?v=-Yg1Ll9K30o&amp;list=PL5Q2soXY2Zi-hwiVCgcTgmnV3HH65QZnK" TargetMode="External"/><Relationship Id="rId18" Type="http://schemas.openxmlformats.org/officeDocument/2006/relationships/hyperlink" Target="https://www.youtube.com/watch?v=LD0ncRtXtDo&amp;list=PL5Q2soXY2Zi-HXxomthrpDpMJm05P6J9x" TargetMode="External"/><Relationship Id="rId3" Type="http://schemas.openxmlformats.org/officeDocument/2006/relationships/hyperlink" Target="https://www.youtube.com/watch?v=wB8iHMIeuaw&amp;list=PL5Q2soXY2Zi-RdBwDEIsq0pmsrHWEttz6" TargetMode="External"/><Relationship Id="rId21" Type="http://schemas.openxmlformats.org/officeDocument/2006/relationships/hyperlink" Target="https://www.youtube.com/playlist?list=PL5Q2soXY2Zi-IXWTT7xoNYpst5-zdZQ6y" TargetMode="External"/><Relationship Id="rId7" Type="http://schemas.openxmlformats.org/officeDocument/2006/relationships/hyperlink" Target="https://safari.ethz.ch/architecture_seminar/spring2020/doku.php?id=schedule" TargetMode="External"/><Relationship Id="rId12" Type="http://schemas.openxmlformats.org/officeDocument/2006/relationships/hyperlink" Target="https://www.youtube.com/watch?v=1RE5bkK4A-g&amp;list=PL5Q2soXY2Zi_aTU-FOVVc6SdYm2IF-ysX" TargetMode="External"/><Relationship Id="rId17" Type="http://schemas.openxmlformats.org/officeDocument/2006/relationships/hyperlink" Target="https://safari.ethz.ch/memory_systems/2018/doku.php?id=schedule" TargetMode="External"/><Relationship Id="rId2" Type="http://schemas.openxmlformats.org/officeDocument/2006/relationships/hyperlink" Target="http://users.ece.cmu.edu/~omutlu/acaces2013-memory.html" TargetMode="External"/><Relationship Id="rId16" Type="http://schemas.openxmlformats.org/officeDocument/2006/relationships/hyperlink" Target="https://safari.ethz.ch/memory_systems/TUWien2019/doku.php?id=schedule/" TargetMode="External"/><Relationship Id="rId20" Type="http://schemas.openxmlformats.org/officeDocument/2006/relationships/hyperlink" Target="https://safari.ethz.ch/memory_systems/ACACES2018/doku.php" TargetMode="External"/><Relationship Id="rId1" Type="http://schemas.openxmlformats.org/officeDocument/2006/relationships/slideLayout" Target="../slideLayouts/slideLayout547.xml"/><Relationship Id="rId6" Type="http://schemas.openxmlformats.org/officeDocument/2006/relationships/hyperlink" Target="https://www.youtube.com/watch?v=Vhydn-RLYXk&amp;list=PL5Q2soXY2Zi-R5gIzmy3SO7keDNnQ0b8v" TargetMode="External"/><Relationship Id="rId11" Type="http://schemas.openxmlformats.org/officeDocument/2006/relationships/hyperlink" Target="https://www.youtube.com/watch?v=K8F8pKYaQcc&amp;list=PL5Q2soXY2Zi-IymxXpH_9vlZCOeA7Yfn9" TargetMode="External"/><Relationship Id="rId5" Type="http://schemas.openxmlformats.org/officeDocument/2006/relationships/hyperlink" Target="https://www.youtube.com/playlist?list=PL5Q2soXY2Zi8OJwH_bn9UQqSF4wWYSzkp" TargetMode="External"/><Relationship Id="rId15" Type="http://schemas.openxmlformats.org/officeDocument/2006/relationships/hyperlink" Target="https://safari.ethz.ch/memory_systems/Perugia2019/doku.php?id=schedule" TargetMode="External"/><Relationship Id="rId10" Type="http://schemas.openxmlformats.org/officeDocument/2006/relationships/hyperlink" Target="https://safari.ethz.ch/architecture_seminar/fall2018/doku.php?id=schedule" TargetMode="External"/><Relationship Id="rId19" Type="http://schemas.openxmlformats.org/officeDocument/2006/relationships/hyperlink" Target="https://people.inf.ethz.ch/omutlu/acaces2013-memory.html" TargetMode="External"/><Relationship Id="rId4" Type="http://schemas.openxmlformats.org/officeDocument/2006/relationships/hyperlink" Target="https://www.youtube.com/watch?v=Rh5XynlJrSM&amp;list=PL5Q2soXY2Zi_22a-Br3hXr55hy7s3ZDwH" TargetMode="External"/><Relationship Id="rId9" Type="http://schemas.openxmlformats.org/officeDocument/2006/relationships/hyperlink" Target="https://safari.ethz.ch/architecture_seminar/spring2019/doku.php?id=schedule" TargetMode="External"/><Relationship Id="rId14" Type="http://schemas.openxmlformats.org/officeDocument/2006/relationships/hyperlink" Target="https://www.youtube.com/watch?v=bAcY6Lcp1Gs&amp;list=PL5Q2soXY2Zi_gntM55VoMlKlw7YrXOhbl" TargetMode="External"/></Relationships>
</file>

<file path=ppt/slides/_rels/slide298.xml.rels><?xml version="1.0" encoding="UTF-8" standalone="yes"?>
<Relationships xmlns="http://schemas.openxmlformats.org/package/2006/relationships"><Relationship Id="rId8" Type="http://schemas.openxmlformats.org/officeDocument/2006/relationships/hyperlink" Target="http://www.ece.cmu.edu/~safari/tools.html" TargetMode="External"/><Relationship Id="rId3" Type="http://schemas.openxmlformats.org/officeDocument/2006/relationships/hyperlink" Target="https://github.com/CMU-SAFARI/ramulator" TargetMode="External"/><Relationship Id="rId7" Type="http://schemas.openxmlformats.org/officeDocument/2006/relationships/hyperlink" Target="https://github.com/CMU-SAFARI/" TargetMode="External"/><Relationship Id="rId2" Type="http://schemas.openxmlformats.org/officeDocument/2006/relationships/hyperlink" Target="https://github.com/CMU-SAFARI/rowhammer" TargetMode="External"/><Relationship Id="rId1" Type="http://schemas.openxmlformats.org/officeDocument/2006/relationships/slideLayout" Target="../slideLayouts/slideLayout570.xml"/><Relationship Id="rId6" Type="http://schemas.openxmlformats.org/officeDocument/2006/relationships/hyperlink" Target="https://github.com/CMU-SAFARI/SoftMC" TargetMode="External"/><Relationship Id="rId5" Type="http://schemas.openxmlformats.org/officeDocument/2006/relationships/hyperlink" Target="https://github.com/CMU-SAFARI/NOCulator" TargetMode="External"/><Relationship Id="rId4" Type="http://schemas.openxmlformats.org/officeDocument/2006/relationships/hyperlink" Target="https://github.com/CMU-SAFARI/memsim" TargetMode="External"/></Relationships>
</file>

<file path=ppt/slides/_rels/slide299.xml.rels><?xml version="1.0" encoding="UTF-8" standalone="yes"?>
<Relationships xmlns="http://schemas.openxmlformats.org/package/2006/relationships"><Relationship Id="rId8" Type="http://schemas.openxmlformats.org/officeDocument/2006/relationships/hyperlink" Target="http://www.ece.cmu.edu/~safari/tools.html" TargetMode="External"/><Relationship Id="rId3" Type="http://schemas.openxmlformats.org/officeDocument/2006/relationships/hyperlink" Target="https://github.com/CMU-SAFARI/Mosaic" TargetMode="External"/><Relationship Id="rId7" Type="http://schemas.openxmlformats.org/officeDocument/2006/relationships/hyperlink" Target="https://github.com/CMU-SAFARI/" TargetMode="External"/><Relationship Id="rId2" Type="http://schemas.openxmlformats.org/officeDocument/2006/relationships/hyperlink" Target="https://github.com/CMU-SAFARI/MQSim" TargetMode="External"/><Relationship Id="rId1" Type="http://schemas.openxmlformats.org/officeDocument/2006/relationships/slideLayout" Target="../slideLayouts/slideLayout570.xml"/><Relationship Id="rId6" Type="http://schemas.openxmlformats.org/officeDocument/2006/relationships/hyperlink" Target="https://github.com/CMU-SAFARI/HWASim" TargetMode="External"/><Relationship Id="rId5" Type="http://schemas.openxmlformats.org/officeDocument/2006/relationships/hyperlink" Target="https://github.com/CMU-SAFARI/SMLA" TargetMode="External"/><Relationship Id="rId4" Type="http://schemas.openxmlformats.org/officeDocument/2006/relationships/hyperlink" Target="https://github.com/CMU-SAFARI/IMPIC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46.xml"/><Relationship Id="rId4" Type="http://schemas.openxmlformats.org/officeDocument/2006/relationships/image" Target="../media/image51.png"/></Relationships>
</file>

<file path=ppt/slides/_rels/slide300.xml.rels><?xml version="1.0" encoding="UTF-8" standalone="yes"?>
<Relationships xmlns="http://schemas.openxmlformats.org/package/2006/relationships"><Relationship Id="rId3" Type="http://schemas.openxmlformats.org/officeDocument/2006/relationships/hyperlink" Target="http://www.ece.cmu.edu/~safari/tools.html" TargetMode="External"/><Relationship Id="rId2" Type="http://schemas.openxmlformats.org/officeDocument/2006/relationships/hyperlink" Target="https://github.com/CMU-SAFARI/" TargetMode="External"/><Relationship Id="rId1" Type="http://schemas.openxmlformats.org/officeDocument/2006/relationships/slideLayout" Target="../slideLayouts/slideLayout570.xml"/><Relationship Id="rId4" Type="http://schemas.openxmlformats.org/officeDocument/2006/relationships/image" Target="../media/image216.png"/></Relationships>
</file>

<file path=ppt/slides/_rels/slide30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570.xml"/></Relationships>
</file>

<file path=ppt/slides/_rels/slide302.xml.rels><?xml version="1.0" encoding="UTF-8" standalone="yes"?>
<Relationships xmlns="http://schemas.openxmlformats.org/package/2006/relationships"><Relationship Id="rId3" Type="http://schemas.openxmlformats.org/officeDocument/2006/relationships/hyperlink" Target="http://scholar.google.com/citations?user=7XyGUGkAAAAJ&amp;hl=en" TargetMode="External"/><Relationship Id="rId2" Type="http://schemas.openxmlformats.org/officeDocument/2006/relationships/hyperlink" Target="https://people.inf.ethz.ch/omutlu/projects.htm" TargetMode="External"/><Relationship Id="rId1" Type="http://schemas.openxmlformats.org/officeDocument/2006/relationships/slideLayout" Target="../slideLayouts/slideLayout547.xml"/><Relationship Id="rId4" Type="http://schemas.openxmlformats.org/officeDocument/2006/relationships/hyperlink" Target="https://www.youtube.com/onurmutlulectures" TargetMode="External"/></Relationships>
</file>

<file path=ppt/slides/_rels/slide303.xml.rels><?xml version="1.0" encoding="UTF-8" standalone="yes"?>
<Relationships xmlns="http://schemas.openxmlformats.org/package/2006/relationships"><Relationship Id="rId3" Type="http://schemas.openxmlformats.org/officeDocument/2006/relationships/hyperlink" Target="https://www.youtube.com/watch?v=tcQ3zZ3JpuA&amp;list=PL5Q2soXY2Zi8D_5MGV6EnXEJHnV2YFBJl&amp;index=15" TargetMode="External"/><Relationship Id="rId2" Type="http://schemas.openxmlformats.org/officeDocument/2006/relationships/hyperlink" Target="https://www.youtube.com/watch?v=8ffSEKZhmvo&amp;list=PL5Q2soXY2Zi_4oP9LdL3cc8G6NIjD2Ydz" TargetMode="External"/><Relationship Id="rId1" Type="http://schemas.openxmlformats.org/officeDocument/2006/relationships/slideLayout" Target="../slideLayouts/slideLayout12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36.xml"/></Relationships>
</file>

<file path=ppt/slides/_rels/slide305.xml.rels><?xml version="1.0" encoding="UTF-8" standalone="yes"?>
<Relationships xmlns="http://schemas.openxmlformats.org/package/2006/relationships"><Relationship Id="rId3" Type="http://schemas.openxmlformats.org/officeDocument/2006/relationships/hyperlink" Target="https://arxiv.org/pdf/1902.07609.pdf" TargetMode="External"/><Relationship Id="rId7" Type="http://schemas.openxmlformats.org/officeDocument/2006/relationships/image" Target="../media/image219.png"/><Relationship Id="rId2" Type="http://schemas.openxmlformats.org/officeDocument/2006/relationships/hyperlink" Target="http://www.sigmetrics.org/sigmetrics2019/" TargetMode="External"/><Relationship Id="rId1" Type="http://schemas.openxmlformats.org/officeDocument/2006/relationships/slideLayout" Target="../slideLayouts/slideLayout637.xml"/><Relationship Id="rId6" Type="http://schemas.openxmlformats.org/officeDocument/2006/relationships/hyperlink" Target="https://people.inf.ethz.ch/omutlu/pub/Workload-DRAM-Interaction-Analysis_sigmetrics19-talk.pdf" TargetMode="External"/><Relationship Id="rId5" Type="http://schemas.openxmlformats.org/officeDocument/2006/relationships/hyperlink" Target="https://people.inf.ethz.ch/omutlu/pub/Workload-DRAM-Interaction-Analysis_sigmetrics19-talk.pptx" TargetMode="External"/><Relationship Id="rId4" Type="http://schemas.openxmlformats.org/officeDocument/2006/relationships/hyperlink" Target="https://people.inf.ethz.ch/omutlu/pub/Workload-DRAM-Interaction-Analysis_sigmetrics19-abstract.pdf" TargetMode="Externa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99.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99.xml"/></Relationships>
</file>

<file path=ppt/slides/_rels/slide308.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99.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99.xml"/></Relationships>
</file>

<file path=ppt/slides/_rels/slide31.xml.rels><?xml version="1.0" encoding="UTF-8" standalone="yes"?>
<Relationships xmlns="http://schemas.openxmlformats.org/package/2006/relationships"><Relationship Id="rId8" Type="http://schemas.openxmlformats.org/officeDocument/2006/relationships/hyperlink" Target="https://people.inf.ethz.ch/omutlu/pub/memory-scaling_memcon13.pdf" TargetMode="External"/><Relationship Id="rId3" Type="http://schemas.openxmlformats.org/officeDocument/2006/relationships/hyperlink" Target="http://www.ewh.ieee.org/soc/eds/imw/" TargetMode="External"/><Relationship Id="rId7" Type="http://schemas.openxmlformats.org/officeDocument/2006/relationships/image" Target="../media/image52.png"/><Relationship Id="rId2" Type="http://schemas.openxmlformats.org/officeDocument/2006/relationships/hyperlink" Target="https://people.inf.ethz.ch/omutlu/pub/memory-scaling_imw13.pdf" TargetMode="External"/><Relationship Id="rId1" Type="http://schemas.openxmlformats.org/officeDocument/2006/relationships/slideLayout" Target="../slideLayouts/slideLayout236.xml"/><Relationship Id="rId6" Type="http://schemas.openxmlformats.org/officeDocument/2006/relationships/hyperlink" Target="http://www.eetimes.com/document.asp?doc_id=1280950" TargetMode="External"/><Relationship Id="rId5" Type="http://schemas.openxmlformats.org/officeDocument/2006/relationships/hyperlink" Target="https://people.inf.ethz.ch/omutlu/pub/mutlu_memory-scaling_imw13_invited-talk.pdf" TargetMode="External"/><Relationship Id="rId4" Type="http://schemas.openxmlformats.org/officeDocument/2006/relationships/hyperlink" Target="https://people.inf.ethz.ch/omutlu/pub/mutlu_memory-scaling_imw13_invited-talk.pptx" TargetMode="Externa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99.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810.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8.xml"/><Relationship Id="rId1" Type="http://schemas.openxmlformats.org/officeDocument/2006/relationships/slideLayout" Target="../slideLayouts/slideLayout82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34.xml"/></Relationships>
</file>

<file path=ppt/slides/_rels/slide316.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hyperlink" Target="https://people.inf.ethz.ch/omutlu/pub/softMC_hpca17.pdf" TargetMode="Externa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3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CMU-SAFARI/SoftMC" TargetMode="Externa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834.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31.xml"/></Relationships>
</file>

<file path=ppt/slides/_rels/slide32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9.xml"/><Relationship Id="rId1" Type="http://schemas.openxmlformats.org/officeDocument/2006/relationships/slideLayout" Target="../slideLayouts/slideLayout834.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46.xml"/></Relationships>
</file>

<file path=ppt/slides/_rels/slide322.xml.rels><?xml version="1.0" encoding="UTF-8" standalone="yes"?>
<Relationships xmlns="http://schemas.openxmlformats.org/package/2006/relationships"><Relationship Id="rId3" Type="http://schemas.openxmlformats.org/officeDocument/2006/relationships/hyperlink" Target="http://darksilicon.org/hpca/" TargetMode="External"/><Relationship Id="rId7" Type="http://schemas.openxmlformats.org/officeDocument/2006/relationships/image" Target="../media/image224.png"/><Relationship Id="rId2" Type="http://schemas.openxmlformats.org/officeDocument/2006/relationships/hyperlink" Target="http://users.ece.cmu.edu/~omutlu/pub/adaptive-latency-dram_hpca15.pdf" TargetMode="External"/><Relationship Id="rId1" Type="http://schemas.openxmlformats.org/officeDocument/2006/relationships/slideLayout" Target="../slideLayouts/slideLayout2.xml"/><Relationship Id="rId6" Type="http://schemas.openxmlformats.org/officeDocument/2006/relationships/hyperlink" Target="http://www.ece.cmu.edu/~safari/tools/aldram-hpca2015-fulldata.html" TargetMode="External"/><Relationship Id="rId5" Type="http://schemas.openxmlformats.org/officeDocument/2006/relationships/hyperlink" Target="http://users.ece.cmu.edu/~omutlu/pub/adaptive-latency-dram_donghyuk_hpca15-talk.pdf" TargetMode="External"/><Relationship Id="rId4" Type="http://schemas.openxmlformats.org/officeDocument/2006/relationships/hyperlink" Target="http://users.ece.cmu.edu/~omutlu/pub/adaptive-latency-dram_donghyuk_hpca15-talk.pptx" TargetMode="Externa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hyperlink" Target="http://www.sigmetrics.org/sigmetrics2016/" TargetMode="External"/><Relationship Id="rId7" Type="http://schemas.openxmlformats.org/officeDocument/2006/relationships/image" Target="../media/image225.png"/><Relationship Id="rId2" Type="http://schemas.openxmlformats.org/officeDocument/2006/relationships/hyperlink" Target="https://users.ece.cmu.edu/~omutlu/pub/understanding-latency-variation-in-DRAM-chips_sigmetrics16.pdf" TargetMode="External"/><Relationship Id="rId1" Type="http://schemas.openxmlformats.org/officeDocument/2006/relationships/slideLayout" Target="../slideLayouts/slideLayout2.xml"/><Relationship Id="rId6" Type="http://schemas.openxmlformats.org/officeDocument/2006/relationships/hyperlink" Target="https://github.com/CMU-SAFARI/DRAM-Latency-Variation-Study" TargetMode="External"/><Relationship Id="rId5" Type="http://schemas.openxmlformats.org/officeDocument/2006/relationships/hyperlink" Target="https://users.ece.cmu.edu/~omutlu/pub/understanding-latency-variation-in-DRAM-chips_kevinchang_sigmetrics16-talk.pdf" TargetMode="External"/><Relationship Id="rId4" Type="http://schemas.openxmlformats.org/officeDocument/2006/relationships/hyperlink" Target="https://users.ece.cmu.edu/~omutlu/pub/understanding-latency-variation-in-DRAM-chips_kevinchang_sigmetrics16-talk.pptx" TargetMode="External"/></Relationships>
</file>

<file path=ppt/slides/_rels/slide325.xml.rels><?xml version="1.0" encoding="UTF-8" standalone="yes"?>
<Relationships xmlns="http://schemas.openxmlformats.org/package/2006/relationships"><Relationship Id="rId3" Type="http://schemas.openxmlformats.org/officeDocument/2006/relationships/hyperlink" Target="http://www.sigmetrics.org/sigmetrics2017/" TargetMode="External"/><Relationship Id="rId2" Type="http://schemas.openxmlformats.org/officeDocument/2006/relationships/hyperlink" Target="https://people.inf.ethz.ch/omutlu/pub/DIVA-low-latency-DRAM_sigmetrics17-paper.pdf" TargetMode="External"/><Relationship Id="rId1" Type="http://schemas.openxmlformats.org/officeDocument/2006/relationships/slideLayout" Target="../slideLayouts/slideLayout346.xml"/><Relationship Id="rId4" Type="http://schemas.openxmlformats.org/officeDocument/2006/relationships/image" Target="../media/image227.png"/></Relationships>
</file>

<file path=ppt/slides/_rels/slide326.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people.inf.ethz.ch/omutlu/pub/solar-dram-for-reduced-latency-memory_iccd18.pdf" TargetMode="External"/><Relationship Id="rId1" Type="http://schemas.openxmlformats.org/officeDocument/2006/relationships/slideLayout" Target="../slideLayouts/slideLayout840.xml"/><Relationship Id="rId4" Type="http://schemas.openxmlformats.org/officeDocument/2006/relationships/image" Target="../media/image228.png"/></Relationships>
</file>

<file path=ppt/slides/_rels/slide327.xml.rels><?xml version="1.0" encoding="UTF-8" standalone="yes"?>
<Relationships xmlns="http://schemas.openxmlformats.org/package/2006/relationships"><Relationship Id="rId8" Type="http://schemas.openxmlformats.org/officeDocument/2006/relationships/hyperlink" Target="https://people.inf.ethz.ch/omutlu/pub/dram-latency-puf_hpca18_lightning-talk.pdf" TargetMode="External"/><Relationship Id="rId3" Type="http://schemas.openxmlformats.org/officeDocument/2006/relationships/hyperlink" Target="https://hpca2018.ece.ucsb.edu/" TargetMode="External"/><Relationship Id="rId7" Type="http://schemas.openxmlformats.org/officeDocument/2006/relationships/hyperlink" Target="https://people.inf.ethz.ch/omutlu/pub/dram-latency-puf_hpca18_lightning-talk.pptx" TargetMode="External"/><Relationship Id="rId2" Type="http://schemas.openxmlformats.org/officeDocument/2006/relationships/hyperlink" Target="https://people.inf.ethz.ch/omutlu/pub/dram-latency-puf_hpca18.pdf" TargetMode="External"/><Relationship Id="rId1" Type="http://schemas.openxmlformats.org/officeDocument/2006/relationships/slideLayout" Target="../slideLayouts/slideLayout2.xml"/><Relationship Id="rId6" Type="http://schemas.openxmlformats.org/officeDocument/2006/relationships/hyperlink" Target="https://people.inf.ethz.ch/omutlu/pub/dram-latency-puf_hpca18_talk.pdf" TargetMode="External"/><Relationship Id="rId5" Type="http://schemas.openxmlformats.org/officeDocument/2006/relationships/hyperlink" Target="https://people.inf.ethz.ch/omutlu/pub/dram-latency-puf_hpca18_talk.pptx" TargetMode="External"/><Relationship Id="rId10" Type="http://schemas.openxmlformats.org/officeDocument/2006/relationships/image" Target="../media/image122.png"/><Relationship Id="rId4" Type="http://schemas.openxmlformats.org/officeDocument/2006/relationships/hyperlink" Target="https://www.youtube.com/watch?v=Xw0laEEDmsM&amp;feature=youtu.be" TargetMode="External"/><Relationship Id="rId9" Type="http://schemas.openxmlformats.org/officeDocument/2006/relationships/hyperlink" Target="https://www.youtube.com/watch?v=7gqnrTZpjxE" TargetMode="External"/></Relationships>
</file>

<file path=ppt/slides/_rels/slide32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hpca2019.seas.gwu.edu/" TargetMode="External"/><Relationship Id="rId7" Type="http://schemas.openxmlformats.org/officeDocument/2006/relationships/hyperlink" Target="https://www.youtube.com/watch?v=Y3hPv1I5f8Y&amp;list=PL5Q2soXY2Zi-DyoI3HbqcdtUm9YWRR_z-&amp;index=16" TargetMode="External"/><Relationship Id="rId2" Type="http://schemas.openxmlformats.org/officeDocument/2006/relationships/hyperlink" Target="https://people.inf.ethz.ch/omutlu/pub/drange-dram-latency-based-true-random-number-generator_hpca19.pdf" TargetMode="External"/><Relationship Id="rId1" Type="http://schemas.openxmlformats.org/officeDocument/2006/relationships/slideLayout" Target="../slideLayouts/slideLayout260.xml"/><Relationship Id="rId6" Type="http://schemas.openxmlformats.org/officeDocument/2006/relationships/hyperlink" Target="https://www.youtube.com/watch?v=g_GtYdzIPK4&amp;list=PL5Q2soXY2Zi8_VVChACnON4sfh2bJ5IrD&amp;index=19" TargetMode="External"/><Relationship Id="rId5" Type="http://schemas.openxmlformats.org/officeDocument/2006/relationships/hyperlink" Target="https://people.inf.ethz.ch/omutlu/pub/drange-dram-latency-based-true-random-number-generator_hpca19-talk.pdf" TargetMode="External"/><Relationship Id="rId4" Type="http://schemas.openxmlformats.org/officeDocument/2006/relationships/hyperlink" Target="https://people.inf.ethz.ch/omutlu/pub/drange-dram-latency-based-true-random-number-generator_hpca19-talk.pptx" TargetMode="External"/></Relationships>
</file>

<file path=ppt/slides/_rels/slide329.xml.rels><?xml version="1.0" encoding="UTF-8" standalone="yes"?>
<Relationships xmlns="http://schemas.openxmlformats.org/package/2006/relationships"><Relationship Id="rId3" Type="http://schemas.openxmlformats.org/officeDocument/2006/relationships/hyperlink" Target="http://hpca22.site.ac.upc.edu/" TargetMode="External"/><Relationship Id="rId7" Type="http://schemas.openxmlformats.org/officeDocument/2006/relationships/image" Target="../media/image229.png"/><Relationship Id="rId2" Type="http://schemas.openxmlformats.org/officeDocument/2006/relationships/hyperlink" Target="https://users.ece.cmu.edu/~omutlu/pub/chargecache_low-latency-dram_hpca16.pdf" TargetMode="External"/><Relationship Id="rId1" Type="http://schemas.openxmlformats.org/officeDocument/2006/relationships/slideLayout" Target="../slideLayouts/slideLayout2.xml"/><Relationship Id="rId6" Type="http://schemas.openxmlformats.org/officeDocument/2006/relationships/hyperlink" Target="https://github.com/CMU-SAFARI/RamulatorSharp" TargetMode="External"/><Relationship Id="rId5" Type="http://schemas.openxmlformats.org/officeDocument/2006/relationships/hyperlink" Target="https://users.ece.cmu.edu/~omutlu/pub/chargecache_low-latency-dram_hhassan_hpca16-talk.pdf" TargetMode="External"/><Relationship Id="rId4" Type="http://schemas.openxmlformats.org/officeDocument/2006/relationships/hyperlink" Target="https://users.ece.cmu.edu/~omutlu/pub/chargecache_low-latency-dram_hhassan_hpca16-talk.pptx"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2015.dsn.org/" TargetMode="External"/><Relationship Id="rId7" Type="http://schemas.openxmlformats.org/officeDocument/2006/relationships/image" Target="../media/image54.png"/><Relationship Id="rId2" Type="http://schemas.openxmlformats.org/officeDocument/2006/relationships/hyperlink" Target="http://users.ece.cmu.edu/~omutlu/pub/memory-errors-at-facebook_dsn15.pdf" TargetMode="External"/><Relationship Id="rId1" Type="http://schemas.openxmlformats.org/officeDocument/2006/relationships/slideLayout" Target="../slideLayouts/slideLayout753.xml"/><Relationship Id="rId6" Type="http://schemas.openxmlformats.org/officeDocument/2006/relationships/hyperlink" Target="https://www.ece.cmu.edu/~safari/tools/memerr/index.html" TargetMode="External"/><Relationship Id="rId5" Type="http://schemas.openxmlformats.org/officeDocument/2006/relationships/hyperlink" Target="http://users.ece.cmu.edu/~omutlu/pub/memory-errors-at-facebook_dsn15-talk.pdf" TargetMode="External"/><Relationship Id="rId4" Type="http://schemas.openxmlformats.org/officeDocument/2006/relationships/hyperlink" Target="http://users.ece.cmu.edu/~omutlu/pub/memory-errors-at-facebook_dsn15-talk.pptx" TargetMode="External"/></Relationships>
</file>

<file path=ppt/slides/_rels/slide330.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s://people.inf.ethz.ch/omutlu/pub/salp-dram_isca12.pdf" TargetMode="Externa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hyperlink" Target="https://people.inf.ethz.ch/omutlu/pub/kim_isca12_talk.pptx" TargetMode="External"/></Relationships>
</file>

<file path=ppt/slides/_rels/slide331.xml.rels><?xml version="1.0" encoding="UTF-8" standalone="yes"?>
<Relationships xmlns="http://schemas.openxmlformats.org/package/2006/relationships"><Relationship Id="rId3" Type="http://schemas.openxmlformats.org/officeDocument/2006/relationships/hyperlink" Target="http://www.cs.utah.edu/~lizhang/HPCA19/" TargetMode="External"/><Relationship Id="rId2" Type="http://schemas.openxmlformats.org/officeDocument/2006/relationships/hyperlink" Target="http://users.ece.cmu.edu/~omutlu/pub/tldram_hpca13.pdf" TargetMode="Externa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http://users.ece.cmu.edu/~omutlu/pub/lee_hpca13_talk.pptx" TargetMode="External"/></Relationships>
</file>

<file path=ppt/slides/_rels/slide33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hyperlink" Target="http://hpca22.site.ac.upc.edu/" TargetMode="External"/><Relationship Id="rId7" Type="http://schemas.openxmlformats.org/officeDocument/2006/relationships/image" Target="../media/image107.png"/><Relationship Id="rId2" Type="http://schemas.openxmlformats.org/officeDocument/2006/relationships/hyperlink" Target="https://users.ece.cmu.edu/~omutlu/pub/lisa-dram_hpca16.pdf" TargetMode="External"/><Relationship Id="rId1" Type="http://schemas.openxmlformats.org/officeDocument/2006/relationships/slideLayout" Target="../slideLayouts/slideLayout2.xml"/><Relationship Id="rId6" Type="http://schemas.openxmlformats.org/officeDocument/2006/relationships/hyperlink" Target="https://github.com/CMU-SAFARI/RamulatorSharp" TargetMode="External"/><Relationship Id="rId5" Type="http://schemas.openxmlformats.org/officeDocument/2006/relationships/hyperlink" Target="https://users.ece.cmu.edu/~omutlu/pub/lisa-dram_kevinchang_hpca16-talk.pdf" TargetMode="External"/><Relationship Id="rId4" Type="http://schemas.openxmlformats.org/officeDocument/2006/relationships/hyperlink" Target="https://users.ece.cmu.edu/~omutlu/pub/lisa-dram_kevinchang_hpca16-talk.pptx" TargetMode="External"/></Relationships>
</file>

<file path=ppt/slides/_rels/slide333.xml.rels><?xml version="1.0" encoding="UTF-8" standalone="yes"?>
<Relationships xmlns="http://schemas.openxmlformats.org/package/2006/relationships"><Relationship Id="rId3" Type="http://schemas.openxmlformats.org/officeDocument/2006/relationships/hyperlink" Target="http://iscaconf.org/isca2019/" TargetMode="External"/><Relationship Id="rId2" Type="http://schemas.openxmlformats.org/officeDocument/2006/relationships/hyperlink" Target="https://people.inf.ethz.ch/omutlu/pub/CROW-DRAM-substrate-for-performance-energy-reliability_isca19.pdf" TargetMode="External"/><Relationship Id="rId1" Type="http://schemas.openxmlformats.org/officeDocument/2006/relationships/slideLayout" Target="../slideLayouts/slideLayout637.xml"/><Relationship Id="rId4" Type="http://schemas.openxmlformats.org/officeDocument/2006/relationships/image" Target="../media/image232.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36.xml"/></Relationships>
</file>

<file path=ppt/slides/_rels/slide335.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34.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33.emf"/><Relationship Id="rId5" Type="http://schemas.openxmlformats.org/officeDocument/2006/relationships/notesSlide" Target="../notesSlides/notesSlide40.xml"/><Relationship Id="rId4" Type="http://schemas.openxmlformats.org/officeDocument/2006/relationships/slideLayout" Target="../slideLayouts/slideLayout852.xml"/></Relationships>
</file>

<file path=ppt/slides/_rels/slide336.xml.rels><?xml version="1.0" encoding="UTF-8" standalone="yes"?>
<Relationships xmlns="http://schemas.openxmlformats.org/package/2006/relationships"><Relationship Id="rId8" Type="http://schemas.openxmlformats.org/officeDocument/2006/relationships/image" Target="../media/image236.emf"/><Relationship Id="rId3" Type="http://schemas.openxmlformats.org/officeDocument/2006/relationships/audio" Target="../media/media2.m4a"/><Relationship Id="rId7" Type="http://schemas.openxmlformats.org/officeDocument/2006/relationships/image" Target="../media/image233.emf"/><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235.emf"/><Relationship Id="rId5" Type="http://schemas.openxmlformats.org/officeDocument/2006/relationships/notesSlide" Target="../notesSlides/notesSlide41.xml"/><Relationship Id="rId4" Type="http://schemas.openxmlformats.org/officeDocument/2006/relationships/slideLayout" Target="../slideLayouts/slideLayout852.xml"/><Relationship Id="rId9" Type="http://schemas.openxmlformats.org/officeDocument/2006/relationships/image" Target="../media/image234.png"/></Relationships>
</file>

<file path=ppt/slides/_rels/slide337.xml.rels><?xml version="1.0" encoding="UTF-8" standalone="yes"?>
<Relationships xmlns="http://schemas.openxmlformats.org/package/2006/relationships"><Relationship Id="rId8" Type="http://schemas.openxmlformats.org/officeDocument/2006/relationships/image" Target="../media/image236.emf"/><Relationship Id="rId3" Type="http://schemas.openxmlformats.org/officeDocument/2006/relationships/audio" Target="../media/media3.m4a"/><Relationship Id="rId7" Type="http://schemas.openxmlformats.org/officeDocument/2006/relationships/image" Target="../media/image237.emf"/><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233.emf"/><Relationship Id="rId5" Type="http://schemas.openxmlformats.org/officeDocument/2006/relationships/notesSlide" Target="../notesSlides/notesSlide42.xml"/><Relationship Id="rId10" Type="http://schemas.openxmlformats.org/officeDocument/2006/relationships/image" Target="../media/image234.png"/><Relationship Id="rId4" Type="http://schemas.openxmlformats.org/officeDocument/2006/relationships/slideLayout" Target="../slideLayouts/slideLayout852.xml"/><Relationship Id="rId9" Type="http://schemas.openxmlformats.org/officeDocument/2006/relationships/image" Target="../media/image238.emf"/></Relationships>
</file>

<file path=ppt/slides/_rels/slide338.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audio" Target="../media/media4.m4a"/><Relationship Id="rId7" Type="http://schemas.openxmlformats.org/officeDocument/2006/relationships/notesSlide" Target="../notesSlides/notesSlide43.xml"/><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slideLayout" Target="../slideLayouts/slideLayout852.xml"/><Relationship Id="rId11" Type="http://schemas.openxmlformats.org/officeDocument/2006/relationships/image" Target="../media/image238.emf"/><Relationship Id="rId5" Type="http://schemas.openxmlformats.org/officeDocument/2006/relationships/audio" Target="../media/media5.m4a"/><Relationship Id="rId10" Type="http://schemas.openxmlformats.org/officeDocument/2006/relationships/image" Target="../media/image236.emf"/><Relationship Id="rId4" Type="http://schemas.microsoft.com/office/2007/relationships/media" Target="../media/media5.m4a"/><Relationship Id="rId9" Type="http://schemas.openxmlformats.org/officeDocument/2006/relationships/image" Target="../media/image239.emf"/></Relationships>
</file>

<file path=ppt/slides/_rels/slide339.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34.png"/><Relationship Id="rId5" Type="http://schemas.openxmlformats.org/officeDocument/2006/relationships/notesSlide" Target="../notesSlides/notesSlide44.xml"/><Relationship Id="rId4" Type="http://schemas.openxmlformats.org/officeDocument/2006/relationships/slideLayout" Target="../slideLayouts/slideLayout852.xml"/></Relationships>
</file>

<file path=ppt/slides/_rels/slide34.xml.rels><?xml version="1.0" encoding="UTF-8" standalone="yes"?>
<Relationships xmlns="http://schemas.openxmlformats.org/package/2006/relationships"><Relationship Id="rId8" Type="http://schemas.openxmlformats.org/officeDocument/2006/relationships/hyperlink" Target="http://users.ece.cmu.edu/~omutlu/pub/avatar-dram-refresh_dsn15.pdf" TargetMode="External"/><Relationship Id="rId3" Type="http://schemas.openxmlformats.org/officeDocument/2006/relationships/image" Target="../media/image56.png"/><Relationship Id="rId7" Type="http://schemas.openxmlformats.org/officeDocument/2006/relationships/hyperlink" Target="http://users.ece.cmu.edu/~omutlu/pub/adaptive-latency-dram_hpca15.pdf" TargetMode="External"/><Relationship Id="rId2" Type="http://schemas.openxmlformats.org/officeDocument/2006/relationships/image" Target="../media/image55.png"/><Relationship Id="rId1" Type="http://schemas.openxmlformats.org/officeDocument/2006/relationships/slideLayout" Target="../slideLayouts/slideLayout731.xml"/><Relationship Id="rId6" Type="http://schemas.openxmlformats.org/officeDocument/2006/relationships/hyperlink" Target="http://users.ece.cmu.edu/~omutlu/pub/dram-row-hammer_isca14.pdf" TargetMode="External"/><Relationship Id="rId5" Type="http://schemas.openxmlformats.org/officeDocument/2006/relationships/hyperlink" Target="http://users.ece.cmu.edu/~omutlu/pub/error-mitigation-for-intermittent-dram-failures_sigmetrics14.pdf" TargetMode="External"/><Relationship Id="rId4" Type="http://schemas.openxmlformats.org/officeDocument/2006/relationships/hyperlink" Target="http://users.ece.cmu.edu/~omutlu/pub/dram-retention-time-characterization_isca13.pdf" TargetMode="External"/></Relationships>
</file>

<file path=ppt/slides/_rels/slide340.xml.rels><?xml version="1.0" encoding="UTF-8" standalone="yes"?>
<Relationships xmlns="http://schemas.openxmlformats.org/package/2006/relationships"><Relationship Id="rId8" Type="http://schemas.openxmlformats.org/officeDocument/2006/relationships/hyperlink" Target="https://people.inf.ethz.ch/omutlu/pub/CROW-DRAM-substrate-for-performance-energy-reliability_isca19-poster.pptx" TargetMode="External"/><Relationship Id="rId13" Type="http://schemas.openxmlformats.org/officeDocument/2006/relationships/image" Target="../media/image232.png"/><Relationship Id="rId3" Type="http://schemas.openxmlformats.org/officeDocument/2006/relationships/hyperlink" Target="http://iscaconf.org/isca2019/" TargetMode="External"/><Relationship Id="rId7" Type="http://schemas.openxmlformats.org/officeDocument/2006/relationships/hyperlink" Target="https://people.inf.ethz.ch/omutlu/pub/CROW-DRAM-substrate-for-performance-energy-reliability_isca19-lightning-talk.pdf" TargetMode="External"/><Relationship Id="rId12" Type="http://schemas.openxmlformats.org/officeDocument/2006/relationships/hyperlink" Target="https://github.com/CMU-SAFARI/CROW" TargetMode="External"/><Relationship Id="rId2" Type="http://schemas.openxmlformats.org/officeDocument/2006/relationships/hyperlink" Target="https://people.inf.ethz.ch/omutlu/pub/CROW-DRAM-substrate-for-performance-energy-reliability_isca19.pdf" TargetMode="External"/><Relationship Id="rId1" Type="http://schemas.openxmlformats.org/officeDocument/2006/relationships/slideLayout" Target="../slideLayouts/slideLayout637.xml"/><Relationship Id="rId6" Type="http://schemas.openxmlformats.org/officeDocument/2006/relationships/hyperlink" Target="https://people.inf.ethz.ch/omutlu/pub/CROW-DRAM-substrate-for-performance-energy-reliability_isca19-lightning-talk.pptx" TargetMode="External"/><Relationship Id="rId11" Type="http://schemas.openxmlformats.org/officeDocument/2006/relationships/hyperlink" Target="https://www.youtube.com/watch?v=FckbkwW1u_E" TargetMode="External"/><Relationship Id="rId5" Type="http://schemas.openxmlformats.org/officeDocument/2006/relationships/hyperlink" Target="https://people.inf.ethz.ch/omutlu/pub/CROW-DRAM-substrate-for-performance-energy-reliability_isca19-talk.pdf" TargetMode="External"/><Relationship Id="rId10" Type="http://schemas.openxmlformats.org/officeDocument/2006/relationships/hyperlink" Target="https://www.youtube.com/watch?v=8Ml5sz63Jbc" TargetMode="External"/><Relationship Id="rId4" Type="http://schemas.openxmlformats.org/officeDocument/2006/relationships/hyperlink" Target="https://people.inf.ethz.ch/omutlu/pub/CROW-DRAM-substrate-for-performance-energy-reliability_isca19-talk.pptx" TargetMode="External"/><Relationship Id="rId9" Type="http://schemas.openxmlformats.org/officeDocument/2006/relationships/hyperlink" Target="https://people.inf.ethz.ch/omutlu/pub/CROW-DRAM-substrate-for-performance-energy-reliability_isca19-poster.pdf" TargetMode="External"/></Relationships>
</file>

<file path=ppt/slides/_rels/slide341.xml.rels><?xml version="1.0" encoding="UTF-8" standalone="yes"?>
<Relationships xmlns="http://schemas.openxmlformats.org/package/2006/relationships"><Relationship Id="rId8" Type="http://schemas.openxmlformats.org/officeDocument/2006/relationships/hyperlink" Target="https://www.youtube.com/watch?v=L3Y1eOF9C7U" TargetMode="External"/><Relationship Id="rId3" Type="http://schemas.openxmlformats.org/officeDocument/2006/relationships/hyperlink" Target="http://iscaconf.org/isca2020/" TargetMode="External"/><Relationship Id="rId7" Type="http://schemas.openxmlformats.org/officeDocument/2006/relationships/hyperlink" Target="https://people.inf.ethz.ch/omutlu/pub/CLR-DRAM_capacity-latency-reconfigurable-DRAM_isca20-lightning-talk.pdf" TargetMode="External"/><Relationship Id="rId2" Type="http://schemas.openxmlformats.org/officeDocument/2006/relationships/hyperlink" Target="https://people.inf.ethz.ch/omutlu/pub/CLR-DRAM_capacity-latency-reconfigurable-DRAM_isca20.pdf" TargetMode="External"/><Relationship Id="rId1" Type="http://schemas.openxmlformats.org/officeDocument/2006/relationships/slideLayout" Target="../slideLayouts/slideLayout637.xml"/><Relationship Id="rId6" Type="http://schemas.openxmlformats.org/officeDocument/2006/relationships/hyperlink" Target="https://people.inf.ethz.ch/omutlu/pub/CLR-DRAM_capacity-latency-reconfigurable-DRAM_isca20-lightning-talk.pptx" TargetMode="External"/><Relationship Id="rId5" Type="http://schemas.openxmlformats.org/officeDocument/2006/relationships/hyperlink" Target="https://people.inf.ethz.ch/omutlu/pub/CLR-DRAM_capacity-latency-reconfigurable-DRAM_isca20-talk.pdf" TargetMode="External"/><Relationship Id="rId10" Type="http://schemas.openxmlformats.org/officeDocument/2006/relationships/image" Target="../media/image240.png"/><Relationship Id="rId4" Type="http://schemas.openxmlformats.org/officeDocument/2006/relationships/hyperlink" Target="https://people.inf.ethz.ch/omutlu/pub/CLR-DRAM_capacity-latency-reconfigurable-DRAM_isca20-talk.pptx" TargetMode="External"/><Relationship Id="rId9" Type="http://schemas.openxmlformats.org/officeDocument/2006/relationships/hyperlink" Target="https://www.youtube.com/watch?v=zg1RO9uaymY" TargetMode="Externa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36.xml"/></Relationships>
</file>

<file path=ppt/slides/_rels/slide34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5.xml"/><Relationship Id="rId1" Type="http://schemas.openxmlformats.org/officeDocument/2006/relationships/slideLayout" Target="../slideLayouts/slideLayout862.xml"/><Relationship Id="rId5" Type="http://schemas.openxmlformats.org/officeDocument/2006/relationships/image" Target="../media/image243.jpeg"/><Relationship Id="rId4" Type="http://schemas.openxmlformats.org/officeDocument/2006/relationships/image" Target="../media/image242.jpeg"/></Relationships>
</file>

<file path=ppt/slides/_rels/slide34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6.xml"/><Relationship Id="rId1" Type="http://schemas.openxmlformats.org/officeDocument/2006/relationships/slideLayout" Target="../slideLayouts/slideLayout864.xml"/></Relationships>
</file>

<file path=ppt/slides/_rels/slide34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7.xml"/><Relationship Id="rId1" Type="http://schemas.openxmlformats.org/officeDocument/2006/relationships/slideLayout" Target="../slideLayouts/slideLayout864.xml"/></Relationships>
</file>

<file path=ppt/slides/_rels/slide34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8.xml"/><Relationship Id="rId1" Type="http://schemas.openxmlformats.org/officeDocument/2006/relationships/slideLayout" Target="../slideLayouts/slideLayout864.xml"/></Relationships>
</file>

<file path=ppt/slides/_rels/slide34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9.xml"/><Relationship Id="rId1" Type="http://schemas.openxmlformats.org/officeDocument/2006/relationships/slideLayout" Target="../slideLayouts/slideLayout864.xml"/><Relationship Id="rId4" Type="http://schemas.openxmlformats.org/officeDocument/2006/relationships/image" Target="../media/image245.png"/></Relationships>
</file>

<file path=ppt/slides/_rels/slide348.xml.rels><?xml version="1.0" encoding="UTF-8" standalone="yes"?>
<Relationships xmlns="http://schemas.openxmlformats.org/package/2006/relationships"><Relationship Id="rId8" Type="http://schemas.openxmlformats.org/officeDocument/2006/relationships/hyperlink" Target="https://www.youtube.com/watch?v=L3Y1eOF9C7U" TargetMode="External"/><Relationship Id="rId3" Type="http://schemas.openxmlformats.org/officeDocument/2006/relationships/hyperlink" Target="http://iscaconf.org/isca2020/" TargetMode="External"/><Relationship Id="rId7" Type="http://schemas.openxmlformats.org/officeDocument/2006/relationships/hyperlink" Target="https://people.inf.ethz.ch/omutlu/pub/CLR-DRAM_capacity-latency-reconfigurable-DRAM_isca20-lightning-talk.pdf" TargetMode="External"/><Relationship Id="rId2" Type="http://schemas.openxmlformats.org/officeDocument/2006/relationships/hyperlink" Target="https://people.inf.ethz.ch/omutlu/pub/CLR-DRAM_capacity-latency-reconfigurable-DRAM_isca20.pdf" TargetMode="External"/><Relationship Id="rId1" Type="http://schemas.openxmlformats.org/officeDocument/2006/relationships/slideLayout" Target="../slideLayouts/slideLayout637.xml"/><Relationship Id="rId6" Type="http://schemas.openxmlformats.org/officeDocument/2006/relationships/hyperlink" Target="https://people.inf.ethz.ch/omutlu/pub/CLR-DRAM_capacity-latency-reconfigurable-DRAM_isca20-lightning-talk.pptx" TargetMode="External"/><Relationship Id="rId5" Type="http://schemas.openxmlformats.org/officeDocument/2006/relationships/hyperlink" Target="https://people.inf.ethz.ch/omutlu/pub/CLR-DRAM_capacity-latency-reconfigurable-DRAM_isca20-talk.pdf" TargetMode="External"/><Relationship Id="rId10" Type="http://schemas.openxmlformats.org/officeDocument/2006/relationships/image" Target="../media/image240.png"/><Relationship Id="rId4" Type="http://schemas.openxmlformats.org/officeDocument/2006/relationships/hyperlink" Target="https://people.inf.ethz.ch/omutlu/pub/CLR-DRAM_capacity-latency-reconfigurable-DRAM_isca20-talk.pptx" TargetMode="External"/><Relationship Id="rId9" Type="http://schemas.openxmlformats.org/officeDocument/2006/relationships/hyperlink" Target="https://www.youtube.com/watch?v=zg1RO9uaymY" TargetMode="External"/></Relationships>
</file>

<file path=ppt/slides/_rels/slide349.xml.rels><?xml version="1.0" encoding="UTF-8" standalone="yes"?>
<Relationships xmlns="http://schemas.openxmlformats.org/package/2006/relationships"><Relationship Id="rId3" Type="http://schemas.openxmlformats.org/officeDocument/2006/relationships/hyperlink" Target="https://dac.com/" TargetMode="External"/><Relationship Id="rId2" Type="http://schemas.openxmlformats.org/officeDocument/2006/relationships/hyperlink" Target="https://people.inf.ethz.ch/omutlu/pub/VRL-DRAM_reduced-refresh-latency_dac18.pdf" TargetMode="Externa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31.xml"/></Relationships>
</file>

<file path=ppt/slides/_rels/slide350.xml.rels><?xml version="1.0" encoding="UTF-8" standalone="yes"?>
<Relationships xmlns="http://schemas.openxmlformats.org/package/2006/relationships"><Relationship Id="rId3" Type="http://schemas.openxmlformats.org/officeDocument/2006/relationships/hyperlink" Target="http://hpca20.ece.ufl.edu/" TargetMode="External"/><Relationship Id="rId7" Type="http://schemas.openxmlformats.org/officeDocument/2006/relationships/image" Target="../media/image247.png"/><Relationship Id="rId2" Type="http://schemas.openxmlformats.org/officeDocument/2006/relationships/hyperlink" Target="http://users.ece.cmu.edu/~omutlu/pub/dram-access-refresh-parallelization_hpca14.pdf" TargetMode="External"/><Relationship Id="rId1" Type="http://schemas.openxmlformats.org/officeDocument/2006/relationships/slideLayout" Target="../slideLayouts/slideLayout13.xml"/><Relationship Id="rId6" Type="http://schemas.openxmlformats.org/officeDocument/2006/relationships/hyperlink" Target="http://users.ece.cmu.edu/~omutlu/pub/dram-access-refresh-parallelization_chang_hpca14-talk.pdf" TargetMode="External"/><Relationship Id="rId5" Type="http://schemas.openxmlformats.org/officeDocument/2006/relationships/hyperlink" Target="http://users.ece.cmu.edu/~omutlu/pub/dram-access-refresh-parallelization_chang_hpca14-talk.pptx" TargetMode="External"/><Relationship Id="rId4" Type="http://schemas.openxmlformats.org/officeDocument/2006/relationships/hyperlink" Target="http://users.ece.cmu.edu/~omutlu/pub/dram-access-refresh-parallelization_hpca14-summary.pdf" TargetMode="External"/></Relationships>
</file>

<file path=ppt/slides/_rels/slide351.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users.ece.cmu.edu/~omutlu/pub/raidr-dram-refresh_isca12.pdf" TargetMode="External"/><Relationship Id="rId1" Type="http://schemas.openxmlformats.org/officeDocument/2006/relationships/slideLayout" Target="../slideLayouts/slideLayout13.xml"/><Relationship Id="rId5" Type="http://schemas.openxmlformats.org/officeDocument/2006/relationships/image" Target="../media/image83.png"/><Relationship Id="rId4" Type="http://schemas.openxmlformats.org/officeDocument/2006/relationships/hyperlink" Target="http://users.ece.cmu.edu/~omutlu/pub/liu_isca12_talk.pdf" TargetMode="External"/></Relationships>
</file>

<file path=ppt/slides/_rels/slide352.xml.rels><?xml version="1.0" encoding="UTF-8" standalone="yes"?>
<Relationships xmlns="http://schemas.openxmlformats.org/package/2006/relationships"><Relationship Id="rId3" Type="http://schemas.openxmlformats.org/officeDocument/2006/relationships/hyperlink" Target="http://www.sigmetrics.org/sigmetrics2017/" TargetMode="External"/><Relationship Id="rId2" Type="http://schemas.openxmlformats.org/officeDocument/2006/relationships/hyperlink" Target="https://people.inf.ethz.ch/omutlu/pub/Voltron-reduced-voltage-DRAM-sigmetrics17-paper.pdf" TargetMode="Externa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353.xml.rels><?xml version="1.0" encoding="UTF-8" standalone="yes"?>
<Relationships xmlns="http://schemas.openxmlformats.org/package/2006/relationships"><Relationship Id="rId8" Type="http://schemas.openxmlformats.org/officeDocument/2006/relationships/hyperlink" Target="https://github.com/CMU-SAFARI/VAMPIRE" TargetMode="External"/><Relationship Id="rId3" Type="http://schemas.openxmlformats.org/officeDocument/2006/relationships/hyperlink" Target="http://www.sigmetrics.org/sigmetrics2018/" TargetMode="External"/><Relationship Id="rId7" Type="http://schemas.openxmlformats.org/officeDocument/2006/relationships/hyperlink" Target="https://people.inf.ethz.ch/omutlu/pub/VAMPIRE-DRAM-power-characterization-and-modeling_sigmetrics18-talk.pdf" TargetMode="External"/><Relationship Id="rId2" Type="http://schemas.openxmlformats.org/officeDocument/2006/relationships/hyperlink" Target="https://people.inf.ethz.ch/omutlu/pub/VAMPIRE-DRAM-power-characterization-and-modeling_sigmetrics18_pomacs18-twocolumn.pdf" TargetMode="External"/><Relationship Id="rId1" Type="http://schemas.openxmlformats.org/officeDocument/2006/relationships/slideLayout" Target="../slideLayouts/slideLayout637.xml"/><Relationship Id="rId6" Type="http://schemas.openxmlformats.org/officeDocument/2006/relationships/hyperlink" Target="https://people.inf.ethz.ch/omutlu/pub/VAMPIRE-DRAM-power-characterization-and-modeling_sigmetrics18-talk.pptx" TargetMode="External"/><Relationship Id="rId5" Type="http://schemas.openxmlformats.org/officeDocument/2006/relationships/hyperlink" Target="https://people.inf.ethz.ch/omutlu/pub/VAMPIRE-DRAM-power-characterization-and-modeling_sigmetrics18_pomacs18.pdf" TargetMode="External"/><Relationship Id="rId4" Type="http://schemas.openxmlformats.org/officeDocument/2006/relationships/hyperlink" Target="https://people.inf.ethz.ch/omutlu/pub/VAMPIRE-DRAM-power-characterization-and-modeling_sigmetrics18-abstract.pdf" TargetMode="External"/><Relationship Id="rId9" Type="http://schemas.openxmlformats.org/officeDocument/2006/relationships/image" Target="../media/image249.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63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63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people.inf.ethz.ch/omutlu/pub/softMC_hpca17.pdf" TargetMode="External"/><Relationship Id="rId1" Type="http://schemas.openxmlformats.org/officeDocument/2006/relationships/slideLayout" Target="../slideLayouts/slideLayout765.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CMU-SAFARI/SoftMC" TargetMode="External"/><Relationship Id="rId1" Type="http://schemas.openxmlformats.org/officeDocument/2006/relationships/slideLayout" Target="../slideLayouts/slideLayout76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1.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8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10.xml"/><Relationship Id="rId1" Type="http://schemas.openxmlformats.org/officeDocument/2006/relationships/slideLayout" Target="../slideLayouts/slideLayout74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626.xml"/><Relationship Id="rId5" Type="http://schemas.openxmlformats.org/officeDocument/2006/relationships/hyperlink" Target="http://users.ece.cmu.edu/~omutlu/pub/dram-row-hammer_isca14.pdf" TargetMode="Externa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2.xml"/><Relationship Id="rId1" Type="http://schemas.openxmlformats.org/officeDocument/2006/relationships/slideLayout" Target="../slideLayouts/slideLayout626.xml"/><Relationship Id="rId4" Type="http://schemas.openxmlformats.org/officeDocument/2006/relationships/image" Target="../media/image64.jp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36.xml"/><Relationship Id="rId6" Type="http://schemas.openxmlformats.org/officeDocument/2006/relationships/hyperlink" Target="http://users.ece.cmu.edu/~omutlu/pub/dram-row-hammer_isca14.pdf" TargetMode="External"/><Relationship Id="rId5" Type="http://schemas.openxmlformats.org/officeDocument/2006/relationships/hyperlink" Target="http://googleprojectzero.blogspot.com/2015/03/exploiting-dram-rowhammer-bug-to-gain.html" TargetMode="Externa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lab.dsst.io/32c3-slides/7197.html" TargetMode="External"/><Relationship Id="rId1" Type="http://schemas.openxmlformats.org/officeDocument/2006/relationships/slideLayout" Target="../slideLayouts/slideLayout236.xml"/></Relationships>
</file>

<file path=ppt/slides/_rels/slide4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36.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14.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14.xml"/></Relationships>
</file>

<file path=ppt/slides/_rels/slide48.xml.rels><?xml version="1.0" encoding="UTF-8" standalone="yes"?>
<Relationships xmlns="http://schemas.openxmlformats.org/package/2006/relationships"><Relationship Id="rId8" Type="http://schemas.openxmlformats.org/officeDocument/2006/relationships/hyperlink" Target="https://people.inf.ethz.ch/omutlu/pub/dram-row-hammer_kim_lightning-talk_isca14.pdf" TargetMode="External"/><Relationship Id="rId3" Type="http://schemas.openxmlformats.org/officeDocument/2006/relationships/hyperlink" Target="https://people.inf.ethz.ch/omutlu/pub/dram-row-hammer_isca14.pdf" TargetMode="External"/><Relationship Id="rId7" Type="http://schemas.openxmlformats.org/officeDocument/2006/relationships/hyperlink" Target="https://people.inf.ethz.ch/omutlu/pub/dram-row-hammer_kim_lightning-talk_isca14.pptx" TargetMode="External"/><Relationship Id="rId2" Type="http://schemas.openxmlformats.org/officeDocument/2006/relationships/image" Target="../media/image74.png"/><Relationship Id="rId1" Type="http://schemas.openxmlformats.org/officeDocument/2006/relationships/slideLayout" Target="../slideLayouts/slideLayout753.xml"/><Relationship Id="rId6" Type="http://schemas.openxmlformats.org/officeDocument/2006/relationships/hyperlink" Target="https://people.inf.ethz.ch/omutlu/pub/dram-row-hammer_kim_talk_isca14.pdf" TargetMode="External"/><Relationship Id="rId5" Type="http://schemas.openxmlformats.org/officeDocument/2006/relationships/hyperlink" Target="https://people.inf.ethz.ch/omutlu/pub/dram-row-hammer_kim_talk_isca14.pptx" TargetMode="External"/><Relationship Id="rId4" Type="http://schemas.openxmlformats.org/officeDocument/2006/relationships/hyperlink" Target="http://cag.engr.uconn.edu/isca2014/" TargetMode="External"/><Relationship Id="rId9" Type="http://schemas.openxmlformats.org/officeDocument/2006/relationships/hyperlink" Target="https://github.com/CMU-SAFARI/rowhammer"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ieeexplore.ieee.org/xpl/RecentIssue.jsp?punumber=43" TargetMode="External"/><Relationship Id="rId2" Type="http://schemas.openxmlformats.org/officeDocument/2006/relationships/hyperlink" Target="https://people.inf.ethz.ch/omutlu/pub/RowHammer-Retrospective_ieee_tcad19.pdf" TargetMode="External"/><Relationship Id="rId1" Type="http://schemas.openxmlformats.org/officeDocument/2006/relationships/slideLayout" Target="../slideLayouts/slideLayout260.xml"/><Relationship Id="rId5" Type="http://schemas.openxmlformats.org/officeDocument/2006/relationships/image" Target="../media/image75.png"/><Relationship Id="rId4" Type="http://schemas.openxmlformats.org/officeDocument/2006/relationships/hyperlink" Target="https://arxiv.org/pdf/1904.09724.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1.xml.rels><?xml version="1.0" encoding="UTF-8" standalone="yes"?>
<Relationships xmlns="http://schemas.openxmlformats.org/package/2006/relationships"><Relationship Id="rId8" Type="http://schemas.openxmlformats.org/officeDocument/2006/relationships/hyperlink" Target="https://youtu.be/Lqxc4_ToMUw" TargetMode="External"/><Relationship Id="rId3" Type="http://schemas.openxmlformats.org/officeDocument/2006/relationships/hyperlink" Target="http://iscaconf.org/isca2020/" TargetMode="External"/><Relationship Id="rId7" Type="http://schemas.openxmlformats.org/officeDocument/2006/relationships/hyperlink" Target="https://people.inf.ethz.ch/omutlu/pub/Revisiting-RowHammer_isca20-lightning-talk.pdf" TargetMode="External"/><Relationship Id="rId2" Type="http://schemas.openxmlformats.org/officeDocument/2006/relationships/hyperlink" Target="https://people.inf.ethz.ch/omutlu/pub/Revisiting-RowHammer_isca20.pdf" TargetMode="External"/><Relationship Id="rId1" Type="http://schemas.openxmlformats.org/officeDocument/2006/relationships/slideLayout" Target="../slideLayouts/slideLayout260.xml"/><Relationship Id="rId6" Type="http://schemas.openxmlformats.org/officeDocument/2006/relationships/hyperlink" Target="https://people.inf.ethz.ch/omutlu/pub/Revisiting-RowHammer_isca20-lightning-talk.pptx" TargetMode="External"/><Relationship Id="rId5" Type="http://schemas.openxmlformats.org/officeDocument/2006/relationships/hyperlink" Target="https://people.inf.ethz.ch/omutlu/pub/Revisiting-RowHammer_isca20-talk.pdf" TargetMode="External"/><Relationship Id="rId10" Type="http://schemas.openxmlformats.org/officeDocument/2006/relationships/image" Target="../media/image76.png"/><Relationship Id="rId4" Type="http://schemas.openxmlformats.org/officeDocument/2006/relationships/hyperlink" Target="https://people.inf.ethz.ch/omutlu/pub/Revisiting-RowHammer_isca20-talk.pptx" TargetMode="External"/><Relationship Id="rId9" Type="http://schemas.openxmlformats.org/officeDocument/2006/relationships/hyperlink" Target="https://youtu.be/wDhqi3f1a3Q"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49.xml"/></Relationships>
</file>

<file path=ppt/slides/_rels/slide53.xml.rels><?xml version="1.0" encoding="UTF-8" standalone="yes"?>
<Relationships xmlns="http://schemas.openxmlformats.org/package/2006/relationships"><Relationship Id="rId8" Type="http://schemas.openxmlformats.org/officeDocument/2006/relationships/hyperlink" Target="https://www.youtube.com/watch?v=u2C0prK-w7Q" TargetMode="External"/><Relationship Id="rId13" Type="http://schemas.openxmlformats.org/officeDocument/2006/relationships/image" Target="../media/image77.png"/><Relationship Id="rId3" Type="http://schemas.openxmlformats.org/officeDocument/2006/relationships/hyperlink" Target="https://www.ieee-security.org/TC/SP2020/" TargetMode="External"/><Relationship Id="rId7" Type="http://schemas.openxmlformats.org/officeDocument/2006/relationships/hyperlink" Target="https://safari.ethz.ch/architecture/fall2020/lib/exe/fetch.php?media=onur-comparch-fall2020-lecture5a-rowhammerin2020-trrespass-afterlecture.pdf" TargetMode="External"/><Relationship Id="rId12" Type="http://schemas.openxmlformats.org/officeDocument/2006/relationships/hyperlink" Target="https://pwnies.com/winners/" TargetMode="External"/><Relationship Id="rId2" Type="http://schemas.openxmlformats.org/officeDocument/2006/relationships/hyperlink" Target="http://people.inf.ethz.ch/omutlu/pub/rowhammer-TRRespass_ieee_security_privacy20.pdf" TargetMode="External"/><Relationship Id="rId1" Type="http://schemas.openxmlformats.org/officeDocument/2006/relationships/slideLayout" Target="../slideLayouts/slideLayout260.xml"/><Relationship Id="rId6" Type="http://schemas.openxmlformats.org/officeDocument/2006/relationships/hyperlink" Target="https://safari.ethz.ch/architecture/fall2020/lib/exe/fetch.php?media=onur-comparch-fall2020-lecture5a-rowhammerin2020-trrespass-afterlecture.pptx" TargetMode="External"/><Relationship Id="rId11" Type="http://schemas.openxmlformats.org/officeDocument/2006/relationships/hyperlink" Target="https://www.vusec.net/projects/trrespass/" TargetMode="External"/><Relationship Id="rId5" Type="http://schemas.openxmlformats.org/officeDocument/2006/relationships/hyperlink" Target="http://people.inf.ethz.ch/omutlu/pub/rowhammer-TRRespass_ieee_security_privacy20-talk.pdf" TargetMode="External"/><Relationship Id="rId10" Type="http://schemas.openxmlformats.org/officeDocument/2006/relationships/hyperlink" Target="https://github.com/vusec/trrespass" TargetMode="External"/><Relationship Id="rId4" Type="http://schemas.openxmlformats.org/officeDocument/2006/relationships/hyperlink" Target="http://people.inf.ethz.ch/omutlu/pub/rowhammer-TRRespass_ieee_security_privacy20-talk.pptx" TargetMode="External"/><Relationship Id="rId9" Type="http://schemas.openxmlformats.org/officeDocument/2006/relationships/hyperlink" Target="https://www.youtube.com/watch?v=pwRw7QqK_qA"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ieee-security.org/TC/SP2020/" TargetMode="External"/><Relationship Id="rId7" Type="http://schemas.openxmlformats.org/officeDocument/2006/relationships/image" Target="../media/image78.png"/><Relationship Id="rId2" Type="http://schemas.openxmlformats.org/officeDocument/2006/relationships/hyperlink" Target="https://people.inf.ethz.ch/omutlu/pub/rowhammer-vulnerability-testing-methodology-for-cloud_ieee_security_privacy20.pdf" TargetMode="External"/><Relationship Id="rId1" Type="http://schemas.openxmlformats.org/officeDocument/2006/relationships/slideLayout" Target="../slideLayouts/slideLayout260.xml"/><Relationship Id="rId6" Type="http://schemas.openxmlformats.org/officeDocument/2006/relationships/hyperlink" Target="https://www.youtube.com/watch?v=XP1SvxmJoHE" TargetMode="External"/><Relationship Id="rId5" Type="http://schemas.openxmlformats.org/officeDocument/2006/relationships/hyperlink" Target="https://people.inf.ethz.ch/omutlu/pub/rowhammer-vulnerability-testing-methodology-for-cloud_ieee_security_privacy20-talk.pdf" TargetMode="External"/><Relationship Id="rId4" Type="http://schemas.openxmlformats.org/officeDocument/2006/relationships/hyperlink" Target="https://people.inf.ethz.ch/omutlu/pub/rowhammer-vulnerability-testing-methodology-for-cloud_ieee_security_privacy20-talk.pptx"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www.youtube.com/watch?v=cWbW4qoDFds" TargetMode="External"/><Relationship Id="rId3" Type="http://schemas.openxmlformats.org/officeDocument/2006/relationships/hyperlink" Target="https://www.hpca-conf.org/2021/" TargetMode="External"/><Relationship Id="rId7" Type="http://schemas.openxmlformats.org/officeDocument/2006/relationships/hyperlink" Target="https://people.inf.ethz.ch/omutlu/pub/BlockHammer-preventing-rowhammer-at-low-cost-by-blacklisting-rapidly-accessed-dram-rows_hpca21-short-talk.pdf" TargetMode="External"/><Relationship Id="rId2" Type="http://schemas.openxmlformats.org/officeDocument/2006/relationships/hyperlink" Target="https://people.inf.ethz.ch/omutlu/pub/BlockHammer_preventing-DRAM-rowhammer-at-low-cost_hpca21.pdf" TargetMode="External"/><Relationship Id="rId1" Type="http://schemas.openxmlformats.org/officeDocument/2006/relationships/slideLayout" Target="../slideLayouts/slideLayout260.xml"/><Relationship Id="rId6" Type="http://schemas.openxmlformats.org/officeDocument/2006/relationships/hyperlink" Target="https://people.inf.ethz.ch/omutlu/pub/BlockHammer-preventing-rowhammer-at-low-cost-by-blacklisting-rapidly-accessed-dram-rows_hpca21-short-talk.pptx" TargetMode="External"/><Relationship Id="rId5" Type="http://schemas.openxmlformats.org/officeDocument/2006/relationships/hyperlink" Target="https://people.inf.ethz.ch/omutlu/pub/BlockHammer-preventing-rowhammer-at-low-cost-by-blacklisting-rapidly-accessed-dram-rows_hpca21-talk.pdf" TargetMode="External"/><Relationship Id="rId10" Type="http://schemas.openxmlformats.org/officeDocument/2006/relationships/image" Target="../media/image79.tiff"/><Relationship Id="rId4" Type="http://schemas.openxmlformats.org/officeDocument/2006/relationships/hyperlink" Target="https://people.inf.ethz.ch/omutlu/pub/BlockHammer-preventing-rowhammer-at-low-cost-by-blacklisting-rapidly-accessed-dram-rows_hpca21-talk.pptx" TargetMode="External"/><Relationship Id="rId9" Type="http://schemas.openxmlformats.org/officeDocument/2006/relationships/hyperlink" Target="https://www.youtube.com/watch?v=40SXSKXW5kY"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pwRw7QqK_qA&amp;list=PL5Q2soXY2Zi9xidyIgBxUz7xRPS-wisBN&amp;index=9" TargetMode="External"/><Relationship Id="rId2" Type="http://schemas.openxmlformats.org/officeDocument/2006/relationships/hyperlink" Target="https://www.youtube.com/watch?v=KDy632z23UE&amp;list=PL5Q2soXY2Zi9xidyIgBxUz7xRPS-wisBN&amp;index=8" TargetMode="External"/><Relationship Id="rId1" Type="http://schemas.openxmlformats.org/officeDocument/2006/relationships/slideLayout" Target="../slideLayouts/slideLayout236.xml"/><Relationship Id="rId6" Type="http://schemas.openxmlformats.org/officeDocument/2006/relationships/hyperlink" Target="https://www.youtube.com/onurmutlulectures" TargetMode="External"/><Relationship Id="rId5" Type="http://schemas.openxmlformats.org/officeDocument/2006/relationships/hyperlink" Target="https://www.youtube.com/watch?v=HvswnsfG3oQ&amp;list=PL5Q2soXY2Zi9xidyIgBxUz7xRPS-wisBN&amp;index=11" TargetMode="External"/><Relationship Id="rId4" Type="http://schemas.openxmlformats.org/officeDocument/2006/relationships/hyperlink" Target="https://www.youtube.com/watch?v=gR7XR-Eepcg&amp;list=PL5Q2soXY2Zi9xidyIgBxUz7xRPS-wisBN&amp;index=10"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JV1uc1kOt04" TargetMode="External"/><Relationship Id="rId7" Type="http://schemas.openxmlformats.org/officeDocument/2006/relationships/image" Target="../media/image80.png"/><Relationship Id="rId2" Type="http://schemas.openxmlformats.org/officeDocument/2006/relationships/hyperlink" Target="https://people.inf.ethz.ch/omutlu/pub/onur-RowHammer-SEHAS-Keynote-HiPEAC-January-19-2021-final.pptx" TargetMode="External"/><Relationship Id="rId1" Type="http://schemas.openxmlformats.org/officeDocument/2006/relationships/slideLayout" Target="../slideLayouts/slideLayout236.xml"/><Relationship Id="rId6" Type="http://schemas.openxmlformats.org/officeDocument/2006/relationships/hyperlink" Target="https://www.youtube.com/watch?v=sgd7PHQQ1AI" TargetMode="External"/><Relationship Id="rId5" Type="http://schemas.openxmlformats.org/officeDocument/2006/relationships/hyperlink" Target="https://people.inf.ethz.ch/omutlu/pub/onur-RowHammer-SEHAS-Keynote-HiPEAC-January-19-2021-final.pdf" TargetMode="External"/><Relationship Id="rId4" Type="http://schemas.openxmlformats.org/officeDocument/2006/relationships/hyperlink" Target="https://www.hipeac.net/2021/budapest/#/"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9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users.ece.cmu.edu/~omutlu/pub/raidr-dram-refresh_isca12.pdf" TargetMode="External"/><Relationship Id="rId1" Type="http://schemas.openxmlformats.org/officeDocument/2006/relationships/slideLayout" Target="../slideLayouts/slideLayout512.xml"/><Relationship Id="rId5" Type="http://schemas.openxmlformats.org/officeDocument/2006/relationships/image" Target="../media/image83.png"/><Relationship Id="rId4" Type="http://schemas.openxmlformats.org/officeDocument/2006/relationships/hyperlink" Target="http://users.ece.cmu.edu/~omutlu/pub/liu_isca12_talk.pdf"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isca2013.eew.technion.ac.il/" TargetMode="External"/><Relationship Id="rId2" Type="http://schemas.openxmlformats.org/officeDocument/2006/relationships/hyperlink" Target="http://users.ece.cmu.edu/~omutlu/pub/dram-retention-time-characterization_isca13.pdf" TargetMode="External"/><Relationship Id="rId1" Type="http://schemas.openxmlformats.org/officeDocument/2006/relationships/slideLayout" Target="../slideLayouts/slideLayout512.xml"/><Relationship Id="rId6" Type="http://schemas.openxmlformats.org/officeDocument/2006/relationships/image" Target="../media/image84.png"/><Relationship Id="rId5" Type="http://schemas.openxmlformats.org/officeDocument/2006/relationships/hyperlink" Target="http://users.ece.cmu.edu/~omutlu/pub/mutlu_isca13_talk.pdf" TargetMode="External"/><Relationship Id="rId4" Type="http://schemas.openxmlformats.org/officeDocument/2006/relationships/hyperlink" Target="http://users.ece.cmu.edu/~omutlu/pub/mutlu_isca13_talk.ppt"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www.ece.cmu.edu/~safari/tools/dram-sigmetrics2014-fulldata.html" TargetMode="External"/><Relationship Id="rId3" Type="http://schemas.openxmlformats.org/officeDocument/2006/relationships/hyperlink" Target="http://www.sigmetrics.org/sigmetrics2014/" TargetMode="External"/><Relationship Id="rId7" Type="http://schemas.openxmlformats.org/officeDocument/2006/relationships/hyperlink" Target="http://users.ece.cmu.edu/~omutlu/pub/error-mitigation-for-intermittent-dram-failures_khan_sigmetrics14-poster.pdf" TargetMode="External"/><Relationship Id="rId2" Type="http://schemas.openxmlformats.org/officeDocument/2006/relationships/hyperlink" Target="http://users.ece.cmu.edu/~omutlu/pub/error-mitigation-for-intermittent-dram-failures_sigmetrics14.pdf" TargetMode="External"/><Relationship Id="rId1" Type="http://schemas.openxmlformats.org/officeDocument/2006/relationships/slideLayout" Target="../slideLayouts/slideLayout651.xml"/><Relationship Id="rId6" Type="http://schemas.openxmlformats.org/officeDocument/2006/relationships/hyperlink" Target="http://users.ece.cmu.edu/~omutlu/pub/error-mitigation-for-intermittent-dram-failures_khan_sigmetrics14-poster.pptx" TargetMode="External"/><Relationship Id="rId5" Type="http://schemas.openxmlformats.org/officeDocument/2006/relationships/hyperlink" Target="http://users.ece.cmu.edu/~omutlu/pub/error-mitigation-for-intermittent-dram-failures_khan_sigmetrics14-talk.pdf" TargetMode="External"/><Relationship Id="rId4" Type="http://schemas.openxmlformats.org/officeDocument/2006/relationships/hyperlink" Target="http://users.ece.cmu.edu/~omutlu/pub/error-mitigation-for-intermittent-dram-failures_khan_sigmetrics14-talk.pptx" TargetMode="External"/><Relationship Id="rId9"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hyperlink" Target="https://people.inf.ethz.ch/omutlu/pub/avatar-dram-refresh_dsn15.pdf" TargetMode="External"/><Relationship Id="rId7"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651.xml"/><Relationship Id="rId6" Type="http://schemas.openxmlformats.org/officeDocument/2006/relationships/hyperlink" Target="https://people.inf.ethz.ch/omutlu/pub/avatar-dram-refresh_dsn15-talk.pdf" TargetMode="External"/><Relationship Id="rId5" Type="http://schemas.openxmlformats.org/officeDocument/2006/relationships/hyperlink" Target="https://people.inf.ethz.ch/omutlu/pub/avatar-dram-refresh_dsn15-talk.pptx" TargetMode="External"/><Relationship Id="rId4" Type="http://schemas.openxmlformats.org/officeDocument/2006/relationships/hyperlink" Target="http://2015.dsn.org/"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s://people.inf.ethz.ch/omutlu/pub/parbor-efficient-system-level-test-for-DRAM-failures_dsn16.pdf" TargetMode="External"/><Relationship Id="rId1" Type="http://schemas.openxmlformats.org/officeDocument/2006/relationships/slideLayout" Target="../slideLayouts/slideLayout651.xml"/><Relationship Id="rId6" Type="http://schemas.openxmlformats.org/officeDocument/2006/relationships/image" Target="../media/image87.png"/><Relationship Id="rId5" Type="http://schemas.openxmlformats.org/officeDocument/2006/relationships/hyperlink" Target="https://people.inf.ethz.ch/omutlu/pub/parbor-efficient-system-level-test-for-DRAM-failures_khan_dsn16-talk.pdf" TargetMode="External"/><Relationship Id="rId4" Type="http://schemas.openxmlformats.org/officeDocument/2006/relationships/hyperlink" Target="https://people.inf.ethz.ch/omutlu/pub/parbor-efficient-system-level-test-for-DRAM-failures_khan_dsn16-talk.pptx"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people.inf.ethz.ch/omutlu/pub/MEMCON-system-level-data-dependent-DRAM-failure-detection-mitigation_micro17-poster.pptx" TargetMode="External"/><Relationship Id="rId3" Type="http://schemas.openxmlformats.org/officeDocument/2006/relationships/hyperlink" Target="http://www.microarch.org/micro50/" TargetMode="External"/><Relationship Id="rId7" Type="http://schemas.openxmlformats.org/officeDocument/2006/relationships/hyperlink" Target="https://people.inf.ethz.ch/omutlu/pub/MEMCON-system-level-data-dependent-DRAM-failure-detection-mitigation_micro17-lightning-talk.pdf" TargetMode="External"/><Relationship Id="rId2" Type="http://schemas.openxmlformats.org/officeDocument/2006/relationships/hyperlink" Target="https://people.inf.ethz.ch/omutlu/pub/MEMCON-system-level-data-dependent-DRAM-failure-detection-mitigation_micro17.pdf" TargetMode="External"/><Relationship Id="rId1" Type="http://schemas.openxmlformats.org/officeDocument/2006/relationships/slideLayout" Target="../slideLayouts/slideLayout651.xml"/><Relationship Id="rId6" Type="http://schemas.openxmlformats.org/officeDocument/2006/relationships/hyperlink" Target="https://people.inf.ethz.ch/omutlu/pub/MEMCON-system-level-data-dependent-DRAM-failure-detection-mitigation_micro17-lightning-talk.pptx" TargetMode="External"/><Relationship Id="rId5" Type="http://schemas.openxmlformats.org/officeDocument/2006/relationships/hyperlink" Target="https://people.inf.ethz.ch/omutlu/pub/MEMCON-system-level-data-dependent-DRAM-failure-detection-mitigation_micro17-talk.pdf" TargetMode="External"/><Relationship Id="rId10" Type="http://schemas.openxmlformats.org/officeDocument/2006/relationships/image" Target="../media/image88.tiff"/><Relationship Id="rId4" Type="http://schemas.openxmlformats.org/officeDocument/2006/relationships/hyperlink" Target="https://people.inf.ethz.ch/omutlu/pub/MEMCON-system-level-data-dependent-DRAM-failure-detection-mitigation_micro17-talk.pptx" TargetMode="External"/><Relationship Id="rId9" Type="http://schemas.openxmlformats.org/officeDocument/2006/relationships/hyperlink" Target="https://people.inf.ethz.ch/omutlu/pub/MEMCON-system-level-data-dependent-DRAM-failure-detection-mitigation_micro17-poster.pdf"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people.inf.ethz.ch/omutlu/pub/reaper-dram-retention-profiling-lpddr4_isca17-lightning-talk.pdf" TargetMode="External"/><Relationship Id="rId3" Type="http://schemas.openxmlformats.org/officeDocument/2006/relationships/hyperlink" Target="https://people.inf.ethz.ch/omutlu/pub/reaper-dram-retention-profiling-lpddr4_isca17.pdf" TargetMode="External"/><Relationship Id="rId7" Type="http://schemas.openxmlformats.org/officeDocument/2006/relationships/hyperlink" Target="https://people.inf.ethz.ch/omutlu/pub/reaper-dram-retention-profiling-lpddr4_isca17-lightning-talk.pptx" TargetMode="External"/><Relationship Id="rId2" Type="http://schemas.openxmlformats.org/officeDocument/2006/relationships/image" Target="../media/image89.png"/><Relationship Id="rId1" Type="http://schemas.openxmlformats.org/officeDocument/2006/relationships/slideLayout" Target="../slideLayouts/slideLayout512.xml"/><Relationship Id="rId6" Type="http://schemas.openxmlformats.org/officeDocument/2006/relationships/hyperlink" Target="https://people.inf.ethz.ch/omutlu/pub/reaper-dram-retention-profiling-lpddr4_isca17-talk.pdf" TargetMode="External"/><Relationship Id="rId5" Type="http://schemas.openxmlformats.org/officeDocument/2006/relationships/hyperlink" Target="https://people.inf.ethz.ch/omutlu/pub/reaper-dram-retention-profiling-lpddr4_isca17-talk.pptx" TargetMode="External"/><Relationship Id="rId4" Type="http://schemas.openxmlformats.org/officeDocument/2006/relationships/hyperlink" Target="http://isca17.ece.utoronto.ca/doku.php"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github.com/CMU-SAFARI/EINSim" TargetMode="External"/><Relationship Id="rId3" Type="http://schemas.openxmlformats.org/officeDocument/2006/relationships/hyperlink" Target="http://2019.dsn.org/" TargetMode="External"/><Relationship Id="rId7" Type="http://schemas.openxmlformats.org/officeDocument/2006/relationships/hyperlink" Target="https://www.youtube.com/watch?v=YGWXRecr5QY" TargetMode="External"/><Relationship Id="rId2" Type="http://schemas.openxmlformats.org/officeDocument/2006/relationships/hyperlink" Target="https://people.inf.ethz.ch/omutlu/pub/EIN-understanding-and-modeling-in-DRAM-ECC_dsn19.pdf" TargetMode="External"/><Relationship Id="rId1" Type="http://schemas.openxmlformats.org/officeDocument/2006/relationships/slideLayout" Target="../slideLayouts/slideLayout637.xml"/><Relationship Id="rId6" Type="http://schemas.openxmlformats.org/officeDocument/2006/relationships/hyperlink" Target="https://youtu.be/_jYor0EQ16M" TargetMode="External"/><Relationship Id="rId5" Type="http://schemas.openxmlformats.org/officeDocument/2006/relationships/hyperlink" Target="https://people.inf.ethz.ch/omutlu/pub/EIN-understanding-and-modeling-in-DRAM-ECC_dsn19-talk.pdf" TargetMode="External"/><Relationship Id="rId4" Type="http://schemas.openxmlformats.org/officeDocument/2006/relationships/hyperlink" Target="https://people.inf.ethz.ch/omutlu/pub/EIN-understanding-and-modeling-in-DRAM-ECC_dsn19-talk.pptx" TargetMode="External"/><Relationship Id="rId9" Type="http://schemas.openxmlformats.org/officeDocument/2006/relationships/image" Target="../media/image90.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9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8" Type="http://schemas.openxmlformats.org/officeDocument/2006/relationships/hyperlink" Target="https://www.youtube.com/watch?v=D97oAbCaJWk" TargetMode="External"/><Relationship Id="rId3" Type="http://schemas.openxmlformats.org/officeDocument/2006/relationships/hyperlink" Target="http://www.microarch.org/micro53/" TargetMode="External"/><Relationship Id="rId7" Type="http://schemas.openxmlformats.org/officeDocument/2006/relationships/hyperlink" Target="https://people.inf.ethz.ch/omutlu/pub/BEER-bit-exact-ECC-recovery_micro20-lightning-talk.pdf" TargetMode="External"/><Relationship Id="rId2" Type="http://schemas.openxmlformats.org/officeDocument/2006/relationships/hyperlink" Target="https://people.inf.ethz.ch/omutlu/pub/BEER-bit-exact-ECC-recovery_micro20.pdf" TargetMode="External"/><Relationship Id="rId1" Type="http://schemas.openxmlformats.org/officeDocument/2006/relationships/slideLayout" Target="../slideLayouts/slideLayout787.xml"/><Relationship Id="rId6" Type="http://schemas.openxmlformats.org/officeDocument/2006/relationships/hyperlink" Target="https://people.inf.ethz.ch/omutlu/pub/BEER-bit-exact-ECC-recovery_micro20-lightning-talk.pptx" TargetMode="External"/><Relationship Id="rId5" Type="http://schemas.openxmlformats.org/officeDocument/2006/relationships/hyperlink" Target="https://people.inf.ethz.ch/omutlu/pub/BEER-bit-exact-ECC-recovery_micro20-talk.pdf" TargetMode="External"/><Relationship Id="rId10" Type="http://schemas.openxmlformats.org/officeDocument/2006/relationships/image" Target="../media/image91.png"/><Relationship Id="rId4" Type="http://schemas.openxmlformats.org/officeDocument/2006/relationships/hyperlink" Target="https://people.inf.ethz.ch/omutlu/pubBEER-bit-exact-ECC-recovery_micro20-talk.pptx" TargetMode="External"/><Relationship Id="rId9" Type="http://schemas.openxmlformats.org/officeDocument/2006/relationships/hyperlink" Target="https://www.youtube.com/watch?v=hgSziiRTUY4"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0.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6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economist.com/news/21631808-so-much-genetic-data-so-many-uses-genes-unzipped" TargetMode="External"/><Relationship Id="rId5" Type="http://schemas.openxmlformats.org/officeDocument/2006/relationships/image" Target="../media/image31.png"/><Relationship Id="rId4" Type="http://schemas.openxmlformats.org/officeDocument/2006/relationships/image" Target="../media/image30.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236.xml"/></Relationships>
</file>

<file path=ppt/slides/_rels/slide8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43.png"/><Relationship Id="rId1" Type="http://schemas.openxmlformats.org/officeDocument/2006/relationships/slideLayout" Target="../slideLayouts/slideLayout236.xml"/><Relationship Id="rId6" Type="http://schemas.openxmlformats.org/officeDocument/2006/relationships/image" Target="../media/image44.tiff"/><Relationship Id="rId5" Type="http://schemas.openxmlformats.org/officeDocument/2006/relationships/image" Target="../media/image46.jpeg"/><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6.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36.xml"/></Relationships>
</file>

<file path=ppt/slides/_rels/slide87.xml.rels><?xml version="1.0" encoding="UTF-8" standalone="yes"?>
<Relationships xmlns="http://schemas.openxmlformats.org/package/2006/relationships"><Relationship Id="rId3" Type="http://schemas.openxmlformats.org/officeDocument/2006/relationships/hyperlink" Target="http://www.cs.arizona.edu/hpca9/" TargetMode="External"/><Relationship Id="rId2" Type="http://schemas.openxmlformats.org/officeDocument/2006/relationships/hyperlink" Target="https://people.inf.ethz.ch/omutlu/pub/mutlu_hpca03.pdf" TargetMode="External"/><Relationship Id="rId1" Type="http://schemas.openxmlformats.org/officeDocument/2006/relationships/slideLayout" Target="../slideLayouts/slideLayout434.xml"/><Relationship Id="rId5" Type="http://schemas.openxmlformats.org/officeDocument/2006/relationships/image" Target="../media/image100.tiff"/><Relationship Id="rId4" Type="http://schemas.openxmlformats.org/officeDocument/2006/relationships/hyperlink" Target="https://people.inf.ethz.ch/omutlu/pub/mutlu_hpca03_talk.pdf"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236.xml"/></Relationships>
</file>

<file path=ppt/slides/_rels/slide89.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36.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8.xml"/><Relationship Id="rId7" Type="http://schemas.openxmlformats.org/officeDocument/2006/relationships/image" Target="../media/image32.emf"/><Relationship Id="rId2" Type="http://schemas.openxmlformats.org/officeDocument/2006/relationships/slideLayout" Target="../slideLayouts/slideLayout45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33.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36.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asplos2018.org/" TargetMode="External"/><Relationship Id="rId2" Type="http://schemas.openxmlformats.org/officeDocument/2006/relationships/hyperlink" Target="https://people.inf.ethz.ch/omutlu/pub/Google-consumer-workloads-data-movement-and-PIM_asplos18.pdf" TargetMode="External"/><Relationship Id="rId1" Type="http://schemas.openxmlformats.org/officeDocument/2006/relationships/slideLayout" Target="../slideLayouts/slideLayout13.xml"/><Relationship Id="rId4" Type="http://schemas.openxmlformats.org/officeDocument/2006/relationships/image" Target="../media/image47.tiff"/></Relationships>
</file>

<file path=ppt/slides/_rels/slide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t>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3 May 2021</a:t>
            </a:r>
          </a:p>
          <a:p>
            <a:r>
              <a:rPr lang="en-US" sz="2200" dirty="0"/>
              <a:t>TU Vienna </a:t>
            </a:r>
            <a:r>
              <a:rPr lang="en-US" sz="2200" dirty="0" err="1"/>
              <a:t>MiM</a:t>
            </a:r>
            <a:r>
              <a:rPr lang="en-US" sz="2200" dirty="0"/>
              <a:t> (Mondays in Memory) Webinar</a:t>
            </a:r>
          </a:p>
          <a:p>
            <a:pPr algn="l"/>
            <a:endParaRPr lang="en-US" sz="2200" dirty="0"/>
          </a:p>
        </p:txBody>
      </p:sp>
      <p:sp>
        <p:nvSpPr>
          <p:cNvPr id="13" name="Title 1"/>
          <p:cNvSpPr>
            <a:spLocks noGrp="1"/>
          </p:cNvSpPr>
          <p:nvPr>
            <p:ph type="ctrTitle"/>
          </p:nvPr>
        </p:nvSpPr>
        <p:spPr>
          <a:xfrm>
            <a:off x="216024" y="1052736"/>
            <a:ext cx="8820472" cy="2201416"/>
          </a:xfrm>
        </p:spPr>
        <p:txBody>
          <a:bodyPr>
            <a:noAutofit/>
          </a:bodyPr>
          <a:lstStyle/>
          <a:p>
            <a:pPr algn="ctr"/>
            <a:r>
              <a:rPr lang="en-US" dirty="0"/>
              <a:t>Intelligent Architectures</a:t>
            </a:r>
            <a:br>
              <a:rPr lang="en-US" dirty="0"/>
            </a:br>
            <a:r>
              <a:rPr lang="en-US" dirty="0"/>
              <a:t>for </a:t>
            </a:r>
            <a:br>
              <a:rPr lang="en-US" dirty="0"/>
            </a:br>
            <a:r>
              <a:rPr lang="en-US" dirty="0"/>
              <a:t>Intelligent Machines</a:t>
            </a:r>
            <a:endParaRPr lang="en-US" dirty="0">
              <a:solidFill>
                <a:srgbClr val="FF0000"/>
              </a:solidFill>
            </a:endParaRPr>
          </a:p>
        </p:txBody>
      </p:sp>
      <p:pic>
        <p:nvPicPr>
          <p:cNvPr id="10" name="Picture 2" descr="ETH Zurich short logo, black"/>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78027" y="5805264"/>
            <a:ext cx="2532185" cy="914400"/>
          </a:xfrm>
          <a:prstGeom prst="rect">
            <a:avLst/>
          </a:prstGeom>
        </p:spPr>
      </p:pic>
      <p:pic>
        <p:nvPicPr>
          <p:cNvPr id="9" name="Picture 8" descr="safari.png">
            <a:extLst>
              <a:ext uri="{FF2B5EF4-FFF2-40B4-BE49-F238E27FC236}">
                <a16:creationId xmlns:a16="http://schemas.microsoft.com/office/drawing/2014/main" id="{979E4862-636A-E34E-B52B-A7AB09A48069}"/>
              </a:ext>
            </a:extLst>
          </p:cNvPr>
          <p:cNvPicPr>
            <a:picLocks noChangeAspect="1"/>
          </p:cNvPicPr>
          <p:nvPr/>
        </p:nvPicPr>
        <p:blipFill>
          <a:blip r:embed="rId7" cstate="print"/>
          <a:stretch>
            <a:fillRect/>
          </a:stretch>
        </p:blipFill>
        <p:spPr>
          <a:xfrm>
            <a:off x="216024" y="5949280"/>
            <a:ext cx="1745138" cy="504938"/>
          </a:xfrm>
          <a:prstGeom prst="rect">
            <a:avLst/>
          </a:prstGeom>
        </p:spPr>
      </p:pic>
    </p:spTree>
    <p:extLst>
      <p:ext uri="{BB962C8B-B14F-4D97-AF65-F5344CB8AC3E}">
        <p14:creationId xmlns:p14="http://schemas.microsoft.com/office/powerpoint/2010/main" val="2768844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Genome Sequencing Technologies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TextBox 2">
            <a:extLst>
              <a:ext uri="{FF2B5EF4-FFF2-40B4-BE49-F238E27FC236}">
                <a16:creationId xmlns:a16="http://schemas.microsoft.com/office/drawing/2014/main" id="{9DEDF4F9-AC11-CE40-96CF-BFA639F16628}"/>
              </a:ext>
            </a:extLst>
          </p:cNvPr>
          <p:cNvSpPr txBox="1"/>
          <p:nvPr/>
        </p:nvSpPr>
        <p:spPr>
          <a:xfrm>
            <a:off x="336100" y="5036983"/>
            <a:ext cx="8193974"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8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Assembly: Computational Analysis of the Current State, Bottlenecks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and Future Directions</a:t>
            </a:r>
            <a:r>
              <a:rPr kumimoji="0" lang="en-US" sz="1800" b="0" i="0" u="none" strike="noStrike" kern="1200" cap="none" spc="0" normalizeH="0" baseline="0" noProof="0" dirty="0">
                <a:ln>
                  <a:noFill/>
                </a:ln>
                <a:solidFill>
                  <a:srgbClr val="000000"/>
                </a:solidFill>
                <a:effectLst/>
                <a:uLnTx/>
                <a:uFillTx/>
                <a:latin typeface="Tahoma"/>
                <a:ea typeface="+mn-ea"/>
                <a:cs typeface="+mn-cs"/>
              </a:rPr>
              <a:t>,” Briefings in Bioinformatics, 2018.</a:t>
            </a:r>
          </a:p>
          <a:p>
            <a:pPr lvl="0">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t>
            </a:r>
            <a:r>
              <a:rPr lang="en-US" dirty="0">
                <a:hlinkClick r:id="rId2"/>
              </a:rPr>
              <a:t>Open arxiv.org</a:t>
            </a:r>
            <a:r>
              <a:rPr lang="en-US">
                <a:hlinkClick r:id="rId2"/>
              </a:rPr>
              <a:t> version</a:t>
            </a:r>
            <a:r>
              <a:rPr lang="en-US"/>
              <a:t>]</a:t>
            </a: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5" name="Picture 4">
            <a:extLst>
              <a:ext uri="{FF2B5EF4-FFF2-40B4-BE49-F238E27FC236}">
                <a16:creationId xmlns:a16="http://schemas.microsoft.com/office/drawing/2014/main" id="{B7B92BBE-67D0-BE44-AFBF-F27F37B8A8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84784"/>
            <a:ext cx="9144000" cy="2202873"/>
          </a:xfrm>
          <a:prstGeom prst="rect">
            <a:avLst/>
          </a:prstGeom>
        </p:spPr>
      </p:pic>
      <p:pic>
        <p:nvPicPr>
          <p:cNvPr id="6" name="Picture 8">
            <a:extLst>
              <a:ext uri="{FF2B5EF4-FFF2-40B4-BE49-F238E27FC236}">
                <a16:creationId xmlns:a16="http://schemas.microsoft.com/office/drawing/2014/main" id="{DE735DFE-2D11-5849-BC1A-6B423D4888C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60801" y="2996952"/>
            <a:ext cx="2080800" cy="1523680"/>
          </a:xfrm>
          <a:prstGeom prst="rect">
            <a:avLst/>
          </a:prstGeom>
          <a:noFill/>
          <a:ln w="9525">
            <a:noFill/>
            <a:round/>
            <a:headEnd/>
            <a:tailEnd/>
          </a:ln>
        </p:spPr>
      </p:pic>
      <p:sp>
        <p:nvSpPr>
          <p:cNvPr id="7" name="Text Box 19">
            <a:extLst>
              <a:ext uri="{FF2B5EF4-FFF2-40B4-BE49-F238E27FC236}">
                <a16:creationId xmlns:a16="http://schemas.microsoft.com/office/drawing/2014/main" id="{9BD0F31E-C179-B049-9A06-915AC4721F68}"/>
              </a:ext>
            </a:extLst>
          </p:cNvPr>
          <p:cNvSpPr txBox="1">
            <a:spLocks noChangeArrowheads="1"/>
          </p:cNvSpPr>
          <p:nvPr/>
        </p:nvSpPr>
        <p:spPr bwMode="auto">
          <a:xfrm>
            <a:off x="6381120" y="4520632"/>
            <a:ext cx="2511360" cy="312512"/>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Oxford Nanopore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MinION</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1254910644"/>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1: Minimally Changing Memory</a:t>
            </a:r>
          </a:p>
        </p:txBody>
      </p:sp>
      <p:sp>
        <p:nvSpPr>
          <p:cNvPr id="3" name="Content Placeholder 2"/>
          <p:cNvSpPr>
            <a:spLocks noGrp="1"/>
          </p:cNvSpPr>
          <p:nvPr>
            <p:ph idx="1"/>
          </p:nvPr>
        </p:nvSpPr>
        <p:spPr>
          <a:xfrm>
            <a:off x="0" y="969640"/>
            <a:ext cx="9144000" cy="5123656"/>
          </a:xfrm>
        </p:spPr>
        <p:txBody>
          <a:bodyPr/>
          <a:lstStyle/>
          <a:p>
            <a:r>
              <a:rPr lang="en-US" dirty="0"/>
              <a:t>DRAM has great capability to perform </a:t>
            </a:r>
            <a:r>
              <a:rPr lang="en-US" dirty="0">
                <a:solidFill>
                  <a:srgbClr val="0000FF"/>
                </a:solidFill>
              </a:rPr>
              <a:t>bulk data movement and computation </a:t>
            </a:r>
            <a:r>
              <a:rPr lang="en-US" dirty="0"/>
              <a:t>internally with small changes</a:t>
            </a:r>
          </a:p>
          <a:p>
            <a:pPr lvl="1"/>
            <a:r>
              <a:rPr lang="en-US" dirty="0"/>
              <a:t>Can </a:t>
            </a:r>
            <a:r>
              <a:rPr lang="en-US" dirty="0">
                <a:solidFill>
                  <a:srgbClr val="FF0000"/>
                </a:solidFill>
              </a:rPr>
              <a:t>exploit internal connectivity </a:t>
            </a:r>
            <a:r>
              <a:rPr lang="en-US" dirty="0"/>
              <a:t>to move data</a:t>
            </a:r>
          </a:p>
          <a:p>
            <a:pPr lvl="1"/>
            <a:r>
              <a:rPr lang="en-US" dirty="0"/>
              <a:t>Can </a:t>
            </a:r>
            <a:r>
              <a:rPr lang="en-US" dirty="0">
                <a:solidFill>
                  <a:srgbClr val="FF0000"/>
                </a:solidFill>
              </a:rPr>
              <a:t>exploit analog computation capability</a:t>
            </a:r>
          </a:p>
          <a:p>
            <a:pPr lvl="1"/>
            <a:r>
              <a:rPr lang="en-US" dirty="0"/>
              <a:t>…</a:t>
            </a:r>
          </a:p>
          <a:p>
            <a:pPr lvl="1"/>
            <a:endParaRPr lang="en-US" dirty="0"/>
          </a:p>
          <a:p>
            <a:r>
              <a:rPr lang="en-US" dirty="0"/>
              <a:t>Examples: </a:t>
            </a:r>
            <a:r>
              <a:rPr lang="en-US" dirty="0" err="1"/>
              <a:t>RowClone</a:t>
            </a:r>
            <a:r>
              <a:rPr lang="en-US" dirty="0"/>
              <a:t>, In-DRAM AND/OR, Gather/Scatter DRAM</a:t>
            </a:r>
          </a:p>
          <a:p>
            <a:pPr lvl="1"/>
            <a:r>
              <a:rPr lang="en-US" altLang="ja-JP" sz="1800" dirty="0">
                <a:solidFill>
                  <a:srgbClr val="0000FF"/>
                </a:solidFill>
                <a:latin typeface="Tahoma" charset="0"/>
                <a:ea typeface="ＭＳ Ｐゴシック"/>
                <a:hlinkClick r:id="rId2"/>
              </a:rPr>
              <a:t>RowClone: Fast and Efficient In-DRAM Copy and Initialization of Bulk Data</a:t>
            </a:r>
            <a:r>
              <a:rPr lang="en-US" altLang="ja-JP" sz="1800" dirty="0">
                <a:solidFill>
                  <a:srgbClr val="000000"/>
                </a:solidFill>
                <a:latin typeface="Tahoma" charset="0"/>
                <a:ea typeface="ＭＳ Ｐゴシック"/>
              </a:rPr>
              <a:t> (</a:t>
            </a:r>
            <a:r>
              <a:rPr lang="en-US" altLang="ja-JP" sz="1800" dirty="0">
                <a:solidFill>
                  <a:srgbClr val="0000FF"/>
                </a:solidFill>
                <a:latin typeface="Tahoma" charset="0"/>
                <a:ea typeface="ＭＳ Ｐゴシック"/>
              </a:rPr>
              <a:t>Seshadri et al., MICRO 2013</a:t>
            </a:r>
            <a:r>
              <a:rPr lang="en-US" altLang="ja-JP" sz="1800" dirty="0">
                <a:solidFill>
                  <a:srgbClr val="000000"/>
                </a:solidFill>
                <a:latin typeface="Tahoma" charset="0"/>
                <a:ea typeface="ＭＳ Ｐゴシック"/>
              </a:rPr>
              <a:t>)</a:t>
            </a:r>
            <a:endParaRPr lang="en-US" sz="1800" dirty="0">
              <a:solidFill>
                <a:srgbClr val="000000"/>
              </a:solidFill>
            </a:endParaRPr>
          </a:p>
          <a:p>
            <a:pPr lvl="1"/>
            <a:r>
              <a:rPr lang="en-US" sz="1800" dirty="0">
                <a:solidFill>
                  <a:srgbClr val="0000FF"/>
                </a:solidFill>
                <a:hlinkClick r:id="rId3"/>
              </a:rPr>
              <a:t>Fast Bulk Bitwise AND and OR in DRAM</a:t>
            </a:r>
            <a:r>
              <a:rPr lang="en-US" sz="1800" dirty="0"/>
              <a:t> (</a:t>
            </a:r>
            <a:r>
              <a:rPr lang="en-US" sz="1800" dirty="0">
                <a:solidFill>
                  <a:srgbClr val="0000FF"/>
                </a:solidFill>
              </a:rPr>
              <a:t>Seshadri et al., IEEE CAL 2015</a:t>
            </a:r>
            <a:r>
              <a:rPr lang="en-US" sz="1800" dirty="0"/>
              <a:t>)</a:t>
            </a:r>
          </a:p>
          <a:p>
            <a:pPr lvl="1"/>
            <a:r>
              <a:rPr lang="en-US" sz="1800" dirty="0">
                <a:hlinkClick r:id="rId4"/>
              </a:rPr>
              <a:t>Gather-Scatter DRAM: In-DRAM Address Translation to Improve the Spatial Locality of Non-unit Strided Accesses</a:t>
            </a:r>
            <a:r>
              <a:rPr lang="en-US" sz="1800" dirty="0"/>
              <a:t> </a:t>
            </a:r>
            <a:r>
              <a:rPr lang="en-US" altLang="ja-JP" sz="1800" dirty="0">
                <a:solidFill>
                  <a:srgbClr val="000000"/>
                </a:solidFill>
                <a:latin typeface="Tahoma" charset="0"/>
                <a:ea typeface="ＭＳ Ｐゴシック"/>
              </a:rPr>
              <a:t>(</a:t>
            </a:r>
            <a:r>
              <a:rPr lang="en-US" altLang="ja-JP" sz="1800" dirty="0" err="1">
                <a:solidFill>
                  <a:srgbClr val="0000FF"/>
                </a:solidFill>
                <a:latin typeface="Tahoma" charset="0"/>
                <a:ea typeface="ＭＳ Ｐゴシック"/>
              </a:rPr>
              <a:t>Seshadri</a:t>
            </a:r>
            <a:r>
              <a:rPr lang="en-US" altLang="ja-JP" sz="1800" dirty="0">
                <a:solidFill>
                  <a:srgbClr val="0000FF"/>
                </a:solidFill>
                <a:latin typeface="Tahoma" charset="0"/>
                <a:ea typeface="ＭＳ Ｐゴシック"/>
              </a:rPr>
              <a:t> et al., MICRO 2015</a:t>
            </a:r>
            <a:r>
              <a:rPr lang="en-US" altLang="ja-JP" sz="1800" dirty="0">
                <a:solidFill>
                  <a:srgbClr val="000000"/>
                </a:solidFill>
                <a:latin typeface="Tahoma" charset="0"/>
                <a:ea typeface="ＭＳ Ｐゴシック"/>
              </a:rPr>
              <a:t>)</a:t>
            </a:r>
            <a:endParaRPr lang="en-US" sz="1800" dirty="0">
              <a:solidFill>
                <a:srgbClr val="000000"/>
              </a:solidFill>
            </a:endParaRPr>
          </a:p>
          <a:p>
            <a:pPr lvl="1"/>
            <a:r>
              <a:rPr lang="en-US" sz="1800" dirty="0">
                <a:hlinkClick r:id="rId5"/>
              </a:rPr>
              <a:t>"Ambit: In-Memory Accelerator for Bulk Bitwise Operations Using Commodity DRAM Technology”</a:t>
            </a:r>
            <a:r>
              <a:rPr lang="en-US" sz="1800" dirty="0"/>
              <a:t> </a:t>
            </a:r>
            <a:r>
              <a:rPr lang="en-US" altLang="ja-JP" sz="1800" dirty="0">
                <a:solidFill>
                  <a:srgbClr val="000000"/>
                </a:solidFill>
                <a:latin typeface="Tahoma" charset="0"/>
                <a:ea typeface="ＭＳ Ｐゴシック"/>
              </a:rPr>
              <a:t>(</a:t>
            </a:r>
            <a:r>
              <a:rPr lang="en-US" altLang="ja-JP" sz="1800" dirty="0">
                <a:solidFill>
                  <a:srgbClr val="0000FF"/>
                </a:solidFill>
                <a:latin typeface="Tahoma" charset="0"/>
                <a:ea typeface="ＭＳ Ｐゴシック"/>
              </a:rPr>
              <a:t>Seshadri et al., MICRO 2017</a:t>
            </a:r>
            <a:r>
              <a:rPr lang="en-US" altLang="ja-JP" sz="1800" dirty="0">
                <a:solidFill>
                  <a:srgbClr val="000000"/>
                </a:solidFill>
                <a:latin typeface="Tahoma" charset="0"/>
                <a:ea typeface="ＭＳ Ｐゴシック"/>
              </a:rPr>
              <a:t>)</a:t>
            </a:r>
            <a:endParaRPr lang="en-US" sz="1800" dirty="0">
              <a:solidFill>
                <a:srgbClr val="000000"/>
              </a:solidFill>
            </a:endParaRPr>
          </a:p>
          <a:p>
            <a:pPr lvl="1"/>
            <a:endParaRPr lang="en-US" sz="1800" dirty="0"/>
          </a:p>
          <a:p>
            <a:pPr lvl="1"/>
            <a:endParaRPr lang="en-US" dirty="0"/>
          </a:p>
          <a:p>
            <a:pPr lvl="2"/>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73467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52400"/>
            <a:ext cx="9144000" cy="1066800"/>
          </a:xfrm>
        </p:spPr>
        <p:txBody>
          <a:bodyPr/>
          <a:lstStyle/>
          <a:p>
            <a:r>
              <a:rPr lang="en-US" dirty="0"/>
              <a:t>Starting Simple: Data Copy and Initialization</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grpSp>
        <p:nvGrpSpPr>
          <p:cNvPr id="32" name="Group 31"/>
          <p:cNvGrpSpPr/>
          <p:nvPr/>
        </p:nvGrpSpPr>
        <p:grpSpPr>
          <a:xfrm>
            <a:off x="539552" y="1772816"/>
            <a:ext cx="1613800" cy="1828800"/>
            <a:chOff x="914400" y="1828800"/>
            <a:chExt cx="1613800" cy="1828800"/>
          </a:xfrm>
        </p:grpSpPr>
        <p:sp>
          <p:nvSpPr>
            <p:cNvPr id="33" name="Wave 32"/>
            <p:cNvSpPr/>
            <p:nvPr/>
          </p:nvSpPr>
          <p:spPr>
            <a:xfrm rot="5400000">
              <a:off x="876300" y="1866900"/>
              <a:ext cx="990600" cy="914400"/>
            </a:xfrm>
            <a:prstGeom prst="wave">
              <a:avLst>
                <a:gd name="adj1" fmla="val 5469"/>
                <a:gd name="adj2" fmla="val 0"/>
              </a:avLst>
            </a:prstGeom>
            <a:solidFill>
              <a:srgbClr val="31859B"/>
            </a:solidFill>
            <a:ln w="2540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34" name="Wave 33"/>
            <p:cNvSpPr/>
            <p:nvPr/>
          </p:nvSpPr>
          <p:spPr>
            <a:xfrm rot="5400000">
              <a:off x="1333500" y="2095500"/>
              <a:ext cx="990600" cy="914400"/>
            </a:xfrm>
            <a:prstGeom prst="wave">
              <a:avLst>
                <a:gd name="adj1" fmla="val 5469"/>
                <a:gd name="adj2" fmla="val 0"/>
              </a:avLst>
            </a:prstGeom>
            <a:solidFill>
              <a:srgbClr val="31859B"/>
            </a:solidFill>
            <a:ln w="2540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35" name="TextBox 34"/>
            <p:cNvSpPr txBox="1"/>
            <p:nvPr/>
          </p:nvSpPr>
          <p:spPr>
            <a:xfrm>
              <a:off x="990600" y="3072825"/>
              <a:ext cx="153760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262626">
                      <a:lumMod val="95000"/>
                      <a:lumOff val="5000"/>
                    </a:srgbClr>
                  </a:solidFill>
                  <a:effectLst/>
                  <a:uLnTx/>
                  <a:uFillTx/>
                  <a:latin typeface="Tahoma"/>
                  <a:ea typeface="+mn-ea"/>
                  <a:cs typeface="+mn-cs"/>
                </a:rPr>
                <a:t>Forking</a:t>
              </a:r>
            </a:p>
          </p:txBody>
        </p:sp>
      </p:grpSp>
      <p:grpSp>
        <p:nvGrpSpPr>
          <p:cNvPr id="36" name="Group 35"/>
          <p:cNvGrpSpPr/>
          <p:nvPr/>
        </p:nvGrpSpPr>
        <p:grpSpPr>
          <a:xfrm>
            <a:off x="2627784" y="1556792"/>
            <a:ext cx="3324949" cy="2234863"/>
            <a:chOff x="2752707" y="1853625"/>
            <a:chExt cx="3324949" cy="2234863"/>
          </a:xfrm>
        </p:grpSpPr>
        <p:sp>
          <p:nvSpPr>
            <p:cNvPr id="37" name="Rounded Rectangle 36"/>
            <p:cNvSpPr/>
            <p:nvPr/>
          </p:nvSpPr>
          <p:spPr>
            <a:xfrm>
              <a:off x="3962400" y="1853625"/>
              <a:ext cx="914400" cy="1143000"/>
            </a:xfrm>
            <a:prstGeom prst="roundRect">
              <a:avLst/>
            </a:prstGeom>
            <a:solidFill>
              <a:srgbClr val="262626"/>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 lastClr="FFFFFF"/>
                  </a:solidFill>
                  <a:effectLst/>
                  <a:uLnTx/>
                  <a:uFillTx/>
                  <a:latin typeface="Arial" pitchFamily="34" charset="0"/>
                  <a:ea typeface="+mn-ea"/>
                  <a:cs typeface="Arial" pitchFamily="34" charset="0"/>
                </a:rPr>
                <a:t>000000000000000</a:t>
              </a:r>
            </a:p>
          </p:txBody>
        </p:sp>
        <p:sp>
          <p:nvSpPr>
            <p:cNvPr id="38" name="TextBox 37"/>
            <p:cNvSpPr txBox="1"/>
            <p:nvPr/>
          </p:nvSpPr>
          <p:spPr>
            <a:xfrm>
              <a:off x="2752707" y="3072825"/>
              <a:ext cx="3324949"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262626">
                      <a:lumMod val="95000"/>
                      <a:lumOff val="5000"/>
                    </a:srgbClr>
                  </a:solidFill>
                  <a:effectLst/>
                  <a:uLnTx/>
                  <a:uFillTx/>
                  <a:latin typeface="Tahoma"/>
                  <a:ea typeface="+mn-ea"/>
                  <a:cs typeface="+mn-cs"/>
                </a:rPr>
                <a:t>Zero initialization</a:t>
              </a:r>
              <a:endParaRPr kumimoji="0" lang="en-US" sz="2800" b="0" i="0" u="none" strike="noStrike" kern="0" cap="none" spc="0" normalizeH="0" baseline="0" noProof="0" dirty="0">
                <a:ln>
                  <a:noFill/>
                </a:ln>
                <a:solidFill>
                  <a:srgbClr val="262626">
                    <a:lumMod val="95000"/>
                    <a:lumOff val="5000"/>
                  </a:srgbClr>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262626">
                      <a:lumMod val="95000"/>
                      <a:lumOff val="5000"/>
                    </a:srgbClr>
                  </a:solidFill>
                  <a:effectLst/>
                  <a:uLnTx/>
                  <a:uFillTx/>
                  <a:latin typeface="Tahoma"/>
                  <a:ea typeface="+mn-ea"/>
                  <a:cs typeface="+mn-cs"/>
                </a:rPr>
                <a:t>(e.g., security)</a:t>
              </a:r>
              <a:endParaRPr kumimoji="0" lang="en-US" sz="3200" b="1" i="0" u="none" strike="noStrike" kern="0" cap="none" spc="0" normalizeH="0" baseline="0" noProof="0" dirty="0">
                <a:ln>
                  <a:noFill/>
                </a:ln>
                <a:solidFill>
                  <a:srgbClr val="262626">
                    <a:lumMod val="95000"/>
                    <a:lumOff val="5000"/>
                  </a:srgbClr>
                </a:solidFill>
                <a:effectLst/>
                <a:uLnTx/>
                <a:uFillTx/>
                <a:latin typeface="Tahoma"/>
                <a:ea typeface="+mn-ea"/>
                <a:cs typeface="+mn-cs"/>
              </a:endParaRPr>
            </a:p>
          </p:txBody>
        </p:sp>
      </p:grpSp>
      <p:grpSp>
        <p:nvGrpSpPr>
          <p:cNvPr id="39" name="Group 38"/>
          <p:cNvGrpSpPr/>
          <p:nvPr/>
        </p:nvGrpSpPr>
        <p:grpSpPr>
          <a:xfrm>
            <a:off x="457200" y="4038600"/>
            <a:ext cx="2669320" cy="2245043"/>
            <a:chOff x="720979" y="4038600"/>
            <a:chExt cx="2669320" cy="2245043"/>
          </a:xfrm>
        </p:grpSpPr>
        <p:pic>
          <p:nvPicPr>
            <p:cNvPr id="40" name="Picture 39" descr="computer.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4038600"/>
              <a:ext cx="1219200" cy="1219200"/>
            </a:xfrm>
            <a:prstGeom prst="rect">
              <a:avLst/>
            </a:prstGeom>
          </p:spPr>
        </p:pic>
        <p:sp>
          <p:nvSpPr>
            <p:cNvPr id="41" name="TextBox 40"/>
            <p:cNvSpPr txBox="1"/>
            <p:nvPr/>
          </p:nvSpPr>
          <p:spPr>
            <a:xfrm>
              <a:off x="720979" y="5206425"/>
              <a:ext cx="2669320"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262626">
                      <a:lumMod val="95000"/>
                      <a:lumOff val="5000"/>
                    </a:srgbClr>
                  </a:solidFill>
                  <a:effectLst/>
                  <a:uLnTx/>
                  <a:uFillTx/>
                  <a:latin typeface="Tahoma"/>
                  <a:ea typeface="+mn-ea"/>
                  <a:cs typeface="+mn-cs"/>
                </a:rPr>
                <a:t>VM Cloning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err="1">
                  <a:ln>
                    <a:noFill/>
                  </a:ln>
                  <a:solidFill>
                    <a:srgbClr val="262626">
                      <a:lumMod val="95000"/>
                      <a:lumOff val="5000"/>
                    </a:srgbClr>
                  </a:solidFill>
                  <a:effectLst/>
                  <a:uLnTx/>
                  <a:uFillTx/>
                  <a:latin typeface="Tahoma"/>
                  <a:ea typeface="+mn-ea"/>
                  <a:cs typeface="+mn-cs"/>
                </a:rPr>
                <a:t>Deduplication</a:t>
              </a:r>
              <a:endParaRPr kumimoji="0" lang="en-US" sz="3200" b="1" i="0" u="none" strike="noStrike" kern="0" cap="none" spc="0" normalizeH="0" baseline="0" noProof="0" dirty="0">
                <a:ln>
                  <a:noFill/>
                </a:ln>
                <a:solidFill>
                  <a:srgbClr val="262626">
                    <a:lumMod val="95000"/>
                    <a:lumOff val="5000"/>
                  </a:srgbClr>
                </a:solidFill>
                <a:effectLst/>
                <a:uLnTx/>
                <a:uFillTx/>
                <a:latin typeface="Tahoma"/>
                <a:ea typeface="+mn-ea"/>
                <a:cs typeface="+mn-cs"/>
              </a:endParaRPr>
            </a:p>
          </p:txBody>
        </p:sp>
        <p:pic>
          <p:nvPicPr>
            <p:cNvPr id="42" name="Picture 41" descr="computer.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1200" y="4038600"/>
              <a:ext cx="1219200" cy="1219200"/>
            </a:xfrm>
            <a:prstGeom prst="rect">
              <a:avLst/>
            </a:prstGeom>
          </p:spPr>
        </p:pic>
      </p:grpSp>
      <p:grpSp>
        <p:nvGrpSpPr>
          <p:cNvPr id="43" name="Group 42"/>
          <p:cNvGrpSpPr/>
          <p:nvPr/>
        </p:nvGrpSpPr>
        <p:grpSpPr>
          <a:xfrm>
            <a:off x="6228184" y="1772816"/>
            <a:ext cx="2752677" cy="1930052"/>
            <a:chOff x="6043903" y="1803748"/>
            <a:chExt cx="2752677" cy="1930052"/>
          </a:xfrm>
        </p:grpSpPr>
        <p:grpSp>
          <p:nvGrpSpPr>
            <p:cNvPr id="44" name="Group 43"/>
            <p:cNvGrpSpPr/>
            <p:nvPr/>
          </p:nvGrpSpPr>
          <p:grpSpPr>
            <a:xfrm>
              <a:off x="6043903" y="1905000"/>
              <a:ext cx="2752677" cy="1828800"/>
              <a:chOff x="6043903" y="1905000"/>
              <a:chExt cx="2752677" cy="1828800"/>
            </a:xfrm>
          </p:grpSpPr>
          <p:sp>
            <p:nvSpPr>
              <p:cNvPr id="46" name="Rounded Rectangle 45"/>
              <p:cNvSpPr/>
              <p:nvPr/>
            </p:nvSpPr>
            <p:spPr>
              <a:xfrm>
                <a:off x="6324600" y="1905000"/>
                <a:ext cx="533400" cy="1143000"/>
              </a:xfrm>
              <a:prstGeom prst="roundRect">
                <a:avLst/>
              </a:prstGeom>
              <a:solidFill>
                <a:srgbClr val="6F2926"/>
              </a:solidFill>
              <a:ln w="25400" cap="flat" cmpd="sng" algn="ctr">
                <a:solidFill>
                  <a:srgbClr val="6F29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47" name="Rounded Rectangle 46"/>
              <p:cNvSpPr/>
              <p:nvPr/>
            </p:nvSpPr>
            <p:spPr>
              <a:xfrm>
                <a:off x="7848600" y="1905000"/>
                <a:ext cx="533400" cy="1143000"/>
              </a:xfrm>
              <a:prstGeom prst="roundRect">
                <a:avLst/>
              </a:prstGeom>
              <a:solidFill>
                <a:srgbClr val="262626"/>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48" name="TextBox 47"/>
              <p:cNvSpPr txBox="1"/>
              <p:nvPr/>
            </p:nvSpPr>
            <p:spPr>
              <a:xfrm>
                <a:off x="6043903" y="3149025"/>
                <a:ext cx="275267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err="1">
                    <a:ln>
                      <a:noFill/>
                    </a:ln>
                    <a:solidFill>
                      <a:srgbClr val="262626">
                        <a:lumMod val="95000"/>
                        <a:lumOff val="5000"/>
                      </a:srgbClr>
                    </a:solidFill>
                    <a:effectLst/>
                    <a:uLnTx/>
                    <a:uFillTx/>
                    <a:latin typeface="Tahoma"/>
                    <a:ea typeface="+mn-ea"/>
                    <a:cs typeface="+mn-cs"/>
                  </a:rPr>
                  <a:t>Checkpointing</a:t>
                </a:r>
                <a:endParaRPr kumimoji="0" lang="en-US" sz="3200" b="1" i="0" u="none" strike="noStrike" kern="0" cap="none" spc="0" normalizeH="0" baseline="0" noProof="0" dirty="0">
                  <a:ln>
                    <a:noFill/>
                  </a:ln>
                  <a:solidFill>
                    <a:srgbClr val="262626">
                      <a:lumMod val="95000"/>
                      <a:lumOff val="5000"/>
                    </a:srgbClr>
                  </a:solidFill>
                  <a:effectLst/>
                  <a:uLnTx/>
                  <a:uFillTx/>
                  <a:latin typeface="Tahoma"/>
                  <a:ea typeface="+mn-ea"/>
                  <a:cs typeface="+mn-cs"/>
                </a:endParaRPr>
              </a:p>
            </p:txBody>
          </p:sp>
          <p:cxnSp>
            <p:nvCxnSpPr>
              <p:cNvPr id="49" name="Straight Arrow Connector 48"/>
              <p:cNvCxnSpPr>
                <a:stCxn id="46" idx="3"/>
                <a:endCxn id="47" idx="1"/>
              </p:cNvCxnSpPr>
              <p:nvPr/>
            </p:nvCxnSpPr>
            <p:spPr>
              <a:xfrm>
                <a:off x="6858000" y="2476500"/>
                <a:ext cx="990600" cy="1588"/>
              </a:xfrm>
              <a:prstGeom prst="straightConnector1">
                <a:avLst/>
              </a:prstGeom>
              <a:noFill/>
              <a:ln w="38100" cap="flat" cmpd="sng" algn="ctr">
                <a:solidFill>
                  <a:srgbClr val="262626">
                    <a:lumMod val="75000"/>
                    <a:lumOff val="25000"/>
                  </a:srgbClr>
                </a:solidFill>
                <a:prstDash val="dashDot"/>
                <a:tailEnd type="arrow"/>
              </a:ln>
              <a:effectLst/>
            </p:spPr>
          </p:cxnSp>
        </p:grpSp>
        <p:cxnSp>
          <p:nvCxnSpPr>
            <p:cNvPr id="45" name="Straight Connector 44"/>
            <p:cNvCxnSpPr/>
            <p:nvPr/>
          </p:nvCxnSpPr>
          <p:spPr>
            <a:xfrm rot="5400000">
              <a:off x="6172200" y="2489548"/>
              <a:ext cx="1371600" cy="0"/>
            </a:xfrm>
            <a:prstGeom prst="line">
              <a:avLst/>
            </a:prstGeom>
            <a:noFill/>
            <a:ln w="57150" cap="flat" cmpd="sng" algn="ctr">
              <a:solidFill>
                <a:srgbClr val="262626">
                  <a:lumMod val="75000"/>
                  <a:lumOff val="25000"/>
                </a:srgbClr>
              </a:solidFill>
              <a:prstDash val="solid"/>
              <a:headEnd type="none" w="med" len="med"/>
              <a:tailEnd type="none" w="med" len="med"/>
            </a:ln>
            <a:effectLst/>
          </p:spPr>
        </p:cxnSp>
      </p:grpSp>
      <p:grpSp>
        <p:nvGrpSpPr>
          <p:cNvPr id="50" name="Group 49"/>
          <p:cNvGrpSpPr/>
          <p:nvPr/>
        </p:nvGrpSpPr>
        <p:grpSpPr>
          <a:xfrm>
            <a:off x="3733800" y="4267200"/>
            <a:ext cx="2901756" cy="1600200"/>
            <a:chOff x="4768685" y="4267200"/>
            <a:chExt cx="2901756" cy="1600200"/>
          </a:xfrm>
        </p:grpSpPr>
        <p:sp>
          <p:nvSpPr>
            <p:cNvPr id="51" name="Rounded Rectangle 50"/>
            <p:cNvSpPr/>
            <p:nvPr/>
          </p:nvSpPr>
          <p:spPr>
            <a:xfrm>
              <a:off x="4876800" y="4267200"/>
              <a:ext cx="2667000" cy="990600"/>
            </a:xfrm>
            <a:prstGeom prst="roundRect">
              <a:avLst/>
            </a:prstGeom>
            <a:solidFill>
              <a:srgbClr val="262626"/>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mn-ea"/>
                <a:cs typeface="+mn-cs"/>
              </a:endParaRPr>
            </a:p>
          </p:txBody>
        </p:sp>
        <p:sp>
          <p:nvSpPr>
            <p:cNvPr id="52" name="Rounded Rectangle 51"/>
            <p:cNvSpPr/>
            <p:nvPr/>
          </p:nvSpPr>
          <p:spPr>
            <a:xfrm>
              <a:off x="5105400" y="4419600"/>
              <a:ext cx="381000" cy="685800"/>
            </a:xfrm>
            <a:prstGeom prst="roundRect">
              <a:avLst/>
            </a:prstGeom>
            <a:solidFill>
              <a:srgbClr val="4F6128"/>
            </a:solidFill>
            <a:ln w="25400" cap="flat" cmpd="sng" algn="ctr">
              <a:solidFill>
                <a:srgbClr val="4F6128">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mn-ea"/>
                <a:cs typeface="+mn-cs"/>
              </a:endParaRPr>
            </a:p>
          </p:txBody>
        </p:sp>
        <p:cxnSp>
          <p:nvCxnSpPr>
            <p:cNvPr id="53" name="Straight Arrow Connector 52"/>
            <p:cNvCxnSpPr/>
            <p:nvPr/>
          </p:nvCxnSpPr>
          <p:spPr>
            <a:xfrm>
              <a:off x="5486400" y="4724400"/>
              <a:ext cx="1524000" cy="1588"/>
            </a:xfrm>
            <a:prstGeom prst="straightConnector1">
              <a:avLst/>
            </a:prstGeom>
            <a:noFill/>
            <a:ln w="28575" cap="flat" cmpd="sng" algn="ctr">
              <a:solidFill>
                <a:sysClr val="window" lastClr="FFFFFF"/>
              </a:solidFill>
              <a:prstDash val="dash"/>
              <a:tailEnd type="arrow" w="lg" len="lg"/>
            </a:ln>
            <a:effectLst/>
          </p:spPr>
        </p:cxnSp>
        <p:sp>
          <p:nvSpPr>
            <p:cNvPr id="54" name="TextBox 53"/>
            <p:cNvSpPr txBox="1"/>
            <p:nvPr/>
          </p:nvSpPr>
          <p:spPr>
            <a:xfrm>
              <a:off x="4768685" y="5282625"/>
              <a:ext cx="29017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262626">
                      <a:lumMod val="95000"/>
                      <a:lumOff val="5000"/>
                    </a:srgbClr>
                  </a:solidFill>
                  <a:effectLst/>
                  <a:uLnTx/>
                  <a:uFillTx/>
                  <a:latin typeface="Tahoma"/>
                  <a:ea typeface="+mn-ea"/>
                  <a:cs typeface="+mn-cs"/>
                </a:rPr>
                <a:t>Page Migration</a:t>
              </a:r>
            </a:p>
          </p:txBody>
        </p:sp>
      </p:grpSp>
      <p:sp>
        <p:nvSpPr>
          <p:cNvPr id="55" name="Oval 54"/>
          <p:cNvSpPr/>
          <p:nvPr/>
        </p:nvSpPr>
        <p:spPr>
          <a:xfrm>
            <a:off x="7391400" y="4572000"/>
            <a:ext cx="76200" cy="76200"/>
          </a:xfrm>
          <a:prstGeom prst="ellipse">
            <a:avLst/>
          </a:prstGeom>
          <a:solidFill>
            <a:srgbClr val="262626"/>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mn-ea"/>
              <a:cs typeface="+mn-cs"/>
            </a:endParaRPr>
          </a:p>
        </p:txBody>
      </p:sp>
      <p:sp>
        <p:nvSpPr>
          <p:cNvPr id="56" name="Oval 55"/>
          <p:cNvSpPr/>
          <p:nvPr/>
        </p:nvSpPr>
        <p:spPr>
          <a:xfrm>
            <a:off x="7620000" y="4572000"/>
            <a:ext cx="76200" cy="76200"/>
          </a:xfrm>
          <a:prstGeom prst="ellipse">
            <a:avLst/>
          </a:prstGeom>
          <a:solidFill>
            <a:srgbClr val="262626"/>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mn-ea"/>
              <a:cs typeface="+mn-cs"/>
            </a:endParaRPr>
          </a:p>
        </p:txBody>
      </p:sp>
      <p:sp>
        <p:nvSpPr>
          <p:cNvPr id="57" name="Oval 56"/>
          <p:cNvSpPr/>
          <p:nvPr/>
        </p:nvSpPr>
        <p:spPr>
          <a:xfrm>
            <a:off x="7848600" y="4572000"/>
            <a:ext cx="76200" cy="76200"/>
          </a:xfrm>
          <a:prstGeom prst="ellipse">
            <a:avLst/>
          </a:prstGeom>
          <a:solidFill>
            <a:srgbClr val="262626"/>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mn-ea"/>
              <a:cs typeface="+mn-cs"/>
            </a:endParaRPr>
          </a:p>
        </p:txBody>
      </p:sp>
      <p:sp>
        <p:nvSpPr>
          <p:cNvPr id="58" name="TextBox 57"/>
          <p:cNvSpPr txBox="1"/>
          <p:nvPr/>
        </p:nvSpPr>
        <p:spPr>
          <a:xfrm>
            <a:off x="6934200" y="4648200"/>
            <a:ext cx="187583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262626">
                    <a:lumMod val="95000"/>
                    <a:lumOff val="5000"/>
                  </a:srgbClr>
                </a:solidFill>
                <a:effectLst/>
                <a:uLnTx/>
                <a:uFillTx/>
                <a:latin typeface="Tahoma"/>
                <a:ea typeface="+mn-ea"/>
                <a:cs typeface="+mn-cs"/>
              </a:rPr>
              <a:t>Many more</a:t>
            </a:r>
          </a:p>
        </p:txBody>
      </p:sp>
      <p:sp>
        <p:nvSpPr>
          <p:cNvPr id="3" name="Rectangle 2"/>
          <p:cNvSpPr/>
          <p:nvPr/>
        </p:nvSpPr>
        <p:spPr>
          <a:xfrm>
            <a:off x="395536" y="836712"/>
            <a:ext cx="9756576" cy="523220"/>
          </a:xfrm>
          <a:prstGeom prst="rect">
            <a:avLst/>
          </a:prstGeom>
        </p:spPr>
        <p:txBody>
          <a:bodyPr wrap="square">
            <a:spAutoFit/>
          </a:bodyPr>
          <a:lstStyle/>
          <a:p>
            <a:pPr marL="228600" marR="0" lvl="1" indent="0" algn="l" defTabSz="914400" rtl="0" eaLnBrk="1" fontAlgn="auto" latinLnBrk="0" hangingPunct="1">
              <a:lnSpc>
                <a:spcPct val="100000"/>
              </a:lnSpc>
              <a:spcBef>
                <a:spcPct val="20000"/>
              </a:spcBef>
              <a:spcAft>
                <a:spcPts val="0"/>
              </a:spcAft>
              <a:buClrTx/>
              <a:buSzTx/>
              <a:buFontTx/>
              <a:buNone/>
              <a:tabLst/>
              <a:defRPr/>
            </a:pPr>
            <a:r>
              <a:rPr kumimoji="0" lang="en-US" sz="2400" b="0" i="1" u="none" strike="noStrike" kern="1200" cap="none" spc="-70" normalizeH="0" baseline="0" noProof="0" dirty="0" err="1">
                <a:ln>
                  <a:noFill/>
                </a:ln>
                <a:solidFill>
                  <a:srgbClr val="FF0000"/>
                </a:solidFill>
                <a:effectLst/>
                <a:uLnTx/>
                <a:uFillTx/>
                <a:latin typeface="Gill Sans MT" panose="020B0502020104020203" pitchFamily="34" charset="0"/>
                <a:ea typeface="Verdana" panose="020B0604030504040204" pitchFamily="34" charset="0"/>
                <a:cs typeface="Verdana" panose="020B0604030504040204" pitchFamily="34" charset="0"/>
              </a:rPr>
              <a:t>memmove</a:t>
            </a:r>
            <a:r>
              <a:rPr kumimoji="0" lang="en-US" sz="2400" b="0" i="0" u="none" strike="noStrike" kern="1200" cap="none" spc="-70" normalizeH="0" baseline="0" noProof="0" dirty="0">
                <a:ln>
                  <a:noFill/>
                </a:ln>
                <a:solidFill>
                  <a:srgbClr val="FF0000"/>
                </a:solidFill>
                <a:effectLst/>
                <a:uLnTx/>
                <a:uFillTx/>
                <a:latin typeface="Gill Sans MT" panose="020B0502020104020203" pitchFamily="34" charset="0"/>
                <a:ea typeface="+mn-ea"/>
                <a:cs typeface="+mn-cs"/>
              </a:rPr>
              <a:t> &amp; </a:t>
            </a:r>
            <a:r>
              <a:rPr kumimoji="0" lang="en-US" sz="2400" b="0" i="1" u="none" strike="noStrike" kern="1200" cap="none" spc="-70" normalizeH="0" baseline="0" noProof="0" dirty="0" err="1">
                <a:ln>
                  <a:noFill/>
                </a:ln>
                <a:solidFill>
                  <a:srgbClr val="FF0000"/>
                </a:solidFill>
                <a:effectLst/>
                <a:uLnTx/>
                <a:uFillTx/>
                <a:latin typeface="Gill Sans MT" panose="020B0502020104020203" pitchFamily="34" charset="0"/>
                <a:ea typeface="Verdana" panose="020B0604030504040204" pitchFamily="34" charset="0"/>
                <a:cs typeface="Verdana" panose="020B0604030504040204" pitchFamily="34" charset="0"/>
              </a:rPr>
              <a:t>memcpy</a:t>
            </a:r>
            <a:r>
              <a:rPr kumimoji="0" lang="en-US" sz="2400" b="0" i="1" u="none" strike="noStrike" kern="1200" cap="none" spc="-70" normalizeH="0" baseline="0" noProof="0" dirty="0">
                <a:ln>
                  <a:noFill/>
                </a:ln>
                <a:solidFill>
                  <a:srgbClr val="FF0000"/>
                </a:solidFill>
                <a:effectLst/>
                <a:uLnTx/>
                <a:uFillTx/>
                <a:latin typeface="Gill Sans MT" panose="020B0502020104020203" pitchFamily="34" charset="0"/>
                <a:ea typeface="Verdana" panose="020B0604030504040204" pitchFamily="34" charset="0"/>
                <a:cs typeface="Verdana" panose="020B0604030504040204" pitchFamily="34" charset="0"/>
              </a:rPr>
              <a:t>:</a:t>
            </a:r>
            <a:r>
              <a:rPr kumimoji="0" lang="en-US" sz="2800" b="0" i="0" u="none" strike="noStrike" kern="1200" cap="none" spc="-70" normalizeH="0" baseline="0" noProof="0" dirty="0">
                <a:ln>
                  <a:noFill/>
                </a:ln>
                <a:solidFill>
                  <a:srgbClr val="FF0000"/>
                </a:solidFill>
                <a:effectLst/>
                <a:uLnTx/>
                <a:uFillTx/>
                <a:latin typeface="Gill Sans MT" panose="020B0502020104020203" pitchFamily="34" charset="0"/>
                <a:ea typeface="Verdana" panose="020B0604030504040204" pitchFamily="34" charset="0"/>
                <a:cs typeface="Verdana" panose="020B0604030504040204" pitchFamily="34" charset="0"/>
              </a:rPr>
              <a:t> </a:t>
            </a:r>
            <a:r>
              <a:rPr kumimoji="0" lang="en-US" sz="2400" b="0" i="0" u="none" strike="noStrike" kern="1200" cap="none" spc="-70" normalizeH="0" baseline="0" noProof="0" dirty="0">
                <a:ln>
                  <a:noFill/>
                </a:ln>
                <a:solidFill>
                  <a:srgbClr val="FF0000"/>
                </a:solidFill>
                <a:effectLst/>
                <a:uLnTx/>
                <a:uFillTx/>
                <a:latin typeface="Gill Sans MT" panose="020B0502020104020203" pitchFamily="34" charset="0"/>
                <a:ea typeface="Verdana" panose="020B0604030504040204" pitchFamily="34" charset="0"/>
                <a:cs typeface="Verdana" panose="020B0604030504040204" pitchFamily="34" charset="0"/>
              </a:rPr>
              <a:t>5% cycles in Google’s datacenter </a:t>
            </a:r>
            <a:r>
              <a:rPr kumimoji="0" lang="en-US" sz="1800" b="0" i="0" u="none" strike="noStrike" kern="1200" cap="none" spc="-70" normalizeH="0" baseline="0" noProof="0" dirty="0">
                <a:ln>
                  <a:noFill/>
                </a:ln>
                <a:solidFill>
                  <a:srgbClr val="FF0000"/>
                </a:solidFill>
                <a:effectLst/>
                <a:uLnTx/>
                <a:uFillTx/>
                <a:latin typeface="Gill Sans MT" panose="020B0502020104020203" pitchFamily="34" charset="0"/>
                <a:ea typeface="Verdana" panose="020B0604030504040204" pitchFamily="34" charset="0"/>
                <a:cs typeface="Verdana" panose="020B0604030504040204" pitchFamily="34" charset="0"/>
              </a:rPr>
              <a:t>[</a:t>
            </a:r>
            <a:r>
              <a:rPr kumimoji="0" lang="en-US" sz="1800" b="0" i="0" u="none" strike="noStrike" kern="1200" cap="none" spc="-70" normalizeH="0" baseline="0" noProof="0" dirty="0" err="1">
                <a:ln>
                  <a:noFill/>
                </a:ln>
                <a:solidFill>
                  <a:srgbClr val="FF0000"/>
                </a:solidFill>
                <a:effectLst/>
                <a:uLnTx/>
                <a:uFillTx/>
                <a:latin typeface="Gill Sans MT" panose="020B0502020104020203" pitchFamily="34" charset="0"/>
                <a:ea typeface="Verdana" panose="020B0604030504040204" pitchFamily="34" charset="0"/>
                <a:cs typeface="Verdana" panose="020B0604030504040204" pitchFamily="34" charset="0"/>
              </a:rPr>
              <a:t>Kanev</a:t>
            </a:r>
            <a:r>
              <a:rPr kumimoji="0" lang="en-US" sz="1800" b="0" i="0" u="none" strike="noStrike" kern="1200" cap="none" spc="-70" normalizeH="0" baseline="0" noProof="0" dirty="0">
                <a:ln>
                  <a:noFill/>
                </a:ln>
                <a:solidFill>
                  <a:srgbClr val="FF0000"/>
                </a:solidFill>
                <a:effectLst/>
                <a:uLnTx/>
                <a:uFillTx/>
                <a:latin typeface="Gill Sans MT" panose="020B0502020104020203" pitchFamily="34" charset="0"/>
                <a:ea typeface="Verdana" panose="020B0604030504040204" pitchFamily="34" charset="0"/>
                <a:cs typeface="Verdana" panose="020B0604030504040204" pitchFamily="34" charset="0"/>
              </a:rPr>
              <a:t>+ ISCA’15]</a:t>
            </a:r>
            <a:endParaRPr kumimoji="0" lang="en-US" sz="2400" b="0" i="0" u="none" strike="noStrike" kern="1200" cap="none" spc="-70" normalizeH="0" baseline="0" noProof="0" dirty="0">
              <a:ln>
                <a:noFill/>
              </a:ln>
              <a:solidFill>
                <a:srgbClr val="FF0000"/>
              </a:solidFill>
              <a:effectLst/>
              <a:uLnTx/>
              <a:uFillTx/>
              <a:latin typeface="Gill Sans MT" panose="020B0502020104020203"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46375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normAutofit/>
          </a:bodyPr>
          <a:lstStyle/>
          <a:p>
            <a:r>
              <a:rPr lang="en-US" dirty="0">
                <a:solidFill>
                  <a:srgbClr val="1A5712"/>
                </a:solidFill>
                <a:latin typeface="Garamond"/>
                <a:cs typeface="Garamond"/>
              </a:rPr>
              <a:t>Today’s Systems: Bulk Data Copy</a:t>
            </a:r>
          </a:p>
        </p:txBody>
      </p:sp>
      <p:sp>
        <p:nvSpPr>
          <p:cNvPr id="4" name="Rectangle 3"/>
          <p:cNvSpPr/>
          <p:nvPr/>
        </p:nvSpPr>
        <p:spPr bwMode="auto">
          <a:xfrm>
            <a:off x="7042402" y="1528540"/>
            <a:ext cx="1350971" cy="39578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Memory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Rectangle 4"/>
          <p:cNvSpPr/>
          <p:nvPr/>
        </p:nvSpPr>
        <p:spPr bwMode="auto">
          <a:xfrm>
            <a:off x="491319" y="2518009"/>
            <a:ext cx="4640239" cy="1978925"/>
          </a:xfrm>
          <a:prstGeom prst="rect">
            <a:avLst/>
          </a:prstGeom>
          <a:noFill/>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cxnSp>
        <p:nvCxnSpPr>
          <p:cNvPr id="6" name="Straight Connector 5"/>
          <p:cNvCxnSpPr/>
          <p:nvPr/>
        </p:nvCxnSpPr>
        <p:spPr bwMode="auto">
          <a:xfrm>
            <a:off x="1801504" y="3507471"/>
            <a:ext cx="1364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442949" y="3507471"/>
            <a:ext cx="8645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193579" y="3507471"/>
            <a:ext cx="9102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4162568" y="3507471"/>
            <a:ext cx="11373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Rectangle 9"/>
          <p:cNvSpPr/>
          <p:nvPr/>
        </p:nvSpPr>
        <p:spPr bwMode="auto">
          <a:xfrm>
            <a:off x="4276300" y="3229966"/>
            <a:ext cx="664190" cy="55501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MC</a:t>
            </a:r>
          </a:p>
        </p:txBody>
      </p:sp>
      <p:sp>
        <p:nvSpPr>
          <p:cNvPr id="11" name="Rectangle 10"/>
          <p:cNvSpPr/>
          <p:nvPr/>
        </p:nvSpPr>
        <p:spPr bwMode="auto">
          <a:xfrm>
            <a:off x="3284606" y="2768212"/>
            <a:ext cx="877962" cy="147851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L3</a:t>
            </a:r>
          </a:p>
        </p:txBody>
      </p:sp>
      <p:sp>
        <p:nvSpPr>
          <p:cNvPr id="12" name="Rectangle 11"/>
          <p:cNvSpPr/>
          <p:nvPr/>
        </p:nvSpPr>
        <p:spPr bwMode="auto">
          <a:xfrm>
            <a:off x="2529403" y="2997952"/>
            <a:ext cx="664176" cy="101903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L2</a:t>
            </a:r>
          </a:p>
        </p:txBody>
      </p:sp>
      <p:sp>
        <p:nvSpPr>
          <p:cNvPr id="13" name="Rectangle 12"/>
          <p:cNvSpPr/>
          <p:nvPr/>
        </p:nvSpPr>
        <p:spPr bwMode="auto">
          <a:xfrm>
            <a:off x="1937982" y="3186749"/>
            <a:ext cx="504967" cy="6414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L1</a:t>
            </a:r>
          </a:p>
        </p:txBody>
      </p:sp>
      <p:sp>
        <p:nvSpPr>
          <p:cNvPr id="14" name="Rectangle 13"/>
          <p:cNvSpPr/>
          <p:nvPr/>
        </p:nvSpPr>
        <p:spPr bwMode="auto">
          <a:xfrm>
            <a:off x="696036" y="2927441"/>
            <a:ext cx="1105468" cy="116006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CPU</a:t>
            </a:r>
          </a:p>
        </p:txBody>
      </p:sp>
      <p:sp>
        <p:nvSpPr>
          <p:cNvPr id="15" name="Left-Right Arrow 14"/>
          <p:cNvSpPr/>
          <p:nvPr/>
        </p:nvSpPr>
        <p:spPr bwMode="auto">
          <a:xfrm>
            <a:off x="5131558" y="3282283"/>
            <a:ext cx="1910687" cy="450376"/>
          </a:xfrm>
          <a:prstGeom prst="leftRightArrow">
            <a:avLst>
              <a:gd name="adj1" fmla="val 50000"/>
              <a:gd name="adj2" fmla="val 25758"/>
            </a:avLst>
          </a:prstGeom>
          <a:solidFill>
            <a:schemeClr val="bg1">
              <a:lumMod val="75000"/>
            </a:schemeClr>
          </a:solidFill>
          <a:ln>
            <a:solidFill>
              <a:schemeClr val="tx1">
                <a:lumMod val="65000"/>
                <a:lumOff val="3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16" name="Rectangle 15"/>
          <p:cNvSpPr/>
          <p:nvPr/>
        </p:nvSpPr>
        <p:spPr bwMode="auto">
          <a:xfrm>
            <a:off x="7042246" y="2968408"/>
            <a:ext cx="1351128" cy="245660"/>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17" name="Rectangle 16"/>
          <p:cNvSpPr/>
          <p:nvPr/>
        </p:nvSpPr>
        <p:spPr bwMode="auto">
          <a:xfrm>
            <a:off x="7044517" y="3659885"/>
            <a:ext cx="1348855" cy="257022"/>
          </a:xfrm>
          <a:prstGeom prst="rect">
            <a:avLst/>
          </a:prstGeom>
          <a:solidFill>
            <a:schemeClr val="tx1">
              <a:lumMod val="65000"/>
              <a:lumOff val="35000"/>
            </a:schemeClr>
          </a:solidFill>
          <a:ln>
            <a:solidFill>
              <a:schemeClr val="tx1">
                <a:lumMod val="95000"/>
                <a:lumOff val="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18" name="Rectangle 17"/>
          <p:cNvSpPr/>
          <p:nvPr/>
        </p:nvSpPr>
        <p:spPr bwMode="auto">
          <a:xfrm>
            <a:off x="7042245"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19" name="Rectangle 18"/>
          <p:cNvSpPr/>
          <p:nvPr/>
        </p:nvSpPr>
        <p:spPr bwMode="auto">
          <a:xfrm>
            <a:off x="7044517" y="3659884"/>
            <a:ext cx="150125" cy="245659"/>
          </a:xfrm>
          <a:prstGeom prst="rect">
            <a:avLst/>
          </a:prstGeom>
          <a:solidFill>
            <a:schemeClr val="tx1">
              <a:lumMod val="65000"/>
              <a:lumOff val="35000"/>
            </a:schemeClr>
          </a:solidFill>
          <a:ln>
            <a:solidFill>
              <a:schemeClr val="tx1">
                <a:lumMod val="95000"/>
                <a:lumOff val="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20" name="Rectangle 19"/>
          <p:cNvSpPr/>
          <p:nvPr/>
        </p:nvSpPr>
        <p:spPr bwMode="auto">
          <a:xfrm>
            <a:off x="7194635"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1" name="Rectangle 20"/>
          <p:cNvSpPr/>
          <p:nvPr/>
        </p:nvSpPr>
        <p:spPr bwMode="auto">
          <a:xfrm>
            <a:off x="1956169" y="3198146"/>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2" name="Rectangle 21"/>
          <p:cNvSpPr/>
          <p:nvPr/>
        </p:nvSpPr>
        <p:spPr bwMode="auto">
          <a:xfrm>
            <a:off x="1956170" y="3580283"/>
            <a:ext cx="150125" cy="245659"/>
          </a:xfrm>
          <a:prstGeom prst="rect">
            <a:avLst/>
          </a:prstGeom>
          <a:solidFill>
            <a:schemeClr val="tx1">
              <a:lumMod val="65000"/>
              <a:lumOff val="35000"/>
            </a:schemeClr>
          </a:solidFill>
          <a:ln>
            <a:solidFill>
              <a:schemeClr val="tx1">
                <a:lumMod val="95000"/>
                <a:lumOff val="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23" name="Rectangle 22"/>
          <p:cNvSpPr/>
          <p:nvPr/>
        </p:nvSpPr>
        <p:spPr bwMode="auto">
          <a:xfrm>
            <a:off x="7347034"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4" name="Rectangle 23"/>
          <p:cNvSpPr/>
          <p:nvPr/>
        </p:nvSpPr>
        <p:spPr bwMode="auto">
          <a:xfrm>
            <a:off x="8240015"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5" name="Rectangle 24"/>
          <p:cNvSpPr/>
          <p:nvPr/>
        </p:nvSpPr>
        <p:spPr bwMode="auto">
          <a:xfrm>
            <a:off x="7788313"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6" name="Rectangle 25"/>
          <p:cNvSpPr/>
          <p:nvPr/>
        </p:nvSpPr>
        <p:spPr bwMode="auto">
          <a:xfrm>
            <a:off x="7640462"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7" name="Rectangle 26"/>
          <p:cNvSpPr/>
          <p:nvPr/>
        </p:nvSpPr>
        <p:spPr bwMode="auto">
          <a:xfrm>
            <a:off x="7492613"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8" name="Rectangle 27"/>
          <p:cNvSpPr/>
          <p:nvPr/>
        </p:nvSpPr>
        <p:spPr bwMode="auto">
          <a:xfrm>
            <a:off x="8088563"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9" name="Rectangle 28"/>
          <p:cNvSpPr/>
          <p:nvPr/>
        </p:nvSpPr>
        <p:spPr bwMode="auto">
          <a:xfrm>
            <a:off x="7940712"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30" name="TextBox 29"/>
          <p:cNvSpPr txBox="1"/>
          <p:nvPr/>
        </p:nvSpPr>
        <p:spPr>
          <a:xfrm>
            <a:off x="3731734" y="1507524"/>
            <a:ext cx="223971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1) High latency</a:t>
            </a:r>
          </a:p>
        </p:txBody>
      </p:sp>
      <p:cxnSp>
        <p:nvCxnSpPr>
          <p:cNvPr id="31" name="Curved Connector 30"/>
          <p:cNvCxnSpPr>
            <a:stCxn id="30" idx="3"/>
            <a:endCxn id="18" idx="1"/>
          </p:cNvCxnSpPr>
          <p:nvPr/>
        </p:nvCxnSpPr>
        <p:spPr bwMode="auto">
          <a:xfrm>
            <a:off x="5971450" y="1738357"/>
            <a:ext cx="1070795" cy="1352881"/>
          </a:xfrm>
          <a:prstGeom prst="curvedConnector3">
            <a:avLst>
              <a:gd name="adj1" fmla="val 50000"/>
            </a:avLst>
          </a:prstGeom>
          <a:solidFill>
            <a:schemeClr val="accent1"/>
          </a:solidFill>
          <a:ln w="28575" cap="flat" cmpd="sng" algn="ctr">
            <a:solidFill>
              <a:srgbClr val="C00000"/>
            </a:solidFill>
            <a:prstDash val="solid"/>
            <a:round/>
            <a:headEnd type="none" w="med" len="med"/>
            <a:tailEnd type="stealth" w="lg" len="lg"/>
          </a:ln>
          <a:effectLst/>
        </p:spPr>
      </p:cxnSp>
      <p:sp>
        <p:nvSpPr>
          <p:cNvPr id="32" name="TextBox 31"/>
          <p:cNvSpPr txBox="1"/>
          <p:nvPr/>
        </p:nvSpPr>
        <p:spPr>
          <a:xfrm>
            <a:off x="2673162" y="5008669"/>
            <a:ext cx="40398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2) High bandwidth utilization</a:t>
            </a:r>
          </a:p>
        </p:txBody>
      </p:sp>
      <p:cxnSp>
        <p:nvCxnSpPr>
          <p:cNvPr id="33" name="Curved Connector 48"/>
          <p:cNvCxnSpPr>
            <a:stCxn id="32" idx="3"/>
            <a:endCxn id="15" idx="5"/>
          </p:cNvCxnSpPr>
          <p:nvPr/>
        </p:nvCxnSpPr>
        <p:spPr bwMode="auto">
          <a:xfrm flipH="1" flipV="1">
            <a:off x="6086902" y="3620065"/>
            <a:ext cx="626148" cy="1619437"/>
          </a:xfrm>
          <a:prstGeom prst="curvedConnector4">
            <a:avLst>
              <a:gd name="adj1" fmla="val -36509"/>
              <a:gd name="adj2" fmla="val 53651"/>
            </a:avLst>
          </a:prstGeom>
          <a:solidFill>
            <a:schemeClr val="accent1"/>
          </a:solidFill>
          <a:ln w="28575" cap="flat" cmpd="sng" algn="ctr">
            <a:solidFill>
              <a:srgbClr val="C00000"/>
            </a:solidFill>
            <a:prstDash val="solid"/>
            <a:round/>
            <a:headEnd type="none" w="med" len="med"/>
            <a:tailEnd type="stealth" w="lg" len="lg"/>
          </a:ln>
          <a:effectLst/>
        </p:spPr>
      </p:cxnSp>
      <p:sp>
        <p:nvSpPr>
          <p:cNvPr id="34" name="TextBox 33"/>
          <p:cNvSpPr txBox="1"/>
          <p:nvPr/>
        </p:nvSpPr>
        <p:spPr>
          <a:xfrm>
            <a:off x="378924" y="1861816"/>
            <a:ext cx="24521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3) Cache pollution</a:t>
            </a:r>
          </a:p>
        </p:txBody>
      </p:sp>
      <p:cxnSp>
        <p:nvCxnSpPr>
          <p:cNvPr id="35" name="Curved Connector 48"/>
          <p:cNvCxnSpPr>
            <a:stCxn id="34" idx="3"/>
            <a:endCxn id="21" idx="0"/>
          </p:cNvCxnSpPr>
          <p:nvPr/>
        </p:nvCxnSpPr>
        <p:spPr bwMode="auto">
          <a:xfrm flipH="1">
            <a:off x="2031232" y="2092649"/>
            <a:ext cx="799806" cy="1105497"/>
          </a:xfrm>
          <a:prstGeom prst="curvedConnector4">
            <a:avLst>
              <a:gd name="adj1" fmla="val -28582"/>
              <a:gd name="adj2" fmla="val 60440"/>
            </a:avLst>
          </a:prstGeom>
          <a:solidFill>
            <a:schemeClr val="accent1"/>
          </a:solidFill>
          <a:ln w="28575" cap="flat" cmpd="sng" algn="ctr">
            <a:solidFill>
              <a:srgbClr val="C00000"/>
            </a:solidFill>
            <a:prstDash val="solid"/>
            <a:round/>
            <a:headEnd type="none" w="med" len="med"/>
            <a:tailEnd type="stealth" w="lg" len="lg"/>
          </a:ln>
          <a:effectLst/>
        </p:spPr>
      </p:cxnSp>
      <p:sp>
        <p:nvSpPr>
          <p:cNvPr id="36" name="TextBox 35"/>
          <p:cNvSpPr txBox="1"/>
          <p:nvPr/>
        </p:nvSpPr>
        <p:spPr>
          <a:xfrm>
            <a:off x="2673162" y="5498830"/>
            <a:ext cx="413927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4) Unwanted data movement</a:t>
            </a:r>
          </a:p>
        </p:txBody>
      </p:sp>
      <p:sp>
        <p:nvSpPr>
          <p:cNvPr id="37" name="Slide Number Placeholder 3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3C8E0-6DD9-4302-9AA9-5177C785CB7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9" name="TextBox 38"/>
          <p:cNvSpPr txBox="1"/>
          <p:nvPr/>
        </p:nvSpPr>
        <p:spPr>
          <a:xfrm>
            <a:off x="179512" y="6093296"/>
            <a:ext cx="7584528"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mn-ea"/>
                <a:cs typeface="+mn-cs"/>
              </a:rPr>
              <a:t>1046ns, 3.6uJ    (for 4KB page copy via DMA)</a:t>
            </a:r>
          </a:p>
        </p:txBody>
      </p:sp>
    </p:spTree>
    <p:extLst>
      <p:ext uri="{BB962C8B-B14F-4D97-AF65-F5344CB8AC3E}">
        <p14:creationId xmlns:p14="http://schemas.microsoft.com/office/powerpoint/2010/main" val="278906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decel="50000" fill="hold" grpId="1" nodeType="clickEffect">
                                  <p:stCondLst>
                                    <p:cond delay="0"/>
                                  </p:stCondLst>
                                  <p:childTnLst>
                                    <p:animMotion origin="layout" path="M 1.38889E-6 -2.59019E-6 L -0.55156 0.03169 " pathEditMode="relative" rAng="0" ptsTypes="AA">
                                      <p:cBhvr>
                                        <p:cTn id="19" dur="500" fill="hold"/>
                                        <p:tgtEl>
                                          <p:spTgt spid="18"/>
                                        </p:tgtEl>
                                        <p:attrNameLst>
                                          <p:attrName>ppt_x</p:attrName>
                                          <p:attrName>ppt_y</p:attrName>
                                        </p:attrNameLst>
                                      </p:cBhvr>
                                      <p:rCtr x="-27600" y="1600"/>
                                    </p:animMotion>
                                  </p:childTnLst>
                                </p:cTn>
                              </p:par>
                            </p:childTnLst>
                          </p:cTn>
                        </p:par>
                        <p:par>
                          <p:cTn id="20" fill="hold">
                            <p:stCondLst>
                              <p:cond delay="500"/>
                            </p:stCondLst>
                            <p:childTnLst>
                              <p:par>
                                <p:cTn id="21" presetID="1" presetClass="exit" presetSubtype="0" fill="hold" grpId="2" nodeType="after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5" presetClass="path" presetSubtype="0" accel="50000" decel="50000" fill="hold" grpId="1" nodeType="clickEffect">
                                  <p:stCondLst>
                                    <p:cond delay="0"/>
                                  </p:stCondLst>
                                  <p:childTnLst>
                                    <p:animMotion origin="layout" path="M -2.22222E-6 1.18409E-6 L -0.54114 -0.0118 " pathEditMode="relative" rAng="0" ptsTypes="AA">
                                      <p:cBhvr>
                                        <p:cTn id="33" dur="500" fill="hold"/>
                                        <p:tgtEl>
                                          <p:spTgt spid="19"/>
                                        </p:tgtEl>
                                        <p:attrNameLst>
                                          <p:attrName>ppt_x</p:attrName>
                                          <p:attrName>ppt_y</p:attrName>
                                        </p:attrNameLst>
                                      </p:cBhvr>
                                      <p:rCtr x="-27100" y="-600"/>
                                    </p:animMotion>
                                  </p:childTnLst>
                                </p:cTn>
                              </p:par>
                            </p:childTnLst>
                          </p:cTn>
                        </p:par>
                        <p:par>
                          <p:cTn id="34" fill="hold">
                            <p:stCondLst>
                              <p:cond delay="500"/>
                            </p:stCondLst>
                            <p:childTnLst>
                              <p:par>
                                <p:cTn id="35" presetID="1" presetClass="exit" presetSubtype="0" fill="hold" grpId="2" nodeType="after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22"/>
                                        </p:tgtEl>
                                        <p:attrNameLst>
                                          <p:attrName>fillcolor</p:attrName>
                                        </p:attrNameLst>
                                      </p:cBhvr>
                                      <p:to>
                                        <a:schemeClr val="bg1"/>
                                      </p:to>
                                    </p:animClr>
                                    <p:set>
                                      <p:cBhvr>
                                        <p:cTn id="43" dur="500" fill="hold"/>
                                        <p:tgtEl>
                                          <p:spTgt spid="22"/>
                                        </p:tgtEl>
                                        <p:attrNameLst>
                                          <p:attrName>fill.type</p:attrName>
                                        </p:attrNameLst>
                                      </p:cBhvr>
                                      <p:to>
                                        <p:strVal val="solid"/>
                                      </p:to>
                                    </p:set>
                                    <p:set>
                                      <p:cBhvr>
                                        <p:cTn id="44" dur="500" fill="hold"/>
                                        <p:tgtEl>
                                          <p:spTgt spid="22"/>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500"/>
                                        <p:tgtEl>
                                          <p:spTgt spid="34"/>
                                        </p:tgtEl>
                                      </p:cBhvr>
                                    </p:animEffect>
                                  </p:childTnLst>
                                </p:cTn>
                              </p:par>
                              <p:par>
                                <p:cTn id="90" presetID="10" presetClass="entr" presetSubtype="0" fill="hold"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8" grpId="1" animBg="1"/>
      <p:bldP spid="18" grpId="2" animBg="1"/>
      <p:bldP spid="19" grpId="0" animBg="1"/>
      <p:bldP spid="19" grpId="1" animBg="1"/>
      <p:bldP spid="19" grpId="2"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2" grpId="0"/>
      <p:bldP spid="34" grpId="0"/>
      <p:bldP spid="36" grpId="0"/>
      <p:bldP spid="3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534400" cy="1143000"/>
          </a:xfrm>
        </p:spPr>
        <p:txBody>
          <a:bodyPr>
            <a:normAutofit/>
          </a:bodyPr>
          <a:lstStyle/>
          <a:p>
            <a:r>
              <a:rPr lang="en-US" dirty="0">
                <a:solidFill>
                  <a:srgbClr val="1A5712"/>
                </a:solidFill>
                <a:latin typeface="Garamond"/>
                <a:cs typeface="Garamond"/>
              </a:rPr>
              <a:t>Future Systems: In-Memory Copy</a:t>
            </a:r>
          </a:p>
        </p:txBody>
      </p:sp>
      <p:sp>
        <p:nvSpPr>
          <p:cNvPr id="4" name="Rectangle 3"/>
          <p:cNvSpPr/>
          <p:nvPr/>
        </p:nvSpPr>
        <p:spPr bwMode="auto">
          <a:xfrm>
            <a:off x="7042402" y="1528540"/>
            <a:ext cx="1350971" cy="39578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Memory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Rectangle 4"/>
          <p:cNvSpPr/>
          <p:nvPr/>
        </p:nvSpPr>
        <p:spPr bwMode="auto">
          <a:xfrm>
            <a:off x="491319" y="2518009"/>
            <a:ext cx="4640239" cy="1978925"/>
          </a:xfrm>
          <a:prstGeom prst="rect">
            <a:avLst/>
          </a:prstGeom>
          <a:noFill/>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cxnSp>
        <p:nvCxnSpPr>
          <p:cNvPr id="6" name="Straight Connector 5"/>
          <p:cNvCxnSpPr/>
          <p:nvPr/>
        </p:nvCxnSpPr>
        <p:spPr bwMode="auto">
          <a:xfrm>
            <a:off x="1801504" y="3507471"/>
            <a:ext cx="1364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442949" y="3507471"/>
            <a:ext cx="8645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193579" y="3507471"/>
            <a:ext cx="9102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4162568" y="3507471"/>
            <a:ext cx="11373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Rectangle 9"/>
          <p:cNvSpPr/>
          <p:nvPr/>
        </p:nvSpPr>
        <p:spPr bwMode="auto">
          <a:xfrm>
            <a:off x="4276300" y="3229966"/>
            <a:ext cx="664190" cy="55501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MC</a:t>
            </a:r>
          </a:p>
        </p:txBody>
      </p:sp>
      <p:sp>
        <p:nvSpPr>
          <p:cNvPr id="11" name="Rectangle 10"/>
          <p:cNvSpPr/>
          <p:nvPr/>
        </p:nvSpPr>
        <p:spPr bwMode="auto">
          <a:xfrm>
            <a:off x="3284606" y="2768212"/>
            <a:ext cx="877962" cy="147851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L3</a:t>
            </a:r>
          </a:p>
        </p:txBody>
      </p:sp>
      <p:sp>
        <p:nvSpPr>
          <p:cNvPr id="12" name="Rectangle 11"/>
          <p:cNvSpPr/>
          <p:nvPr/>
        </p:nvSpPr>
        <p:spPr bwMode="auto">
          <a:xfrm>
            <a:off x="2529403" y="2997952"/>
            <a:ext cx="664176" cy="101903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L2</a:t>
            </a:r>
          </a:p>
        </p:txBody>
      </p:sp>
      <p:sp>
        <p:nvSpPr>
          <p:cNvPr id="13" name="Rectangle 12"/>
          <p:cNvSpPr/>
          <p:nvPr/>
        </p:nvSpPr>
        <p:spPr bwMode="auto">
          <a:xfrm>
            <a:off x="1937982" y="3186749"/>
            <a:ext cx="504967" cy="6414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L1</a:t>
            </a:r>
          </a:p>
        </p:txBody>
      </p:sp>
      <p:sp>
        <p:nvSpPr>
          <p:cNvPr id="14" name="Rectangle 13"/>
          <p:cNvSpPr/>
          <p:nvPr/>
        </p:nvSpPr>
        <p:spPr bwMode="auto">
          <a:xfrm>
            <a:off x="696036" y="2927441"/>
            <a:ext cx="1105468" cy="116006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CPU</a:t>
            </a:r>
          </a:p>
        </p:txBody>
      </p:sp>
      <p:sp>
        <p:nvSpPr>
          <p:cNvPr id="15" name="Left-Right Arrow 14"/>
          <p:cNvSpPr/>
          <p:nvPr/>
        </p:nvSpPr>
        <p:spPr bwMode="auto">
          <a:xfrm>
            <a:off x="5131558" y="3282283"/>
            <a:ext cx="1910687" cy="450376"/>
          </a:xfrm>
          <a:prstGeom prst="leftRightArrow">
            <a:avLst>
              <a:gd name="adj1" fmla="val 50000"/>
              <a:gd name="adj2" fmla="val 25758"/>
            </a:avLst>
          </a:prstGeom>
          <a:solidFill>
            <a:schemeClr val="bg1">
              <a:lumMod val="75000"/>
            </a:schemeClr>
          </a:solidFill>
          <a:ln>
            <a:solidFill>
              <a:schemeClr val="tx1">
                <a:lumMod val="65000"/>
                <a:lumOff val="3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16" name="Rectangle 15"/>
          <p:cNvSpPr/>
          <p:nvPr/>
        </p:nvSpPr>
        <p:spPr bwMode="auto">
          <a:xfrm>
            <a:off x="7042246" y="2960170"/>
            <a:ext cx="1351128" cy="245660"/>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17" name="Rectangle 16"/>
          <p:cNvSpPr/>
          <p:nvPr/>
        </p:nvSpPr>
        <p:spPr bwMode="auto">
          <a:xfrm>
            <a:off x="7044517" y="3659885"/>
            <a:ext cx="1348855" cy="257022"/>
          </a:xfrm>
          <a:prstGeom prst="rect">
            <a:avLst/>
          </a:prstGeom>
          <a:solidFill>
            <a:schemeClr val="tx1">
              <a:lumMod val="65000"/>
              <a:lumOff val="35000"/>
            </a:schemeClr>
          </a:solidFill>
          <a:ln>
            <a:solidFill>
              <a:schemeClr val="tx1">
                <a:lumMod val="95000"/>
                <a:lumOff val="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sp>
        <p:nvSpPr>
          <p:cNvPr id="18" name="Rectangle 17"/>
          <p:cNvSpPr/>
          <p:nvPr/>
        </p:nvSpPr>
        <p:spPr bwMode="auto">
          <a:xfrm>
            <a:off x="7042246" y="2954740"/>
            <a:ext cx="1351128" cy="245660"/>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mn-ea"/>
              <a:cs typeface="+mn-cs"/>
            </a:endParaRPr>
          </a:p>
        </p:txBody>
      </p:sp>
      <p:cxnSp>
        <p:nvCxnSpPr>
          <p:cNvPr id="19" name="Straight Arrow Connector 18"/>
          <p:cNvCxnSpPr>
            <a:stCxn id="18" idx="2"/>
            <a:endCxn id="17" idx="0"/>
          </p:cNvCxnSpPr>
          <p:nvPr/>
        </p:nvCxnSpPr>
        <p:spPr bwMode="auto">
          <a:xfrm rot="16200000" flipH="1">
            <a:off x="7488635" y="3429574"/>
            <a:ext cx="459485" cy="1135"/>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sp>
        <p:nvSpPr>
          <p:cNvPr id="20" name="TextBox 19"/>
          <p:cNvSpPr txBox="1"/>
          <p:nvPr/>
        </p:nvSpPr>
        <p:spPr>
          <a:xfrm>
            <a:off x="4015945" y="1507524"/>
            <a:ext cx="21707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3399"/>
                </a:solidFill>
                <a:effectLst/>
                <a:uLnTx/>
                <a:uFillTx/>
                <a:latin typeface="Calibri"/>
                <a:ea typeface="+mn-ea"/>
                <a:cs typeface="+mn-cs"/>
              </a:rPr>
              <a:t>1) Low latency</a:t>
            </a:r>
          </a:p>
        </p:txBody>
      </p:sp>
      <p:cxnSp>
        <p:nvCxnSpPr>
          <p:cNvPr id="21" name="Curved Connector 20"/>
          <p:cNvCxnSpPr>
            <a:stCxn id="20" idx="3"/>
            <a:endCxn id="18" idx="1"/>
          </p:cNvCxnSpPr>
          <p:nvPr/>
        </p:nvCxnSpPr>
        <p:spPr bwMode="auto">
          <a:xfrm>
            <a:off x="6186732" y="1738357"/>
            <a:ext cx="855514" cy="1339213"/>
          </a:xfrm>
          <a:prstGeom prst="curvedConnector3">
            <a:avLst>
              <a:gd name="adj1" fmla="val 50000"/>
            </a:avLst>
          </a:prstGeom>
          <a:solidFill>
            <a:schemeClr val="accent1"/>
          </a:solidFill>
          <a:ln w="28575" cap="flat" cmpd="sng" algn="ctr">
            <a:solidFill>
              <a:srgbClr val="003399"/>
            </a:solidFill>
            <a:prstDash val="solid"/>
            <a:round/>
            <a:headEnd type="none" w="med" len="med"/>
            <a:tailEnd type="stealth" w="lg" len="lg"/>
          </a:ln>
          <a:effectLst/>
        </p:spPr>
      </p:cxnSp>
      <p:sp>
        <p:nvSpPr>
          <p:cNvPr id="22" name="TextBox 21"/>
          <p:cNvSpPr txBox="1"/>
          <p:nvPr/>
        </p:nvSpPr>
        <p:spPr>
          <a:xfrm>
            <a:off x="2819400" y="5282524"/>
            <a:ext cx="38709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3399"/>
                </a:solidFill>
                <a:effectLst/>
                <a:uLnTx/>
                <a:uFillTx/>
                <a:latin typeface="Calibri"/>
                <a:ea typeface="+mn-ea"/>
                <a:cs typeface="+mn-cs"/>
              </a:rPr>
              <a:t>2) Low bandwidth utilization</a:t>
            </a:r>
          </a:p>
        </p:txBody>
      </p:sp>
      <p:cxnSp>
        <p:nvCxnSpPr>
          <p:cNvPr id="23" name="Curved Connector 51"/>
          <p:cNvCxnSpPr>
            <a:stCxn id="22" idx="3"/>
            <a:endCxn id="15" idx="5"/>
          </p:cNvCxnSpPr>
          <p:nvPr/>
        </p:nvCxnSpPr>
        <p:spPr bwMode="auto">
          <a:xfrm flipH="1" flipV="1">
            <a:off x="6086902" y="3620065"/>
            <a:ext cx="603459" cy="1893292"/>
          </a:xfrm>
          <a:prstGeom prst="curvedConnector4">
            <a:avLst>
              <a:gd name="adj1" fmla="val -37882"/>
              <a:gd name="adj2" fmla="val 53123"/>
            </a:avLst>
          </a:prstGeom>
          <a:solidFill>
            <a:schemeClr val="accent1"/>
          </a:solidFill>
          <a:ln w="28575" cap="flat" cmpd="sng" algn="ctr">
            <a:solidFill>
              <a:srgbClr val="003399"/>
            </a:solidFill>
            <a:prstDash val="solid"/>
            <a:round/>
            <a:headEnd type="none" w="med" len="med"/>
            <a:tailEnd type="stealth" w="lg" len="lg"/>
          </a:ln>
          <a:effectLst/>
        </p:spPr>
      </p:cxnSp>
      <p:sp>
        <p:nvSpPr>
          <p:cNvPr id="24" name="TextBox 23"/>
          <p:cNvSpPr txBox="1"/>
          <p:nvPr/>
        </p:nvSpPr>
        <p:spPr>
          <a:xfrm>
            <a:off x="428359" y="1505479"/>
            <a:ext cx="31056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3399"/>
                </a:solidFill>
                <a:effectLst/>
                <a:uLnTx/>
                <a:uFillTx/>
                <a:latin typeface="Calibri"/>
                <a:ea typeface="+mn-ea"/>
                <a:cs typeface="+mn-cs"/>
              </a:rPr>
              <a:t>3) No cache pollution</a:t>
            </a:r>
          </a:p>
        </p:txBody>
      </p:sp>
      <p:cxnSp>
        <p:nvCxnSpPr>
          <p:cNvPr id="25" name="Curved Connector 51"/>
          <p:cNvCxnSpPr>
            <a:stCxn id="24" idx="3"/>
            <a:endCxn id="13" idx="0"/>
          </p:cNvCxnSpPr>
          <p:nvPr/>
        </p:nvCxnSpPr>
        <p:spPr bwMode="auto">
          <a:xfrm flipH="1">
            <a:off x="2190466" y="1736312"/>
            <a:ext cx="1343566" cy="1450437"/>
          </a:xfrm>
          <a:prstGeom prst="curvedConnector4">
            <a:avLst>
              <a:gd name="adj1" fmla="val -17014"/>
              <a:gd name="adj2" fmla="val 57957"/>
            </a:avLst>
          </a:prstGeom>
          <a:solidFill>
            <a:schemeClr val="accent1"/>
          </a:solidFill>
          <a:ln w="28575" cap="flat" cmpd="sng" algn="ctr">
            <a:solidFill>
              <a:srgbClr val="003399"/>
            </a:solidFill>
            <a:prstDash val="solid"/>
            <a:round/>
            <a:headEnd type="none" w="med" len="med"/>
            <a:tailEnd type="stealth" w="lg" len="lg"/>
          </a:ln>
          <a:effectLst/>
        </p:spPr>
      </p:cxnSp>
      <p:sp>
        <p:nvSpPr>
          <p:cNvPr id="26" name="TextBox 25"/>
          <p:cNvSpPr txBox="1"/>
          <p:nvPr/>
        </p:nvSpPr>
        <p:spPr>
          <a:xfrm>
            <a:off x="2819400" y="5682064"/>
            <a:ext cx="47985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3399"/>
                </a:solidFill>
                <a:effectLst/>
                <a:uLnTx/>
                <a:uFillTx/>
                <a:latin typeface="Calibri"/>
                <a:ea typeface="+mn-ea"/>
                <a:cs typeface="+mn-cs"/>
              </a:rPr>
              <a:t>4) No unwanted data movement</a:t>
            </a:r>
          </a:p>
        </p:txBody>
      </p:sp>
      <p:sp>
        <p:nvSpPr>
          <p:cNvPr id="28" name="Slide Number Placeholder 2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3C8E0-6DD9-4302-9AA9-5177C785CB7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9" name="TextBox 28"/>
          <p:cNvSpPr txBox="1"/>
          <p:nvPr/>
        </p:nvSpPr>
        <p:spPr>
          <a:xfrm>
            <a:off x="179512" y="6093296"/>
            <a:ext cx="2453917"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mn-ea"/>
                <a:cs typeface="+mn-cs"/>
              </a:rPr>
              <a:t>1046ns, 3.6uJ</a:t>
            </a:r>
          </a:p>
        </p:txBody>
      </p:sp>
      <p:sp>
        <p:nvSpPr>
          <p:cNvPr id="31" name="TextBox 30"/>
          <p:cNvSpPr txBox="1"/>
          <p:nvPr/>
        </p:nvSpPr>
        <p:spPr>
          <a:xfrm>
            <a:off x="2830129" y="6093296"/>
            <a:ext cx="2926202"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8000"/>
                </a:solidFill>
                <a:effectLst/>
                <a:uLnTx/>
                <a:uFillTx/>
                <a:latin typeface="Calibri"/>
                <a:ea typeface="+mn-ea"/>
                <a:cs typeface="+mn-cs"/>
                <a:sym typeface="Wingdings"/>
              </a:rPr>
              <a:t>   </a:t>
            </a:r>
            <a:r>
              <a:rPr kumimoji="0" lang="en-US" sz="3200" b="0" i="0" u="none" strike="noStrike" kern="1200" cap="none" spc="0" normalizeH="0" baseline="0" noProof="0" dirty="0">
                <a:ln>
                  <a:noFill/>
                </a:ln>
                <a:solidFill>
                  <a:srgbClr val="008000"/>
                </a:solidFill>
                <a:effectLst/>
                <a:uLnTx/>
                <a:uFillTx/>
                <a:latin typeface="Calibri"/>
                <a:ea typeface="+mn-ea"/>
                <a:cs typeface="+mn-cs"/>
              </a:rPr>
              <a:t>90ns, 0.04uJ</a:t>
            </a:r>
          </a:p>
        </p:txBody>
      </p:sp>
    </p:spTree>
    <p:extLst>
      <p:ext uri="{BB962C8B-B14F-4D97-AF65-F5344CB8AC3E}">
        <p14:creationId xmlns:p14="http://schemas.microsoft.com/office/powerpoint/2010/main" val="66909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61111E-6 2.96296E-6 L -3.61111E-6 0.10277 " pathEditMode="relative" rAng="0" ptsTypes="AA">
                                      <p:cBhvr>
                                        <p:cTn id="6" dur="500" fill="hold"/>
                                        <p:tgtEl>
                                          <p:spTgt spid="18"/>
                                        </p:tgtEl>
                                        <p:attrNameLst>
                                          <p:attrName>ppt_x</p:attrName>
                                          <p:attrName>ppt_y</p:attrName>
                                        </p:attrNameLst>
                                      </p:cBhvr>
                                      <p:rCtr x="0" y="51"/>
                                    </p:animMotion>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0"/>
                                          </p:stCondLst>
                                        </p:cTn>
                                        <p:tgtEl>
                                          <p:spTgt spid="18"/>
                                        </p:tgtEl>
                                        <p:attrNameLst>
                                          <p:attrName>style.visibility</p:attrName>
                                        </p:attrNameLst>
                                      </p:cBhvr>
                                      <p:to>
                                        <p:strVal val="hidden"/>
                                      </p:to>
                                    </p:set>
                                  </p:childTnLst>
                                </p:cTn>
                              </p:par>
                              <p:par>
                                <p:cTn id="10" presetID="1" presetClass="emph" presetSubtype="2" fill="hold" nodeType="withEffect">
                                  <p:stCondLst>
                                    <p:cond delay="0"/>
                                  </p:stCondLst>
                                  <p:childTnLst>
                                    <p:animClr clrSpc="rgb" dir="cw">
                                      <p:cBhvr>
                                        <p:cTn id="11" dur="500" fill="hold"/>
                                        <p:tgtEl>
                                          <p:spTgt spid="17"/>
                                        </p:tgtEl>
                                        <p:attrNameLst>
                                          <p:attrName>fillcolor</p:attrName>
                                        </p:attrNameLst>
                                      </p:cBhvr>
                                      <p:to>
                                        <a:schemeClr val="bg1"/>
                                      </p:to>
                                    </p:animClr>
                                    <p:set>
                                      <p:cBhvr>
                                        <p:cTn id="12" dur="500" fill="hold"/>
                                        <p:tgtEl>
                                          <p:spTgt spid="17"/>
                                        </p:tgtEl>
                                        <p:attrNameLst>
                                          <p:attrName>fill.type</p:attrName>
                                        </p:attrNameLst>
                                      </p:cBhvr>
                                      <p:to>
                                        <p:strVal val="solid"/>
                                      </p:to>
                                    </p:set>
                                    <p:set>
                                      <p:cBhvr>
                                        <p:cTn id="13" dur="500" fill="hold"/>
                                        <p:tgtEl>
                                          <p:spTgt spid="17"/>
                                        </p:tgtEl>
                                        <p:attrNameLst>
                                          <p:attrName>fill.on</p:attrName>
                                        </p:attrNameLst>
                                      </p:cBhvr>
                                      <p:to>
                                        <p:strVal val="true"/>
                                      </p:to>
                                    </p:se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0" grpId="0"/>
      <p:bldP spid="22" grpId="0"/>
      <p:bldP spid="24" grpId="0"/>
      <p:bldP spid="26" grpId="0"/>
      <p:bldP spid="29" grpId="0"/>
      <p:bldP spid="3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p:cNvSpPr>
          <p:nvPr/>
        </p:nvSpPr>
        <p:spPr bwMode="auto">
          <a:xfrm>
            <a:off x="1714500" y="2660244"/>
            <a:ext cx="4552950" cy="177800"/>
          </a:xfrm>
          <a:prstGeom prst="rect">
            <a:avLst/>
          </a:prstGeom>
          <a:solidFill>
            <a:srgbClr val="9A9A9A"/>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58" name="Rectangle 2"/>
          <p:cNvSpPr>
            <a:spLocks/>
          </p:cNvSpPr>
          <p:nvPr/>
        </p:nvSpPr>
        <p:spPr bwMode="auto">
          <a:xfrm>
            <a:off x="1695450" y="5270094"/>
            <a:ext cx="4552950" cy="177800"/>
          </a:xfrm>
          <a:prstGeom prst="rect">
            <a:avLst/>
          </a:prstGeom>
          <a:solidFill>
            <a:srgbClr val="9A9A9A"/>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59" name="Rectangle 3"/>
          <p:cNvSpPr>
            <a:spLocks/>
          </p:cNvSpPr>
          <p:nvPr/>
        </p:nvSpPr>
        <p:spPr bwMode="auto">
          <a:xfrm>
            <a:off x="1714500" y="2076044"/>
            <a:ext cx="4552950" cy="177800"/>
          </a:xfrm>
          <a:prstGeom prst="rect">
            <a:avLst/>
          </a:prstGeom>
          <a:solidFill>
            <a:srgbClr val="9A9A9A"/>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60" name="Rectangle 4"/>
          <p:cNvSpPr>
            <a:spLocks noGrp="1" noChangeArrowheads="1"/>
          </p:cNvSpPr>
          <p:nvPr>
            <p:ph type="title"/>
          </p:nvPr>
        </p:nvSpPr>
        <p:spPr>
          <a:xfrm>
            <a:off x="419100" y="196850"/>
            <a:ext cx="8545388" cy="558800"/>
          </a:xfrm>
          <a:ln/>
        </p:spPr>
        <p:txBody>
          <a:bodyPr/>
          <a:lstStyle/>
          <a:p>
            <a:r>
              <a:rPr lang="en-US" sz="4000" dirty="0" err="1">
                <a:solidFill>
                  <a:srgbClr val="1A5712"/>
                </a:solidFill>
                <a:latin typeface="Garamond"/>
                <a:cs typeface="Garamond"/>
              </a:rPr>
              <a:t>RowClone</a:t>
            </a:r>
            <a:r>
              <a:rPr lang="en-US" sz="4000" dirty="0">
                <a:solidFill>
                  <a:srgbClr val="1A5712"/>
                </a:solidFill>
                <a:latin typeface="Garamond"/>
                <a:cs typeface="Garamond"/>
              </a:rPr>
              <a:t>: In-DRAM Row Copy</a:t>
            </a:r>
          </a:p>
        </p:txBody>
      </p:sp>
      <p:grpSp>
        <p:nvGrpSpPr>
          <p:cNvPr id="19485" name="Group 29"/>
          <p:cNvGrpSpPr>
            <a:grpSpLocks/>
          </p:cNvGrpSpPr>
          <p:nvPr/>
        </p:nvGrpSpPr>
        <p:grpSpPr bwMode="auto">
          <a:xfrm>
            <a:off x="1695450" y="1656151"/>
            <a:ext cx="4574382" cy="3359944"/>
            <a:chOff x="0" y="0"/>
            <a:chExt cx="5763" cy="4232"/>
          </a:xfrm>
        </p:grpSpPr>
        <p:sp>
          <p:nvSpPr>
            <p:cNvPr id="19461" name="Line 5"/>
            <p:cNvSpPr>
              <a:spLocks noChangeShapeType="1"/>
            </p:cNvSpPr>
            <p:nvPr/>
          </p:nvSpPr>
          <p:spPr bwMode="auto">
            <a:xfrm rot="10800000" flipH="1">
              <a:off x="0" y="0"/>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62" name="Line 6"/>
            <p:cNvSpPr>
              <a:spLocks noChangeShapeType="1"/>
            </p:cNvSpPr>
            <p:nvPr/>
          </p:nvSpPr>
          <p:spPr bwMode="auto">
            <a:xfrm rot="10800000" flipH="1">
              <a:off x="0" y="184"/>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63" name="Line 7"/>
            <p:cNvSpPr>
              <a:spLocks noChangeShapeType="1"/>
            </p:cNvSpPr>
            <p:nvPr/>
          </p:nvSpPr>
          <p:spPr bwMode="auto">
            <a:xfrm rot="10800000" flipH="1">
              <a:off x="0" y="368"/>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64" name="Line 8"/>
            <p:cNvSpPr>
              <a:spLocks noChangeShapeType="1"/>
            </p:cNvSpPr>
            <p:nvPr/>
          </p:nvSpPr>
          <p:spPr bwMode="auto">
            <a:xfrm rot="10800000" flipH="1">
              <a:off x="0" y="552"/>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65" name="Line 9"/>
            <p:cNvSpPr>
              <a:spLocks noChangeShapeType="1"/>
            </p:cNvSpPr>
            <p:nvPr/>
          </p:nvSpPr>
          <p:spPr bwMode="auto">
            <a:xfrm rot="10800000" flipH="1">
              <a:off x="0" y="736"/>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66" name="Line 10"/>
            <p:cNvSpPr>
              <a:spLocks noChangeShapeType="1"/>
            </p:cNvSpPr>
            <p:nvPr/>
          </p:nvSpPr>
          <p:spPr bwMode="auto">
            <a:xfrm rot="10800000" flipH="1">
              <a:off x="0" y="920"/>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67" name="Line 11"/>
            <p:cNvSpPr>
              <a:spLocks noChangeShapeType="1"/>
            </p:cNvSpPr>
            <p:nvPr/>
          </p:nvSpPr>
          <p:spPr bwMode="auto">
            <a:xfrm rot="10800000" flipH="1">
              <a:off x="0" y="1104"/>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68" name="Line 12"/>
            <p:cNvSpPr>
              <a:spLocks noChangeShapeType="1"/>
            </p:cNvSpPr>
            <p:nvPr/>
          </p:nvSpPr>
          <p:spPr bwMode="auto">
            <a:xfrm rot="10800000" flipH="1">
              <a:off x="0" y="1288"/>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69" name="Line 13"/>
            <p:cNvSpPr>
              <a:spLocks noChangeShapeType="1"/>
            </p:cNvSpPr>
            <p:nvPr/>
          </p:nvSpPr>
          <p:spPr bwMode="auto">
            <a:xfrm rot="10800000" flipH="1">
              <a:off x="0" y="1472"/>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70" name="Line 14"/>
            <p:cNvSpPr>
              <a:spLocks noChangeShapeType="1"/>
            </p:cNvSpPr>
            <p:nvPr/>
          </p:nvSpPr>
          <p:spPr bwMode="auto">
            <a:xfrm rot="10800000" flipH="1">
              <a:off x="0" y="1656"/>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71" name="Line 15"/>
            <p:cNvSpPr>
              <a:spLocks noChangeShapeType="1"/>
            </p:cNvSpPr>
            <p:nvPr/>
          </p:nvSpPr>
          <p:spPr bwMode="auto">
            <a:xfrm rot="10800000" flipH="1">
              <a:off x="0" y="1840"/>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72" name="Line 16"/>
            <p:cNvSpPr>
              <a:spLocks noChangeShapeType="1"/>
            </p:cNvSpPr>
            <p:nvPr/>
          </p:nvSpPr>
          <p:spPr bwMode="auto">
            <a:xfrm rot="10800000" flipH="1">
              <a:off x="0" y="2024"/>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73" name="Line 17"/>
            <p:cNvSpPr>
              <a:spLocks noChangeShapeType="1"/>
            </p:cNvSpPr>
            <p:nvPr/>
          </p:nvSpPr>
          <p:spPr bwMode="auto">
            <a:xfrm rot="10800000" flipH="1">
              <a:off x="0" y="2208"/>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74" name="Line 18"/>
            <p:cNvSpPr>
              <a:spLocks noChangeShapeType="1"/>
            </p:cNvSpPr>
            <p:nvPr/>
          </p:nvSpPr>
          <p:spPr bwMode="auto">
            <a:xfrm rot="10800000" flipH="1">
              <a:off x="0" y="2392"/>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75" name="Line 19"/>
            <p:cNvSpPr>
              <a:spLocks noChangeShapeType="1"/>
            </p:cNvSpPr>
            <p:nvPr/>
          </p:nvSpPr>
          <p:spPr bwMode="auto">
            <a:xfrm rot="10800000" flipH="1">
              <a:off x="0" y="2576"/>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76" name="Line 20"/>
            <p:cNvSpPr>
              <a:spLocks noChangeShapeType="1"/>
            </p:cNvSpPr>
            <p:nvPr/>
          </p:nvSpPr>
          <p:spPr bwMode="auto">
            <a:xfrm rot="10800000" flipH="1">
              <a:off x="0" y="2760"/>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77" name="Line 21"/>
            <p:cNvSpPr>
              <a:spLocks noChangeShapeType="1"/>
            </p:cNvSpPr>
            <p:nvPr/>
          </p:nvSpPr>
          <p:spPr bwMode="auto">
            <a:xfrm rot="10800000" flipH="1">
              <a:off x="0" y="2944"/>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78" name="Line 22"/>
            <p:cNvSpPr>
              <a:spLocks noChangeShapeType="1"/>
            </p:cNvSpPr>
            <p:nvPr/>
          </p:nvSpPr>
          <p:spPr bwMode="auto">
            <a:xfrm rot="10800000" flipH="1">
              <a:off x="0" y="3128"/>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79" name="Line 23"/>
            <p:cNvSpPr>
              <a:spLocks noChangeShapeType="1"/>
            </p:cNvSpPr>
            <p:nvPr/>
          </p:nvSpPr>
          <p:spPr bwMode="auto">
            <a:xfrm rot="10800000" flipH="1">
              <a:off x="0" y="3312"/>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80" name="Line 24"/>
            <p:cNvSpPr>
              <a:spLocks noChangeShapeType="1"/>
            </p:cNvSpPr>
            <p:nvPr/>
          </p:nvSpPr>
          <p:spPr bwMode="auto">
            <a:xfrm rot="10800000" flipH="1">
              <a:off x="0" y="3496"/>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81" name="Line 25"/>
            <p:cNvSpPr>
              <a:spLocks noChangeShapeType="1"/>
            </p:cNvSpPr>
            <p:nvPr/>
          </p:nvSpPr>
          <p:spPr bwMode="auto">
            <a:xfrm rot="10800000" flipH="1">
              <a:off x="0" y="3680"/>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82" name="Line 26"/>
            <p:cNvSpPr>
              <a:spLocks noChangeShapeType="1"/>
            </p:cNvSpPr>
            <p:nvPr/>
          </p:nvSpPr>
          <p:spPr bwMode="auto">
            <a:xfrm rot="10800000" flipH="1">
              <a:off x="0" y="3864"/>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83" name="Line 27"/>
            <p:cNvSpPr>
              <a:spLocks noChangeShapeType="1"/>
            </p:cNvSpPr>
            <p:nvPr/>
          </p:nvSpPr>
          <p:spPr bwMode="auto">
            <a:xfrm rot="10800000" flipH="1">
              <a:off x="0" y="4048"/>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84" name="Line 28"/>
            <p:cNvSpPr>
              <a:spLocks noChangeShapeType="1"/>
            </p:cNvSpPr>
            <p:nvPr/>
          </p:nvSpPr>
          <p:spPr bwMode="auto">
            <a:xfrm rot="10800000" flipH="1">
              <a:off x="0" y="4232"/>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grpSp>
      <p:grpSp>
        <p:nvGrpSpPr>
          <p:cNvPr id="19518" name="Group 62"/>
          <p:cNvGrpSpPr>
            <a:grpSpLocks/>
          </p:cNvGrpSpPr>
          <p:nvPr/>
        </p:nvGrpSpPr>
        <p:grpSpPr bwMode="auto">
          <a:xfrm>
            <a:off x="1706563" y="1652182"/>
            <a:ext cx="4559300" cy="3371850"/>
            <a:chOff x="0" y="0"/>
            <a:chExt cx="5744" cy="4248"/>
          </a:xfrm>
        </p:grpSpPr>
        <p:sp>
          <p:nvSpPr>
            <p:cNvPr id="19486" name="Line 30"/>
            <p:cNvSpPr>
              <a:spLocks noChangeShapeType="1"/>
            </p:cNvSpPr>
            <p:nvPr/>
          </p:nvSpPr>
          <p:spPr bwMode="auto">
            <a:xfrm rot="10800000">
              <a:off x="0"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87" name="Line 31"/>
            <p:cNvSpPr>
              <a:spLocks noChangeShapeType="1"/>
            </p:cNvSpPr>
            <p:nvPr/>
          </p:nvSpPr>
          <p:spPr bwMode="auto">
            <a:xfrm rot="10800000">
              <a:off x="185"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88" name="Line 32"/>
            <p:cNvSpPr>
              <a:spLocks noChangeShapeType="1"/>
            </p:cNvSpPr>
            <p:nvPr/>
          </p:nvSpPr>
          <p:spPr bwMode="auto">
            <a:xfrm rot="10800000">
              <a:off x="370"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89" name="Line 33"/>
            <p:cNvSpPr>
              <a:spLocks noChangeShapeType="1"/>
            </p:cNvSpPr>
            <p:nvPr/>
          </p:nvSpPr>
          <p:spPr bwMode="auto">
            <a:xfrm rot="10800000">
              <a:off x="555"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90" name="Line 34"/>
            <p:cNvSpPr>
              <a:spLocks noChangeShapeType="1"/>
            </p:cNvSpPr>
            <p:nvPr/>
          </p:nvSpPr>
          <p:spPr bwMode="auto">
            <a:xfrm rot="10800000">
              <a:off x="740" y="0"/>
              <a:ext cx="1"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91" name="Line 35"/>
            <p:cNvSpPr>
              <a:spLocks noChangeShapeType="1"/>
            </p:cNvSpPr>
            <p:nvPr/>
          </p:nvSpPr>
          <p:spPr bwMode="auto">
            <a:xfrm rot="10800000">
              <a:off x="926"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92" name="Line 36"/>
            <p:cNvSpPr>
              <a:spLocks noChangeShapeType="1"/>
            </p:cNvSpPr>
            <p:nvPr/>
          </p:nvSpPr>
          <p:spPr bwMode="auto">
            <a:xfrm rot="10800000">
              <a:off x="1111"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93" name="Line 37"/>
            <p:cNvSpPr>
              <a:spLocks noChangeShapeType="1"/>
            </p:cNvSpPr>
            <p:nvPr/>
          </p:nvSpPr>
          <p:spPr bwMode="auto">
            <a:xfrm rot="10800000">
              <a:off x="1296"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94" name="Line 38"/>
            <p:cNvSpPr>
              <a:spLocks noChangeShapeType="1"/>
            </p:cNvSpPr>
            <p:nvPr/>
          </p:nvSpPr>
          <p:spPr bwMode="auto">
            <a:xfrm rot="10800000">
              <a:off x="1481"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95" name="Line 39"/>
            <p:cNvSpPr>
              <a:spLocks noChangeShapeType="1"/>
            </p:cNvSpPr>
            <p:nvPr/>
          </p:nvSpPr>
          <p:spPr bwMode="auto">
            <a:xfrm rot="10800000">
              <a:off x="1667"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96" name="Line 40"/>
            <p:cNvSpPr>
              <a:spLocks noChangeShapeType="1"/>
            </p:cNvSpPr>
            <p:nvPr/>
          </p:nvSpPr>
          <p:spPr bwMode="auto">
            <a:xfrm rot="10800000">
              <a:off x="1852"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97" name="Line 41"/>
            <p:cNvSpPr>
              <a:spLocks noChangeShapeType="1"/>
            </p:cNvSpPr>
            <p:nvPr/>
          </p:nvSpPr>
          <p:spPr bwMode="auto">
            <a:xfrm rot="10800000">
              <a:off x="2037"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98" name="Line 42"/>
            <p:cNvSpPr>
              <a:spLocks noChangeShapeType="1"/>
            </p:cNvSpPr>
            <p:nvPr/>
          </p:nvSpPr>
          <p:spPr bwMode="auto">
            <a:xfrm rot="10800000">
              <a:off x="2222"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499" name="Line 43"/>
            <p:cNvSpPr>
              <a:spLocks noChangeShapeType="1"/>
            </p:cNvSpPr>
            <p:nvPr/>
          </p:nvSpPr>
          <p:spPr bwMode="auto">
            <a:xfrm rot="10800000">
              <a:off x="2407"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00" name="Line 44"/>
            <p:cNvSpPr>
              <a:spLocks noChangeShapeType="1"/>
            </p:cNvSpPr>
            <p:nvPr/>
          </p:nvSpPr>
          <p:spPr bwMode="auto">
            <a:xfrm rot="10800000">
              <a:off x="2593"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01" name="Line 45"/>
            <p:cNvSpPr>
              <a:spLocks noChangeShapeType="1"/>
            </p:cNvSpPr>
            <p:nvPr/>
          </p:nvSpPr>
          <p:spPr bwMode="auto">
            <a:xfrm rot="10800000">
              <a:off x="2778"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02" name="Line 46"/>
            <p:cNvSpPr>
              <a:spLocks noChangeShapeType="1"/>
            </p:cNvSpPr>
            <p:nvPr/>
          </p:nvSpPr>
          <p:spPr bwMode="auto">
            <a:xfrm rot="10800000">
              <a:off x="2963"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03" name="Line 47"/>
            <p:cNvSpPr>
              <a:spLocks noChangeShapeType="1"/>
            </p:cNvSpPr>
            <p:nvPr/>
          </p:nvSpPr>
          <p:spPr bwMode="auto">
            <a:xfrm rot="10800000">
              <a:off x="3148"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04" name="Line 48"/>
            <p:cNvSpPr>
              <a:spLocks noChangeShapeType="1"/>
            </p:cNvSpPr>
            <p:nvPr/>
          </p:nvSpPr>
          <p:spPr bwMode="auto">
            <a:xfrm rot="10800000">
              <a:off x="3333" y="0"/>
              <a:ext cx="1"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05" name="Line 49"/>
            <p:cNvSpPr>
              <a:spLocks noChangeShapeType="1"/>
            </p:cNvSpPr>
            <p:nvPr/>
          </p:nvSpPr>
          <p:spPr bwMode="auto">
            <a:xfrm rot="10800000">
              <a:off x="3519"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06" name="Line 50"/>
            <p:cNvSpPr>
              <a:spLocks noChangeShapeType="1"/>
            </p:cNvSpPr>
            <p:nvPr/>
          </p:nvSpPr>
          <p:spPr bwMode="auto">
            <a:xfrm rot="10800000">
              <a:off x="3704"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07" name="Line 51"/>
            <p:cNvSpPr>
              <a:spLocks noChangeShapeType="1"/>
            </p:cNvSpPr>
            <p:nvPr/>
          </p:nvSpPr>
          <p:spPr bwMode="auto">
            <a:xfrm rot="10800000">
              <a:off x="3889"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08" name="Line 52"/>
            <p:cNvSpPr>
              <a:spLocks noChangeShapeType="1"/>
            </p:cNvSpPr>
            <p:nvPr/>
          </p:nvSpPr>
          <p:spPr bwMode="auto">
            <a:xfrm rot="10800000">
              <a:off x="4074"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09" name="Line 53"/>
            <p:cNvSpPr>
              <a:spLocks noChangeShapeType="1"/>
            </p:cNvSpPr>
            <p:nvPr/>
          </p:nvSpPr>
          <p:spPr bwMode="auto">
            <a:xfrm rot="10800000">
              <a:off x="4260"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10" name="Line 54"/>
            <p:cNvSpPr>
              <a:spLocks noChangeShapeType="1"/>
            </p:cNvSpPr>
            <p:nvPr/>
          </p:nvSpPr>
          <p:spPr bwMode="auto">
            <a:xfrm rot="10800000">
              <a:off x="4447"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11" name="Line 55"/>
            <p:cNvSpPr>
              <a:spLocks noChangeShapeType="1"/>
            </p:cNvSpPr>
            <p:nvPr/>
          </p:nvSpPr>
          <p:spPr bwMode="auto">
            <a:xfrm rot="10800000">
              <a:off x="4632"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12" name="Line 56"/>
            <p:cNvSpPr>
              <a:spLocks noChangeShapeType="1"/>
            </p:cNvSpPr>
            <p:nvPr/>
          </p:nvSpPr>
          <p:spPr bwMode="auto">
            <a:xfrm rot="10800000">
              <a:off x="4817"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13" name="Line 57"/>
            <p:cNvSpPr>
              <a:spLocks noChangeShapeType="1"/>
            </p:cNvSpPr>
            <p:nvPr/>
          </p:nvSpPr>
          <p:spPr bwMode="auto">
            <a:xfrm rot="10800000">
              <a:off x="5003"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14" name="Line 58"/>
            <p:cNvSpPr>
              <a:spLocks noChangeShapeType="1"/>
            </p:cNvSpPr>
            <p:nvPr/>
          </p:nvSpPr>
          <p:spPr bwMode="auto">
            <a:xfrm rot="10800000">
              <a:off x="5188"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15" name="Line 59"/>
            <p:cNvSpPr>
              <a:spLocks noChangeShapeType="1"/>
            </p:cNvSpPr>
            <p:nvPr/>
          </p:nvSpPr>
          <p:spPr bwMode="auto">
            <a:xfrm rot="10800000">
              <a:off x="5373"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16" name="Line 60"/>
            <p:cNvSpPr>
              <a:spLocks noChangeShapeType="1"/>
            </p:cNvSpPr>
            <p:nvPr/>
          </p:nvSpPr>
          <p:spPr bwMode="auto">
            <a:xfrm rot="10800000">
              <a:off x="5558"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17" name="Line 61"/>
            <p:cNvSpPr>
              <a:spLocks noChangeShapeType="1"/>
            </p:cNvSpPr>
            <p:nvPr/>
          </p:nvSpPr>
          <p:spPr bwMode="auto">
            <a:xfrm rot="10800000">
              <a:off x="5743" y="4"/>
              <a:ext cx="1"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grpSp>
      <p:sp>
        <p:nvSpPr>
          <p:cNvPr id="19519" name="Rectangle 63"/>
          <p:cNvSpPr>
            <a:spLocks/>
          </p:cNvSpPr>
          <p:nvPr/>
        </p:nvSpPr>
        <p:spPr bwMode="auto">
          <a:xfrm>
            <a:off x="6503988" y="5220494"/>
            <a:ext cx="225365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Row Buffer (4 Kbytes)</a:t>
            </a:r>
          </a:p>
        </p:txBody>
      </p:sp>
      <p:sp>
        <p:nvSpPr>
          <p:cNvPr id="19520" name="Line 64"/>
          <p:cNvSpPr>
            <a:spLocks noChangeShapeType="1"/>
          </p:cNvSpPr>
          <p:nvPr/>
        </p:nvSpPr>
        <p:spPr bwMode="auto">
          <a:xfrm rot="10800000" flipH="1">
            <a:off x="431800" y="6323401"/>
            <a:ext cx="8390732" cy="794"/>
          </a:xfrm>
          <a:prstGeom prst="line">
            <a:avLst/>
          </a:prstGeom>
          <a:noFill/>
          <a:ln w="2032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21" name="Line 65"/>
          <p:cNvSpPr>
            <a:spLocks noChangeShapeType="1"/>
          </p:cNvSpPr>
          <p:nvPr/>
        </p:nvSpPr>
        <p:spPr bwMode="auto">
          <a:xfrm>
            <a:off x="4064000" y="5530444"/>
            <a:ext cx="0" cy="798513"/>
          </a:xfrm>
          <a:prstGeom prst="line">
            <a:avLst/>
          </a:prstGeom>
          <a:noFill/>
          <a:ln w="1016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22" name="Rectangle 66"/>
          <p:cNvSpPr>
            <a:spLocks/>
          </p:cNvSpPr>
          <p:nvPr/>
        </p:nvSpPr>
        <p:spPr bwMode="auto">
          <a:xfrm>
            <a:off x="7342982" y="6401594"/>
            <a:ext cx="62837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Data Bus</a:t>
            </a:r>
          </a:p>
        </p:txBody>
      </p:sp>
      <p:sp>
        <p:nvSpPr>
          <p:cNvPr id="19523" name="Rectangle 67"/>
          <p:cNvSpPr>
            <a:spLocks/>
          </p:cNvSpPr>
          <p:nvPr/>
        </p:nvSpPr>
        <p:spPr bwMode="auto">
          <a:xfrm>
            <a:off x="4149725" y="5791994"/>
            <a:ext cx="39754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8 bits</a:t>
            </a:r>
          </a:p>
        </p:txBody>
      </p:sp>
      <p:sp>
        <p:nvSpPr>
          <p:cNvPr id="19524" name="Rectangle 68"/>
          <p:cNvSpPr>
            <a:spLocks/>
          </p:cNvSpPr>
          <p:nvPr/>
        </p:nvSpPr>
        <p:spPr bwMode="auto">
          <a:xfrm>
            <a:off x="6484938" y="3118644"/>
            <a:ext cx="164186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DRAM </a:t>
            </a:r>
            <a:r>
              <a:rPr kumimoji="0" lang="en-US" sz="1800" b="0" i="0" u="none" strike="noStrike" kern="1200" cap="none" spc="0" normalizeH="0" baseline="0" noProof="0" dirty="0" err="1">
                <a:ln>
                  <a:noFill/>
                </a:ln>
                <a:solidFill>
                  <a:srgbClr val="000000"/>
                </a:solidFill>
                <a:effectLst/>
                <a:uLnTx/>
                <a:uFillTx/>
                <a:latin typeface="Myriad Pro Bold Cond"/>
                <a:ea typeface="ＭＳ Ｐゴシック" charset="0"/>
                <a:cs typeface="Myriad Pro Bold Cond" charset="0"/>
                <a:sym typeface="Myriad Pro Bold Cond" charset="0"/>
              </a:rPr>
              <a:t>subarray</a:t>
            </a:r>
            <a:endParaRPr kumimoji="0" lang="en-US" sz="18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endParaRPr>
          </a:p>
        </p:txBody>
      </p:sp>
      <p:sp>
        <p:nvSpPr>
          <p:cNvPr id="19525" name="Line 69"/>
          <p:cNvSpPr>
            <a:spLocks noChangeShapeType="1"/>
          </p:cNvSpPr>
          <p:nvPr/>
        </p:nvSpPr>
        <p:spPr bwMode="auto">
          <a:xfrm rot="10800000" flipH="1">
            <a:off x="1701800" y="1408501"/>
            <a:ext cx="4568825" cy="794"/>
          </a:xfrm>
          <a:prstGeom prst="line">
            <a:avLst/>
          </a:prstGeom>
          <a:noFill/>
          <a:ln w="25400" cap="flat">
            <a:solidFill>
              <a:schemeClr val="tx1"/>
            </a:solidFill>
            <a:prstDash val="solid"/>
            <a:miter lim="800000"/>
            <a:headEnd type="triangle" w="med" len="sm"/>
            <a:tailEnd type="triangle" w="med" len="sm"/>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26" name="Rectangle 70"/>
          <p:cNvSpPr>
            <a:spLocks/>
          </p:cNvSpPr>
          <p:nvPr/>
        </p:nvSpPr>
        <p:spPr bwMode="auto">
          <a:xfrm>
            <a:off x="3689350" y="1124744"/>
            <a:ext cx="89819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4 Kbytes</a:t>
            </a:r>
          </a:p>
        </p:txBody>
      </p:sp>
      <p:grpSp>
        <p:nvGrpSpPr>
          <p:cNvPr id="19558" name="Group 102"/>
          <p:cNvGrpSpPr>
            <a:grpSpLocks/>
          </p:cNvGrpSpPr>
          <p:nvPr/>
        </p:nvGrpSpPr>
        <p:grpSpPr bwMode="auto">
          <a:xfrm>
            <a:off x="1784350" y="5016888"/>
            <a:ext cx="4400550" cy="266700"/>
            <a:chOff x="0" y="0"/>
            <a:chExt cx="5544" cy="336"/>
          </a:xfrm>
        </p:grpSpPr>
        <p:sp>
          <p:nvSpPr>
            <p:cNvPr id="19527" name="Line 71"/>
            <p:cNvSpPr>
              <a:spLocks noChangeShapeType="1"/>
            </p:cNvSpPr>
            <p:nvPr/>
          </p:nvSpPr>
          <p:spPr bwMode="auto">
            <a:xfrm>
              <a:off x="0"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28" name="Line 72"/>
            <p:cNvSpPr>
              <a:spLocks noChangeShapeType="1"/>
            </p:cNvSpPr>
            <p:nvPr/>
          </p:nvSpPr>
          <p:spPr bwMode="auto">
            <a:xfrm>
              <a:off x="184"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29" name="Line 73"/>
            <p:cNvSpPr>
              <a:spLocks noChangeShapeType="1"/>
            </p:cNvSpPr>
            <p:nvPr/>
          </p:nvSpPr>
          <p:spPr bwMode="auto">
            <a:xfrm>
              <a:off x="369"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30" name="Line 74"/>
            <p:cNvSpPr>
              <a:spLocks noChangeShapeType="1"/>
            </p:cNvSpPr>
            <p:nvPr/>
          </p:nvSpPr>
          <p:spPr bwMode="auto">
            <a:xfrm>
              <a:off x="554"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31" name="Line 75"/>
            <p:cNvSpPr>
              <a:spLocks noChangeShapeType="1"/>
            </p:cNvSpPr>
            <p:nvPr/>
          </p:nvSpPr>
          <p:spPr bwMode="auto">
            <a:xfrm>
              <a:off x="739"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32" name="Line 76"/>
            <p:cNvSpPr>
              <a:spLocks noChangeShapeType="1"/>
            </p:cNvSpPr>
            <p:nvPr/>
          </p:nvSpPr>
          <p:spPr bwMode="auto">
            <a:xfrm>
              <a:off x="923"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33" name="Line 77"/>
            <p:cNvSpPr>
              <a:spLocks noChangeShapeType="1"/>
            </p:cNvSpPr>
            <p:nvPr/>
          </p:nvSpPr>
          <p:spPr bwMode="auto">
            <a:xfrm>
              <a:off x="1108"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34" name="Line 78"/>
            <p:cNvSpPr>
              <a:spLocks noChangeShapeType="1"/>
            </p:cNvSpPr>
            <p:nvPr/>
          </p:nvSpPr>
          <p:spPr bwMode="auto">
            <a:xfrm>
              <a:off x="1293"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35" name="Line 79"/>
            <p:cNvSpPr>
              <a:spLocks noChangeShapeType="1"/>
            </p:cNvSpPr>
            <p:nvPr/>
          </p:nvSpPr>
          <p:spPr bwMode="auto">
            <a:xfrm>
              <a:off x="1478"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36" name="Line 80"/>
            <p:cNvSpPr>
              <a:spLocks noChangeShapeType="1"/>
            </p:cNvSpPr>
            <p:nvPr/>
          </p:nvSpPr>
          <p:spPr bwMode="auto">
            <a:xfrm>
              <a:off x="1663"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37" name="Line 81"/>
            <p:cNvSpPr>
              <a:spLocks noChangeShapeType="1"/>
            </p:cNvSpPr>
            <p:nvPr/>
          </p:nvSpPr>
          <p:spPr bwMode="auto">
            <a:xfrm>
              <a:off x="1847"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38" name="Line 82"/>
            <p:cNvSpPr>
              <a:spLocks noChangeShapeType="1"/>
            </p:cNvSpPr>
            <p:nvPr/>
          </p:nvSpPr>
          <p:spPr bwMode="auto">
            <a:xfrm>
              <a:off x="2032"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39" name="Line 83"/>
            <p:cNvSpPr>
              <a:spLocks noChangeShapeType="1"/>
            </p:cNvSpPr>
            <p:nvPr/>
          </p:nvSpPr>
          <p:spPr bwMode="auto">
            <a:xfrm>
              <a:off x="2217"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40" name="Line 84"/>
            <p:cNvSpPr>
              <a:spLocks noChangeShapeType="1"/>
            </p:cNvSpPr>
            <p:nvPr/>
          </p:nvSpPr>
          <p:spPr bwMode="auto">
            <a:xfrm>
              <a:off x="2402"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41" name="Line 85"/>
            <p:cNvSpPr>
              <a:spLocks noChangeShapeType="1"/>
            </p:cNvSpPr>
            <p:nvPr/>
          </p:nvSpPr>
          <p:spPr bwMode="auto">
            <a:xfrm>
              <a:off x="2587"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42" name="Line 86"/>
            <p:cNvSpPr>
              <a:spLocks noChangeShapeType="1"/>
            </p:cNvSpPr>
            <p:nvPr/>
          </p:nvSpPr>
          <p:spPr bwMode="auto">
            <a:xfrm>
              <a:off x="2771"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43" name="Line 87"/>
            <p:cNvSpPr>
              <a:spLocks noChangeShapeType="1"/>
            </p:cNvSpPr>
            <p:nvPr/>
          </p:nvSpPr>
          <p:spPr bwMode="auto">
            <a:xfrm>
              <a:off x="2956"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44" name="Line 88"/>
            <p:cNvSpPr>
              <a:spLocks noChangeShapeType="1"/>
            </p:cNvSpPr>
            <p:nvPr/>
          </p:nvSpPr>
          <p:spPr bwMode="auto">
            <a:xfrm>
              <a:off x="3141"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45" name="Line 89"/>
            <p:cNvSpPr>
              <a:spLocks noChangeShapeType="1"/>
            </p:cNvSpPr>
            <p:nvPr/>
          </p:nvSpPr>
          <p:spPr bwMode="auto">
            <a:xfrm>
              <a:off x="3326"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46" name="Line 90"/>
            <p:cNvSpPr>
              <a:spLocks noChangeShapeType="1"/>
            </p:cNvSpPr>
            <p:nvPr/>
          </p:nvSpPr>
          <p:spPr bwMode="auto">
            <a:xfrm>
              <a:off x="3511"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47" name="Line 91"/>
            <p:cNvSpPr>
              <a:spLocks noChangeShapeType="1"/>
            </p:cNvSpPr>
            <p:nvPr/>
          </p:nvSpPr>
          <p:spPr bwMode="auto">
            <a:xfrm>
              <a:off x="3695"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48" name="Line 92"/>
            <p:cNvSpPr>
              <a:spLocks noChangeShapeType="1"/>
            </p:cNvSpPr>
            <p:nvPr/>
          </p:nvSpPr>
          <p:spPr bwMode="auto">
            <a:xfrm>
              <a:off x="3880"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49" name="Line 93"/>
            <p:cNvSpPr>
              <a:spLocks noChangeShapeType="1"/>
            </p:cNvSpPr>
            <p:nvPr/>
          </p:nvSpPr>
          <p:spPr bwMode="auto">
            <a:xfrm>
              <a:off x="4065"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50" name="Line 94"/>
            <p:cNvSpPr>
              <a:spLocks noChangeShapeType="1"/>
            </p:cNvSpPr>
            <p:nvPr/>
          </p:nvSpPr>
          <p:spPr bwMode="auto">
            <a:xfrm>
              <a:off x="4250"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51" name="Line 95"/>
            <p:cNvSpPr>
              <a:spLocks noChangeShapeType="1"/>
            </p:cNvSpPr>
            <p:nvPr/>
          </p:nvSpPr>
          <p:spPr bwMode="auto">
            <a:xfrm>
              <a:off x="4435"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52" name="Line 96"/>
            <p:cNvSpPr>
              <a:spLocks noChangeShapeType="1"/>
            </p:cNvSpPr>
            <p:nvPr/>
          </p:nvSpPr>
          <p:spPr bwMode="auto">
            <a:xfrm>
              <a:off x="4619"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53" name="Line 97"/>
            <p:cNvSpPr>
              <a:spLocks noChangeShapeType="1"/>
            </p:cNvSpPr>
            <p:nvPr/>
          </p:nvSpPr>
          <p:spPr bwMode="auto">
            <a:xfrm>
              <a:off x="4804"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54" name="Line 98"/>
            <p:cNvSpPr>
              <a:spLocks noChangeShapeType="1"/>
            </p:cNvSpPr>
            <p:nvPr/>
          </p:nvSpPr>
          <p:spPr bwMode="auto">
            <a:xfrm>
              <a:off x="4989"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55" name="Line 99"/>
            <p:cNvSpPr>
              <a:spLocks noChangeShapeType="1"/>
            </p:cNvSpPr>
            <p:nvPr/>
          </p:nvSpPr>
          <p:spPr bwMode="auto">
            <a:xfrm>
              <a:off x="5174"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56" name="Line 100"/>
            <p:cNvSpPr>
              <a:spLocks noChangeShapeType="1"/>
            </p:cNvSpPr>
            <p:nvPr/>
          </p:nvSpPr>
          <p:spPr bwMode="auto">
            <a:xfrm>
              <a:off x="5359"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57" name="Line 101"/>
            <p:cNvSpPr>
              <a:spLocks noChangeShapeType="1"/>
            </p:cNvSpPr>
            <p:nvPr/>
          </p:nvSpPr>
          <p:spPr bwMode="auto">
            <a:xfrm>
              <a:off x="5544"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grpSp>
      <p:sp>
        <p:nvSpPr>
          <p:cNvPr id="19559" name="Line 103"/>
          <p:cNvSpPr>
            <a:spLocks noChangeShapeType="1"/>
          </p:cNvSpPr>
          <p:nvPr/>
        </p:nvSpPr>
        <p:spPr bwMode="auto">
          <a:xfrm rot="10800000" flipH="1">
            <a:off x="1695450" y="5453451"/>
            <a:ext cx="4564063" cy="7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60" name="Line 104"/>
          <p:cNvSpPr>
            <a:spLocks noChangeShapeType="1"/>
          </p:cNvSpPr>
          <p:nvPr/>
        </p:nvSpPr>
        <p:spPr bwMode="auto">
          <a:xfrm rot="10800000" flipH="1">
            <a:off x="1701800" y="5270094"/>
            <a:ext cx="45640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grpSp>
        <p:nvGrpSpPr>
          <p:cNvPr id="19593" name="Group 137"/>
          <p:cNvGrpSpPr>
            <a:grpSpLocks/>
          </p:cNvGrpSpPr>
          <p:nvPr/>
        </p:nvGrpSpPr>
        <p:grpSpPr bwMode="auto">
          <a:xfrm>
            <a:off x="1701800" y="5263744"/>
            <a:ext cx="4559300" cy="190500"/>
            <a:chOff x="0" y="0"/>
            <a:chExt cx="5744" cy="240"/>
          </a:xfrm>
        </p:grpSpPr>
        <p:sp>
          <p:nvSpPr>
            <p:cNvPr id="19561" name="Line 105"/>
            <p:cNvSpPr>
              <a:spLocks noChangeShapeType="1"/>
            </p:cNvSpPr>
            <p:nvPr/>
          </p:nvSpPr>
          <p:spPr bwMode="auto">
            <a:xfrm rot="10800000">
              <a:off x="0"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62" name="Line 106"/>
            <p:cNvSpPr>
              <a:spLocks noChangeShapeType="1"/>
            </p:cNvSpPr>
            <p:nvPr/>
          </p:nvSpPr>
          <p:spPr bwMode="auto">
            <a:xfrm rot="10800000">
              <a:off x="185"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63" name="Line 107"/>
            <p:cNvSpPr>
              <a:spLocks noChangeShapeType="1"/>
            </p:cNvSpPr>
            <p:nvPr/>
          </p:nvSpPr>
          <p:spPr bwMode="auto">
            <a:xfrm rot="10800000">
              <a:off x="370"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64" name="Line 108"/>
            <p:cNvSpPr>
              <a:spLocks noChangeShapeType="1"/>
            </p:cNvSpPr>
            <p:nvPr/>
          </p:nvSpPr>
          <p:spPr bwMode="auto">
            <a:xfrm rot="10800000">
              <a:off x="555"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65" name="Line 109"/>
            <p:cNvSpPr>
              <a:spLocks noChangeShapeType="1"/>
            </p:cNvSpPr>
            <p:nvPr/>
          </p:nvSpPr>
          <p:spPr bwMode="auto">
            <a:xfrm rot="10800000">
              <a:off x="740" y="0"/>
              <a:ext cx="1"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66" name="Line 110"/>
            <p:cNvSpPr>
              <a:spLocks noChangeShapeType="1"/>
            </p:cNvSpPr>
            <p:nvPr/>
          </p:nvSpPr>
          <p:spPr bwMode="auto">
            <a:xfrm rot="10800000">
              <a:off x="926"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67" name="Line 111"/>
            <p:cNvSpPr>
              <a:spLocks noChangeShapeType="1"/>
            </p:cNvSpPr>
            <p:nvPr/>
          </p:nvSpPr>
          <p:spPr bwMode="auto">
            <a:xfrm rot="10800000">
              <a:off x="1111"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68" name="Line 112"/>
            <p:cNvSpPr>
              <a:spLocks noChangeShapeType="1"/>
            </p:cNvSpPr>
            <p:nvPr/>
          </p:nvSpPr>
          <p:spPr bwMode="auto">
            <a:xfrm rot="10800000">
              <a:off x="1296"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69" name="Line 113"/>
            <p:cNvSpPr>
              <a:spLocks noChangeShapeType="1"/>
            </p:cNvSpPr>
            <p:nvPr/>
          </p:nvSpPr>
          <p:spPr bwMode="auto">
            <a:xfrm rot="10800000">
              <a:off x="1481"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70" name="Line 114"/>
            <p:cNvSpPr>
              <a:spLocks noChangeShapeType="1"/>
            </p:cNvSpPr>
            <p:nvPr/>
          </p:nvSpPr>
          <p:spPr bwMode="auto">
            <a:xfrm rot="10800000">
              <a:off x="1667"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71" name="Line 115"/>
            <p:cNvSpPr>
              <a:spLocks noChangeShapeType="1"/>
            </p:cNvSpPr>
            <p:nvPr/>
          </p:nvSpPr>
          <p:spPr bwMode="auto">
            <a:xfrm rot="10800000">
              <a:off x="1852"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72" name="Line 116"/>
            <p:cNvSpPr>
              <a:spLocks noChangeShapeType="1"/>
            </p:cNvSpPr>
            <p:nvPr/>
          </p:nvSpPr>
          <p:spPr bwMode="auto">
            <a:xfrm rot="10800000">
              <a:off x="2037"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73" name="Line 117"/>
            <p:cNvSpPr>
              <a:spLocks noChangeShapeType="1"/>
            </p:cNvSpPr>
            <p:nvPr/>
          </p:nvSpPr>
          <p:spPr bwMode="auto">
            <a:xfrm rot="10800000">
              <a:off x="2222"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74" name="Line 118"/>
            <p:cNvSpPr>
              <a:spLocks noChangeShapeType="1"/>
            </p:cNvSpPr>
            <p:nvPr/>
          </p:nvSpPr>
          <p:spPr bwMode="auto">
            <a:xfrm rot="10800000">
              <a:off x="2407"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75" name="Line 119"/>
            <p:cNvSpPr>
              <a:spLocks noChangeShapeType="1"/>
            </p:cNvSpPr>
            <p:nvPr/>
          </p:nvSpPr>
          <p:spPr bwMode="auto">
            <a:xfrm rot="10800000">
              <a:off x="2593"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76" name="Line 120"/>
            <p:cNvSpPr>
              <a:spLocks noChangeShapeType="1"/>
            </p:cNvSpPr>
            <p:nvPr/>
          </p:nvSpPr>
          <p:spPr bwMode="auto">
            <a:xfrm rot="10800000">
              <a:off x="2778"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77" name="Line 121"/>
            <p:cNvSpPr>
              <a:spLocks noChangeShapeType="1"/>
            </p:cNvSpPr>
            <p:nvPr/>
          </p:nvSpPr>
          <p:spPr bwMode="auto">
            <a:xfrm rot="10800000">
              <a:off x="2963"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78" name="Line 122"/>
            <p:cNvSpPr>
              <a:spLocks noChangeShapeType="1"/>
            </p:cNvSpPr>
            <p:nvPr/>
          </p:nvSpPr>
          <p:spPr bwMode="auto">
            <a:xfrm rot="10800000">
              <a:off x="3148"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79" name="Line 123"/>
            <p:cNvSpPr>
              <a:spLocks noChangeShapeType="1"/>
            </p:cNvSpPr>
            <p:nvPr/>
          </p:nvSpPr>
          <p:spPr bwMode="auto">
            <a:xfrm rot="10800000">
              <a:off x="3333" y="0"/>
              <a:ext cx="1"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80" name="Line 124"/>
            <p:cNvSpPr>
              <a:spLocks noChangeShapeType="1"/>
            </p:cNvSpPr>
            <p:nvPr/>
          </p:nvSpPr>
          <p:spPr bwMode="auto">
            <a:xfrm rot="10800000">
              <a:off x="3519"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81" name="Line 125"/>
            <p:cNvSpPr>
              <a:spLocks noChangeShapeType="1"/>
            </p:cNvSpPr>
            <p:nvPr/>
          </p:nvSpPr>
          <p:spPr bwMode="auto">
            <a:xfrm rot="10800000">
              <a:off x="3704"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82" name="Line 126"/>
            <p:cNvSpPr>
              <a:spLocks noChangeShapeType="1"/>
            </p:cNvSpPr>
            <p:nvPr/>
          </p:nvSpPr>
          <p:spPr bwMode="auto">
            <a:xfrm rot="10800000">
              <a:off x="3889"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83" name="Line 127"/>
            <p:cNvSpPr>
              <a:spLocks noChangeShapeType="1"/>
            </p:cNvSpPr>
            <p:nvPr/>
          </p:nvSpPr>
          <p:spPr bwMode="auto">
            <a:xfrm rot="10800000">
              <a:off x="4074"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84" name="Line 128"/>
            <p:cNvSpPr>
              <a:spLocks noChangeShapeType="1"/>
            </p:cNvSpPr>
            <p:nvPr/>
          </p:nvSpPr>
          <p:spPr bwMode="auto">
            <a:xfrm rot="10800000">
              <a:off x="4260"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85" name="Line 129"/>
            <p:cNvSpPr>
              <a:spLocks noChangeShapeType="1"/>
            </p:cNvSpPr>
            <p:nvPr/>
          </p:nvSpPr>
          <p:spPr bwMode="auto">
            <a:xfrm rot="10800000">
              <a:off x="4447"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86" name="Line 130"/>
            <p:cNvSpPr>
              <a:spLocks noChangeShapeType="1"/>
            </p:cNvSpPr>
            <p:nvPr/>
          </p:nvSpPr>
          <p:spPr bwMode="auto">
            <a:xfrm rot="10800000">
              <a:off x="4632"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87" name="Line 131"/>
            <p:cNvSpPr>
              <a:spLocks noChangeShapeType="1"/>
            </p:cNvSpPr>
            <p:nvPr/>
          </p:nvSpPr>
          <p:spPr bwMode="auto">
            <a:xfrm rot="10800000">
              <a:off x="4817"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88" name="Line 132"/>
            <p:cNvSpPr>
              <a:spLocks noChangeShapeType="1"/>
            </p:cNvSpPr>
            <p:nvPr/>
          </p:nvSpPr>
          <p:spPr bwMode="auto">
            <a:xfrm rot="10800000">
              <a:off x="5003"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89" name="Line 133"/>
            <p:cNvSpPr>
              <a:spLocks noChangeShapeType="1"/>
            </p:cNvSpPr>
            <p:nvPr/>
          </p:nvSpPr>
          <p:spPr bwMode="auto">
            <a:xfrm rot="10800000">
              <a:off x="5188"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90" name="Line 134"/>
            <p:cNvSpPr>
              <a:spLocks noChangeShapeType="1"/>
            </p:cNvSpPr>
            <p:nvPr/>
          </p:nvSpPr>
          <p:spPr bwMode="auto">
            <a:xfrm rot="10800000">
              <a:off x="5373"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91" name="Line 135"/>
            <p:cNvSpPr>
              <a:spLocks noChangeShapeType="1"/>
            </p:cNvSpPr>
            <p:nvPr/>
          </p:nvSpPr>
          <p:spPr bwMode="auto">
            <a:xfrm rot="10800000">
              <a:off x="5558"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92" name="Line 136"/>
            <p:cNvSpPr>
              <a:spLocks noChangeShapeType="1"/>
            </p:cNvSpPr>
            <p:nvPr/>
          </p:nvSpPr>
          <p:spPr bwMode="auto">
            <a:xfrm rot="10800000">
              <a:off x="5743" y="0"/>
              <a:ext cx="1"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grpSp>
      <p:sp>
        <p:nvSpPr>
          <p:cNvPr id="19594" name="Rectangle 138"/>
          <p:cNvSpPr>
            <a:spLocks/>
          </p:cNvSpPr>
          <p:nvPr/>
        </p:nvSpPr>
        <p:spPr bwMode="auto">
          <a:xfrm>
            <a:off x="6369050" y="2041833"/>
            <a:ext cx="1372171"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90B00"/>
                </a:solidFill>
                <a:effectLst/>
                <a:uLnTx/>
                <a:uFillTx/>
                <a:latin typeface="Myriad Pro Bold Cond"/>
                <a:ea typeface="ＭＳ Ｐゴシック" charset="0"/>
                <a:cs typeface="Myriad Pro Bold Cond" charset="0"/>
                <a:sym typeface="Myriad Pro Bold Cond" charset="0"/>
              </a:rPr>
              <a:t>Step 1: Activate row A</a:t>
            </a:r>
          </a:p>
        </p:txBody>
      </p:sp>
      <p:sp>
        <p:nvSpPr>
          <p:cNvPr id="19595" name="Freeform 139"/>
          <p:cNvSpPr>
            <a:spLocks/>
          </p:cNvSpPr>
          <p:nvPr/>
        </p:nvSpPr>
        <p:spPr bwMode="auto">
          <a:xfrm>
            <a:off x="922338" y="2187963"/>
            <a:ext cx="742950" cy="3232150"/>
          </a:xfrm>
          <a:custGeom>
            <a:avLst/>
            <a:gdLst>
              <a:gd name="T0" fmla="*/ 21600 w 21600"/>
              <a:gd name="T1" fmla="*/ 0 h 21600"/>
              <a:gd name="T2" fmla="*/ 0 w 21600"/>
              <a:gd name="T3" fmla="*/ 0 h 21600"/>
              <a:gd name="T4" fmla="*/ 0 w 21600"/>
              <a:gd name="T5" fmla="*/ 21600 h 21600"/>
              <a:gd name="T6" fmla="*/ 20002 w 21600"/>
              <a:gd name="T7" fmla="*/ 21600 h 21600"/>
            </a:gdLst>
            <a:ahLst/>
            <a:cxnLst>
              <a:cxn ang="0">
                <a:pos x="T0" y="T1"/>
              </a:cxn>
              <a:cxn ang="0">
                <a:pos x="T2" y="T3"/>
              </a:cxn>
              <a:cxn ang="0">
                <a:pos x="T4" y="T5"/>
              </a:cxn>
              <a:cxn ang="0">
                <a:pos x="T6" y="T7"/>
              </a:cxn>
            </a:cxnLst>
            <a:rect l="0" t="0" r="r" b="b"/>
            <a:pathLst>
              <a:path w="21600" h="21600">
                <a:moveTo>
                  <a:pt x="21600" y="0"/>
                </a:moveTo>
                <a:lnTo>
                  <a:pt x="0" y="0"/>
                </a:lnTo>
                <a:lnTo>
                  <a:pt x="0" y="21600"/>
                </a:lnTo>
                <a:lnTo>
                  <a:pt x="20002" y="21600"/>
                </a:lnTo>
              </a:path>
            </a:pathLst>
          </a:custGeom>
          <a:noFill/>
          <a:ln w="50800" cap="flat">
            <a:solidFill>
              <a:srgbClr val="D90B00"/>
            </a:solidFill>
            <a:prstDash val="solid"/>
            <a:miter lim="800000"/>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96" name="Rectangle 140"/>
          <p:cNvSpPr>
            <a:spLocks/>
          </p:cNvSpPr>
          <p:nvPr/>
        </p:nvSpPr>
        <p:spPr bwMode="auto">
          <a:xfrm>
            <a:off x="179512" y="3124251"/>
            <a:ext cx="80010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0B00"/>
                </a:solidFill>
                <a:effectLst/>
                <a:uLnTx/>
                <a:uFillTx/>
                <a:latin typeface="Tahoma"/>
                <a:ea typeface="ＭＳ Ｐゴシック" charset="0"/>
                <a:cs typeface="Tahoma"/>
                <a:sym typeface="Myriad Pro Bold Cond" charset="0"/>
              </a:rPr>
              <a:t>Transfer row</a:t>
            </a:r>
          </a:p>
        </p:txBody>
      </p:sp>
      <p:sp>
        <p:nvSpPr>
          <p:cNvPr id="19597" name="Rectangle 141"/>
          <p:cNvSpPr>
            <a:spLocks/>
          </p:cNvSpPr>
          <p:nvPr/>
        </p:nvSpPr>
        <p:spPr bwMode="auto">
          <a:xfrm>
            <a:off x="6369050" y="2638733"/>
            <a:ext cx="1372171"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90B00"/>
                </a:solidFill>
                <a:effectLst/>
                <a:uLnTx/>
                <a:uFillTx/>
                <a:latin typeface="Myriad Pro Bold Cond"/>
                <a:ea typeface="ＭＳ Ｐゴシック" charset="0"/>
                <a:cs typeface="Myriad Pro Bold Cond" charset="0"/>
                <a:sym typeface="Myriad Pro Bold Cond" charset="0"/>
              </a:rPr>
              <a:t>Step 2: Activate row B</a:t>
            </a:r>
          </a:p>
        </p:txBody>
      </p:sp>
      <p:sp>
        <p:nvSpPr>
          <p:cNvPr id="19598" name="Freeform 142"/>
          <p:cNvSpPr>
            <a:spLocks/>
          </p:cNvSpPr>
          <p:nvPr/>
        </p:nvSpPr>
        <p:spPr bwMode="auto">
          <a:xfrm>
            <a:off x="1079500" y="2793594"/>
            <a:ext cx="571500" cy="2508250"/>
          </a:xfrm>
          <a:custGeom>
            <a:avLst/>
            <a:gdLst>
              <a:gd name="T0" fmla="*/ 21600 w 21600"/>
              <a:gd name="T1" fmla="*/ 0 h 21600"/>
              <a:gd name="T2" fmla="*/ 0 w 21600"/>
              <a:gd name="T3" fmla="*/ 0 h 21600"/>
              <a:gd name="T4" fmla="*/ 0 w 21600"/>
              <a:gd name="T5" fmla="*/ 21600 h 21600"/>
              <a:gd name="T6" fmla="*/ 20002 w 21600"/>
              <a:gd name="T7" fmla="*/ 21600 h 21600"/>
            </a:gdLst>
            <a:ahLst/>
            <a:cxnLst>
              <a:cxn ang="0">
                <a:pos x="T0" y="T1"/>
              </a:cxn>
              <a:cxn ang="0">
                <a:pos x="T2" y="T3"/>
              </a:cxn>
              <a:cxn ang="0">
                <a:pos x="T4" y="T5"/>
              </a:cxn>
              <a:cxn ang="0">
                <a:pos x="T6" y="T7"/>
              </a:cxn>
            </a:cxnLst>
            <a:rect l="0" t="0" r="r" b="b"/>
            <a:pathLst>
              <a:path w="21600" h="21600">
                <a:moveTo>
                  <a:pt x="21600" y="0"/>
                </a:moveTo>
                <a:lnTo>
                  <a:pt x="0" y="0"/>
                </a:lnTo>
                <a:lnTo>
                  <a:pt x="0" y="21600"/>
                </a:lnTo>
                <a:lnTo>
                  <a:pt x="20002" y="21600"/>
                </a:lnTo>
              </a:path>
            </a:pathLst>
          </a:custGeom>
          <a:noFill/>
          <a:ln w="50800" cap="flat">
            <a:solidFill>
              <a:srgbClr val="D90B00"/>
            </a:solidFill>
            <a:prstDash val="solid"/>
            <a:miter lim="800000"/>
            <a:headEnd type="triangl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19599" name="Rectangle 143"/>
          <p:cNvSpPr>
            <a:spLocks/>
          </p:cNvSpPr>
          <p:nvPr/>
        </p:nvSpPr>
        <p:spPr bwMode="auto">
          <a:xfrm>
            <a:off x="1142926" y="4181267"/>
            <a:ext cx="54762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90B00"/>
              </a:solidFill>
              <a:effectLst/>
              <a:uLnTx/>
              <a:uFillTx/>
              <a:latin typeface="Myriad Pro Bold Cond"/>
              <a:ea typeface="ＭＳ Ｐゴシック" charset="0"/>
              <a:cs typeface="Myriad Pro Bold Cond" charset="0"/>
              <a:sym typeface="Myriad Pro Bold Cond"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90B00"/>
                </a:solidFill>
                <a:effectLst/>
                <a:uLnTx/>
                <a:uFillTx/>
                <a:latin typeface="Tahoma"/>
                <a:ea typeface="ＭＳ Ｐゴシック" charset="0"/>
                <a:cs typeface="Tahoma"/>
                <a:sym typeface="Myriad Pro Bold Cond" charset="0"/>
              </a:rPr>
              <a:t>Transfer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90B00"/>
                </a:solidFill>
                <a:effectLst/>
                <a:uLnTx/>
                <a:uFillTx/>
                <a:latin typeface="Tahoma"/>
                <a:ea typeface="ＭＳ Ｐゴシック" charset="0"/>
                <a:cs typeface="Tahoma"/>
                <a:sym typeface="Myriad Pro Bold Cond" charset="0"/>
              </a:rPr>
              <a:t>row</a:t>
            </a:r>
          </a:p>
        </p:txBody>
      </p:sp>
      <p:sp>
        <p:nvSpPr>
          <p:cNvPr id="19601" name="Rectangle 145"/>
          <p:cNvSpPr>
            <a:spLocks/>
          </p:cNvSpPr>
          <p:nvPr/>
        </p:nvSpPr>
        <p:spPr bwMode="auto">
          <a:xfrm>
            <a:off x="450850" y="739775"/>
            <a:ext cx="7346950" cy="55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endParaRPr>
          </a:p>
        </p:txBody>
      </p:sp>
      <p:sp>
        <p:nvSpPr>
          <p:cNvPr id="2" name="TextBox 1"/>
          <p:cNvSpPr txBox="1"/>
          <p:nvPr/>
        </p:nvSpPr>
        <p:spPr>
          <a:xfrm>
            <a:off x="6751703" y="1218763"/>
            <a:ext cx="228479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8000"/>
                </a:solidFill>
                <a:effectLst/>
                <a:uLnTx/>
                <a:uFillTx/>
                <a:latin typeface="Times New Roman" panose="02020603050405020304" pitchFamily="18" charset="0"/>
                <a:ea typeface="ヒラギノ角ゴ ProN W6"/>
                <a:cs typeface="Times New Roman" panose="02020603050405020304" pitchFamily="18" charset="0"/>
              </a:rPr>
              <a:t>Negligible HW cost</a:t>
            </a:r>
          </a:p>
        </p:txBody>
      </p:sp>
      <p:sp>
        <p:nvSpPr>
          <p:cNvPr id="147" name="TextBox 146"/>
          <p:cNvSpPr txBox="1"/>
          <p:nvPr/>
        </p:nvSpPr>
        <p:spPr>
          <a:xfrm>
            <a:off x="5034118" y="836712"/>
            <a:ext cx="400237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8000"/>
                </a:solidFill>
                <a:effectLst/>
                <a:uLnTx/>
                <a:uFillTx/>
                <a:latin typeface="Myriad Pro Bold Cond"/>
                <a:ea typeface="ヒラギノ角ゴ ProN W6"/>
              </a:rPr>
              <a:t>   </a:t>
            </a:r>
            <a:r>
              <a:rPr kumimoji="0" lang="en-US" sz="2000" b="1" i="0" u="none" strike="noStrike" kern="1200" cap="none" spc="0" normalizeH="0" baseline="0" noProof="0" dirty="0">
                <a:ln>
                  <a:noFill/>
                </a:ln>
                <a:solidFill>
                  <a:srgbClr val="008000"/>
                </a:solidFill>
                <a:effectLst/>
                <a:uLnTx/>
                <a:uFillTx/>
                <a:latin typeface="Times New Roman" charset="0"/>
                <a:ea typeface="Times New Roman" charset="0"/>
                <a:cs typeface="Times New Roman" charset="0"/>
              </a:rPr>
              <a:t>Idea: Two consecutive </a:t>
            </a:r>
            <a:r>
              <a:rPr kumimoji="0" lang="en-US" sz="2000" b="1" i="0" u="none" strike="noStrike" kern="1200" cap="none" spc="0" normalizeH="0" baseline="0" noProof="0" dirty="0" err="1">
                <a:ln>
                  <a:noFill/>
                </a:ln>
                <a:solidFill>
                  <a:srgbClr val="008000"/>
                </a:solidFill>
                <a:effectLst/>
                <a:uLnTx/>
                <a:uFillTx/>
                <a:latin typeface="Times New Roman" charset="0"/>
                <a:ea typeface="Times New Roman" charset="0"/>
                <a:cs typeface="Times New Roman" charset="0"/>
              </a:rPr>
              <a:t>ACTivates</a:t>
            </a:r>
            <a:endParaRPr kumimoji="0" lang="en-US" sz="2000" b="1" i="0" u="none" strike="noStrike" kern="1200" cap="none" spc="0" normalizeH="0" baseline="0" noProof="0" dirty="0">
              <a:ln>
                <a:noFill/>
              </a:ln>
              <a:solidFill>
                <a:srgbClr val="008000"/>
              </a:solidFill>
              <a:effectLst/>
              <a:uLnTx/>
              <a:uFillTx/>
              <a:latin typeface="Times New Roman" charset="0"/>
              <a:ea typeface="Times New Roman" charset="0"/>
              <a:cs typeface="Times New Roman" charset="0"/>
            </a:endParaRPr>
          </a:p>
        </p:txBody>
      </p:sp>
    </p:spTree>
    <p:extLst>
      <p:ext uri="{BB962C8B-B14F-4D97-AF65-F5344CB8AC3E}">
        <p14:creationId xmlns:p14="http://schemas.microsoft.com/office/powerpoint/2010/main" val="6024198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959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95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95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94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95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945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945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959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59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959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959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195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8" grpId="0" animBg="1"/>
      <p:bldP spid="19459" grpId="0" animBg="1"/>
      <p:bldP spid="19459" grpId="1" animBg="1"/>
      <p:bldP spid="19594" grpId="0" autoUpdateAnimBg="0"/>
      <p:bldP spid="19594" grpId="1"/>
      <p:bldP spid="19595" grpId="0" animBg="1"/>
      <p:bldP spid="19595" grpId="1" animBg="1"/>
      <p:bldP spid="19596" grpId="0" autoUpdateAnimBg="0"/>
      <p:bldP spid="19596" grpId="1"/>
      <p:bldP spid="19597" grpId="0" autoUpdateAnimBg="0"/>
      <p:bldP spid="19598" grpId="0" animBg="1"/>
      <p:bldP spid="19599"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3752"/>
            <a:ext cx="8229600" cy="1143000"/>
          </a:xfrm>
        </p:spPr>
        <p:txBody>
          <a:bodyPr>
            <a:normAutofit fontScale="90000"/>
          </a:bodyPr>
          <a:lstStyle/>
          <a:p>
            <a:r>
              <a:rPr lang="en-US" dirty="0" err="1">
                <a:solidFill>
                  <a:srgbClr val="1A5712"/>
                </a:solidFill>
                <a:latin typeface="Garamond"/>
                <a:cs typeface="Garamond"/>
              </a:rPr>
              <a:t>RowClone</a:t>
            </a:r>
            <a:r>
              <a:rPr lang="en-US" dirty="0">
                <a:solidFill>
                  <a:srgbClr val="1A5712"/>
                </a:solidFill>
                <a:latin typeface="Garamond"/>
                <a:cs typeface="Garamond"/>
              </a:rPr>
              <a:t>: Latency and Energy Savings</a:t>
            </a:r>
          </a:p>
        </p:txBody>
      </p:sp>
      <p:graphicFrame>
        <p:nvGraphicFramePr>
          <p:cNvPr id="4" name="Chart 3"/>
          <p:cNvGraphicFramePr/>
          <p:nvPr/>
        </p:nvGraphicFramePr>
        <p:xfrm>
          <a:off x="457200" y="1447800"/>
          <a:ext cx="8077200" cy="48006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p:cNvCxnSpPr/>
          <p:nvPr/>
        </p:nvCxnSpPr>
        <p:spPr bwMode="auto">
          <a:xfrm rot="16200000" flipH="1">
            <a:off x="1409703" y="3695699"/>
            <a:ext cx="2819397" cy="1"/>
          </a:xfrm>
          <a:prstGeom prst="straightConnector1">
            <a:avLst/>
          </a:prstGeom>
          <a:solidFill>
            <a:schemeClr val="accent1"/>
          </a:solidFill>
          <a:ln w="28575" cap="flat" cmpd="sng" algn="ctr">
            <a:solidFill>
              <a:schemeClr val="tx1"/>
            </a:solidFill>
            <a:prstDash val="solid"/>
            <a:round/>
            <a:headEnd type="stealth" w="lg" len="lg"/>
            <a:tailEnd type="stealth" w="lg" len="lg"/>
          </a:ln>
          <a:effectLst/>
        </p:spPr>
      </p:cxnSp>
      <p:sp>
        <p:nvSpPr>
          <p:cNvPr id="6" name="TextBox 5"/>
          <p:cNvSpPr txBox="1"/>
          <p:nvPr/>
        </p:nvSpPr>
        <p:spPr>
          <a:xfrm>
            <a:off x="2819400" y="2438400"/>
            <a:ext cx="992579" cy="52322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mn-ea"/>
                <a:cs typeface="+mn-cs"/>
              </a:rPr>
              <a:t>11.6x</a:t>
            </a:r>
          </a:p>
        </p:txBody>
      </p:sp>
      <p:cxnSp>
        <p:nvCxnSpPr>
          <p:cNvPr id="7" name="Straight Arrow Connector 6"/>
          <p:cNvCxnSpPr/>
          <p:nvPr/>
        </p:nvCxnSpPr>
        <p:spPr bwMode="auto">
          <a:xfrm rot="16200000" flipH="1">
            <a:off x="4615523" y="3842676"/>
            <a:ext cx="3124200" cy="10847"/>
          </a:xfrm>
          <a:prstGeom prst="straightConnector1">
            <a:avLst/>
          </a:prstGeom>
          <a:solidFill>
            <a:schemeClr val="accent1"/>
          </a:solidFill>
          <a:ln w="28575" cap="flat" cmpd="sng" algn="ctr">
            <a:solidFill>
              <a:schemeClr val="tx1"/>
            </a:solidFill>
            <a:prstDash val="solid"/>
            <a:round/>
            <a:headEnd type="stealth" w="lg" len="lg"/>
            <a:tailEnd type="stealth" w="lg" len="lg"/>
          </a:ln>
          <a:effectLst/>
        </p:spPr>
      </p:cxnSp>
      <p:sp>
        <p:nvSpPr>
          <p:cNvPr id="8" name="TextBox 7"/>
          <p:cNvSpPr txBox="1"/>
          <p:nvPr/>
        </p:nvSpPr>
        <p:spPr>
          <a:xfrm>
            <a:off x="6183045" y="2438400"/>
            <a:ext cx="713632" cy="52322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mn-ea"/>
                <a:cs typeface="+mn-cs"/>
              </a:rPr>
              <a:t>74x</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3C8E0-6DD9-4302-9AA9-5177C785CB7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Rectangle 10"/>
          <p:cNvSpPr/>
          <p:nvPr/>
        </p:nvSpPr>
        <p:spPr>
          <a:xfrm>
            <a:off x="251520" y="6165304"/>
            <a:ext cx="7848872"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000000"/>
                </a:solidFill>
                <a:effectLst/>
                <a:uLnTx/>
                <a:uFillTx/>
                <a:latin typeface="Tahoma" charset="0"/>
                <a:ea typeface="+mn-ea"/>
                <a:cs typeface="+mn-cs"/>
              </a:rPr>
              <a:t>Seshadri et al., “</a:t>
            </a:r>
            <a:r>
              <a:rPr kumimoji="0" lang="en-US" altLang="ja-JP" sz="1900" b="0" i="0" u="none" strike="noStrike" kern="1200" cap="none" spc="0" normalizeH="0" baseline="0" noProof="0" dirty="0" err="1">
                <a:ln>
                  <a:noFill/>
                </a:ln>
                <a:solidFill>
                  <a:srgbClr val="0000FF"/>
                </a:solidFill>
                <a:effectLst/>
                <a:uLnTx/>
                <a:uFillTx/>
                <a:latin typeface="Tahoma" charset="0"/>
                <a:ea typeface="ＭＳ Ｐゴシック" panose="020B0600070205080204" pitchFamily="34" charset="-128"/>
                <a:cs typeface="+mn-cs"/>
              </a:rPr>
              <a:t>RowClone</a:t>
            </a:r>
            <a:r>
              <a:rPr kumimoji="0" lang="en-US" altLang="ja-JP" sz="1900" b="0" i="0" u="none" strike="noStrike" kern="1200" cap="none" spc="0" normalizeH="0" baseline="0" noProof="0" dirty="0">
                <a:ln>
                  <a:noFill/>
                </a:ln>
                <a:solidFill>
                  <a:srgbClr val="0000FF"/>
                </a:solidFill>
                <a:effectLst/>
                <a:uLnTx/>
                <a:uFillTx/>
                <a:latin typeface="Tahoma" charset="0"/>
                <a:ea typeface="ＭＳ Ｐゴシック" panose="020B0600070205080204" pitchFamily="34" charset="-128"/>
                <a:cs typeface="+mn-cs"/>
              </a:rPr>
              <a:t>: Fast and Efficient In-DRAM Copy and Initialization of Bulk Data</a:t>
            </a:r>
            <a:r>
              <a:rPr kumimoji="0" lang="en-US" altLang="ja-JP" sz="1900" b="0" i="0" u="none" strike="noStrike" kern="1200" cap="none" spc="0" normalizeH="0" baseline="0" noProof="0" dirty="0">
                <a:ln>
                  <a:noFill/>
                </a:ln>
                <a:solidFill>
                  <a:srgbClr val="000000"/>
                </a:solidFill>
                <a:effectLst/>
                <a:uLnTx/>
                <a:uFillTx/>
                <a:latin typeface="Tahoma" charset="0"/>
                <a:ea typeface="ＭＳ Ｐゴシック" panose="020B0600070205080204" pitchFamily="34" charset="-128"/>
                <a:cs typeface="+mn-cs"/>
              </a:rPr>
              <a:t>,</a:t>
            </a:r>
            <a:r>
              <a:rPr kumimoji="0" lang="en-US" sz="19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900" b="0" i="0" u="none" strike="noStrike" kern="1200" cap="none" spc="0" normalizeH="0" baseline="0" noProof="0" dirty="0">
                <a:ln>
                  <a:noFill/>
                </a:ln>
                <a:solidFill>
                  <a:srgbClr val="000000"/>
                </a:solidFill>
                <a:effectLst/>
                <a:uLnTx/>
                <a:uFillTx/>
                <a:latin typeface="Tahoma" charset="0"/>
                <a:ea typeface="ＭＳ Ｐゴシック" panose="020B0600070205080204" pitchFamily="34" charset="-128"/>
                <a:cs typeface="+mn-cs"/>
              </a:rPr>
              <a:t> MICRO 2013.</a:t>
            </a:r>
            <a:endParaRPr kumimoji="0" lang="en-US" sz="19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61010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RowClone</a:t>
            </a:r>
          </a:p>
        </p:txBody>
      </p:sp>
      <p:sp>
        <p:nvSpPr>
          <p:cNvPr id="3" name="Content Placeholder 2"/>
          <p:cNvSpPr>
            <a:spLocks noGrp="1"/>
          </p:cNvSpPr>
          <p:nvPr>
            <p:ph idx="1"/>
          </p:nvPr>
        </p:nvSpPr>
        <p:spPr>
          <a:xfrm>
            <a:off x="228600" y="1012279"/>
            <a:ext cx="8610600" cy="5153025"/>
          </a:xfrm>
        </p:spPr>
        <p:txBody>
          <a:bodyPr/>
          <a:lstStyle/>
          <a:p>
            <a:r>
              <a:rPr lang="en-US" sz="1800" dirty="0"/>
              <a:t>Vivek Seshadri, Yoongu Kim, Chris Fallin, Donghyuk Lee, </a:t>
            </a:r>
            <a:r>
              <a:rPr lang="en-US" sz="1800" dirty="0" err="1"/>
              <a:t>Rachata</a:t>
            </a:r>
            <a:r>
              <a:rPr lang="en-US" sz="1800" dirty="0"/>
              <a:t> </a:t>
            </a:r>
            <a:r>
              <a:rPr lang="en-US" sz="1800" dirty="0" err="1"/>
              <a:t>Ausavarungnirun</a:t>
            </a:r>
            <a:r>
              <a:rPr lang="en-US" sz="1800" dirty="0"/>
              <a:t>, Gennady </a:t>
            </a:r>
            <a:r>
              <a:rPr lang="en-US" sz="1800" dirty="0" err="1"/>
              <a:t>Pekhimenko</a:t>
            </a:r>
            <a:r>
              <a:rPr lang="en-US" sz="1800" dirty="0"/>
              <a:t>, </a:t>
            </a:r>
            <a:r>
              <a:rPr lang="en-US" sz="1800" dirty="0" err="1"/>
              <a:t>Yixin</a:t>
            </a:r>
            <a:r>
              <a:rPr lang="en-US" sz="1800" dirty="0"/>
              <a:t> </a:t>
            </a:r>
            <a:r>
              <a:rPr lang="en-US" sz="1800" dirty="0" err="1"/>
              <a:t>Luo</a:t>
            </a:r>
            <a:r>
              <a:rPr lang="en-US" sz="1800" dirty="0"/>
              <a:t>, Onur Mutlu, Michael A. </a:t>
            </a:r>
            <a:r>
              <a:rPr lang="en-US" sz="1800" dirty="0" err="1"/>
              <a:t>Kozuch</a:t>
            </a:r>
            <a:r>
              <a:rPr lang="en-US" sz="1800" dirty="0"/>
              <a:t>, Phillip B. Gibbons, and Todd C. </a:t>
            </a:r>
            <a:r>
              <a:rPr lang="en-US" sz="1800" dirty="0" err="1"/>
              <a:t>Mowry</a:t>
            </a:r>
            <a:r>
              <a:rPr lang="en-US" sz="1800" dirty="0"/>
              <a:t>,</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"RowClone: Fast and Energy-Efficient In-DRAM Bulk Data Copy and Initialization"</a:t>
            </a:r>
            <a:br>
              <a:rPr lang="en-US" sz="1800" dirty="0">
                <a:solidFill>
                  <a:srgbClr val="0432FF"/>
                </a:solidFill>
              </a:rPr>
            </a:br>
            <a:r>
              <a:rPr lang="en-US" sz="1800" i="1" dirty="0"/>
              <a:t>Proceedings of the </a:t>
            </a:r>
            <a:r>
              <a:rPr lang="en-US" sz="1800" i="1" dirty="0">
                <a:hlinkClick r:id="rId3"/>
              </a:rPr>
              <a:t>46th International Symposium on Microarchitecture</a:t>
            </a:r>
            <a:r>
              <a:rPr lang="en-US" sz="1800" i="1" dirty="0"/>
              <a:t> (</a:t>
            </a:r>
            <a:r>
              <a:rPr lang="en-US" sz="1800" b="1" i="1" dirty="0"/>
              <a:t>MICRO</a:t>
            </a:r>
            <a:r>
              <a:rPr lang="en-US" sz="1800" i="1" dirty="0"/>
              <a:t>)</a:t>
            </a:r>
            <a:r>
              <a:rPr lang="en-US" sz="1800" dirty="0"/>
              <a:t>, Davis, CA, December 2013.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Lightning Session Slides (pptx)</a:t>
            </a:r>
            <a:r>
              <a:rPr lang="en-US" sz="1800" dirty="0"/>
              <a:t> </a:t>
            </a:r>
            <a:r>
              <a:rPr lang="en-US" sz="1800" dirty="0">
                <a:hlinkClick r:id="rId7"/>
              </a:rPr>
              <a:t>(pdf)</a:t>
            </a:r>
            <a:r>
              <a:rPr lang="en-US" sz="1800" dirty="0"/>
              <a:t>] [</a:t>
            </a:r>
            <a:r>
              <a:rPr lang="en-US" sz="1800" dirty="0">
                <a:hlinkClick r:id="rId8"/>
              </a:rPr>
              <a:t>Poster (pptx)</a:t>
            </a:r>
            <a:r>
              <a:rPr lang="en-US" sz="1800" dirty="0"/>
              <a:t> </a:t>
            </a:r>
            <a:r>
              <a:rPr lang="en-US" sz="1800" dirty="0">
                <a:hlinkClick r:id="rId9"/>
              </a:rPr>
              <a:t>(pdf)</a:t>
            </a:r>
            <a:r>
              <a:rPr lang="en-US" sz="1800" dirty="0"/>
              <a:t>] </a:t>
            </a:r>
          </a:p>
          <a:p>
            <a:endParaRPr lang="en-US" sz="20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6" name="Picture 5"/>
          <p:cNvPicPr>
            <a:picLocks noChangeAspect="1"/>
          </p:cNvPicPr>
          <p:nvPr/>
        </p:nvPicPr>
        <p:blipFill>
          <a:blip r:embed="rId10"/>
          <a:stretch>
            <a:fillRect/>
          </a:stretch>
        </p:blipFill>
        <p:spPr>
          <a:xfrm>
            <a:off x="0" y="3562817"/>
            <a:ext cx="9144000" cy="3322567"/>
          </a:xfrm>
          <a:prstGeom prst="rect">
            <a:avLst/>
          </a:prstGeom>
        </p:spPr>
      </p:pic>
    </p:spTree>
    <p:extLst>
      <p:ext uri="{BB962C8B-B14F-4D97-AF65-F5344CB8AC3E}">
        <p14:creationId xmlns:p14="http://schemas.microsoft.com/office/powerpoint/2010/main" val="10930756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5A00-ABCE-4F44-BBA9-29F9AF3BD4C7}"/>
              </a:ext>
            </a:extLst>
          </p:cNvPr>
          <p:cNvSpPr>
            <a:spLocks noGrp="1"/>
          </p:cNvSpPr>
          <p:nvPr>
            <p:ph type="title"/>
          </p:nvPr>
        </p:nvSpPr>
        <p:spPr>
          <a:xfrm>
            <a:off x="228600" y="152400"/>
            <a:ext cx="8610600" cy="1066800"/>
          </a:xfrm>
        </p:spPr>
        <p:txBody>
          <a:bodyPr/>
          <a:lstStyle/>
          <a:p>
            <a:r>
              <a:rPr lang="en-US" sz="3800" dirty="0"/>
              <a:t>RowClone Extensions and Follow-Up Work</a:t>
            </a:r>
          </a:p>
        </p:txBody>
      </p:sp>
      <p:sp>
        <p:nvSpPr>
          <p:cNvPr id="3" name="Content Placeholder 2">
            <a:extLst>
              <a:ext uri="{FF2B5EF4-FFF2-40B4-BE49-F238E27FC236}">
                <a16:creationId xmlns:a16="http://schemas.microsoft.com/office/drawing/2014/main" id="{B8D643A2-4FC2-8143-B99F-205908C4280B}"/>
              </a:ext>
            </a:extLst>
          </p:cNvPr>
          <p:cNvSpPr>
            <a:spLocks noGrp="1"/>
          </p:cNvSpPr>
          <p:nvPr>
            <p:ph idx="1"/>
          </p:nvPr>
        </p:nvSpPr>
        <p:spPr/>
        <p:txBody>
          <a:bodyPr/>
          <a:lstStyle/>
          <a:p>
            <a:r>
              <a:rPr lang="en-US" dirty="0"/>
              <a:t>Can this be improved to do </a:t>
            </a:r>
            <a:r>
              <a:rPr lang="en-US" dirty="0">
                <a:solidFill>
                  <a:srgbClr val="0432FF"/>
                </a:solidFill>
              </a:rPr>
              <a:t>faster inter-subarray copy</a:t>
            </a:r>
            <a:r>
              <a:rPr lang="en-US" dirty="0"/>
              <a:t>?</a:t>
            </a:r>
          </a:p>
          <a:p>
            <a:pPr lvl="1"/>
            <a:r>
              <a:rPr lang="en-US" dirty="0"/>
              <a:t>Yes, </a:t>
            </a:r>
            <a:r>
              <a:rPr lang="en-US" dirty="0">
                <a:solidFill>
                  <a:srgbClr val="FF0000"/>
                </a:solidFill>
              </a:rPr>
              <a:t>see LISA [Chang et al., HPCA 2016]</a:t>
            </a:r>
          </a:p>
          <a:p>
            <a:pPr lvl="1"/>
            <a:endParaRPr lang="en-US" dirty="0"/>
          </a:p>
          <a:p>
            <a:r>
              <a:rPr lang="en-US" dirty="0"/>
              <a:t>Can we enable </a:t>
            </a:r>
            <a:r>
              <a:rPr lang="en-US" dirty="0">
                <a:solidFill>
                  <a:srgbClr val="0432FF"/>
                </a:solidFill>
              </a:rPr>
              <a:t>data movement at smaller granularities within a bank</a:t>
            </a:r>
            <a:r>
              <a:rPr lang="en-US" dirty="0"/>
              <a:t>?</a:t>
            </a:r>
          </a:p>
          <a:p>
            <a:pPr lvl="1"/>
            <a:r>
              <a:rPr lang="en-US" dirty="0"/>
              <a:t>Yes, </a:t>
            </a:r>
            <a:r>
              <a:rPr lang="en-US" dirty="0">
                <a:solidFill>
                  <a:srgbClr val="FF0000"/>
                </a:solidFill>
              </a:rPr>
              <a:t>see FIGARO [Wang et al., MICRO 2020]</a:t>
            </a:r>
            <a:endParaRPr lang="en-US" sz="1400" dirty="0"/>
          </a:p>
          <a:p>
            <a:endParaRPr lang="en-US" dirty="0"/>
          </a:p>
          <a:p>
            <a:r>
              <a:rPr lang="en-US" dirty="0"/>
              <a:t>Can this be improved to do </a:t>
            </a:r>
            <a:r>
              <a:rPr lang="en-US" dirty="0">
                <a:solidFill>
                  <a:srgbClr val="0432FF"/>
                </a:solidFill>
              </a:rPr>
              <a:t>better inter-bank copy</a:t>
            </a:r>
            <a:r>
              <a:rPr lang="en-US" dirty="0"/>
              <a:t>?</a:t>
            </a:r>
          </a:p>
          <a:p>
            <a:pPr lvl="1"/>
            <a:r>
              <a:rPr lang="en-US" dirty="0"/>
              <a:t>Yes, </a:t>
            </a:r>
            <a:r>
              <a:rPr lang="en-US" dirty="0">
                <a:solidFill>
                  <a:srgbClr val="FF0000"/>
                </a:solidFill>
              </a:rPr>
              <a:t>see Network-on-Memory [CAL 2020]</a:t>
            </a:r>
            <a:endParaRPr lang="en-US" sz="1400" dirty="0"/>
          </a:p>
          <a:p>
            <a:endParaRPr lang="en-US" dirty="0"/>
          </a:p>
          <a:p>
            <a:r>
              <a:rPr lang="en-US" dirty="0"/>
              <a:t>Can similar ideas and DRAM properties be used to perform </a:t>
            </a:r>
            <a:r>
              <a:rPr lang="en-US" dirty="0">
                <a:solidFill>
                  <a:srgbClr val="0432FF"/>
                </a:solidFill>
              </a:rPr>
              <a:t>computation on data</a:t>
            </a:r>
            <a:r>
              <a:rPr lang="en-US" dirty="0"/>
              <a:t>?</a:t>
            </a:r>
          </a:p>
          <a:p>
            <a:pPr lvl="1"/>
            <a:r>
              <a:rPr lang="en-US" dirty="0"/>
              <a:t>Yes, </a:t>
            </a:r>
            <a:r>
              <a:rPr lang="en-US" dirty="0">
                <a:solidFill>
                  <a:srgbClr val="FF0000"/>
                </a:solidFill>
              </a:rPr>
              <a:t>see Ambit [Seshadri et al., CAL 2015, MICRO 2017]</a:t>
            </a:r>
          </a:p>
          <a:p>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D4385214-686F-AE45-AD43-76EF3388C3A1}"/>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107</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Arial" charset="0"/>
            </a:endParaRPr>
          </a:p>
        </p:txBody>
      </p:sp>
    </p:spTree>
    <p:extLst>
      <p:ext uri="{BB962C8B-B14F-4D97-AF65-F5344CB8AC3E}">
        <p14:creationId xmlns:p14="http://schemas.microsoft.com/office/powerpoint/2010/main" val="406770144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LISA: Increasing Connectivity in DRAM</a:t>
            </a:r>
          </a:p>
        </p:txBody>
      </p:sp>
      <p:sp>
        <p:nvSpPr>
          <p:cNvPr id="3" name="Content Placeholder 2"/>
          <p:cNvSpPr>
            <a:spLocks noGrp="1"/>
          </p:cNvSpPr>
          <p:nvPr>
            <p:ph idx="1"/>
          </p:nvPr>
        </p:nvSpPr>
        <p:spPr/>
        <p:txBody>
          <a:bodyPr/>
          <a:lstStyle/>
          <a:p>
            <a:r>
              <a:rPr lang="en-US" sz="2100" dirty="0"/>
              <a:t>Kevin K. Chang, </a:t>
            </a:r>
            <a:r>
              <a:rPr lang="en-US" sz="2100" dirty="0" err="1"/>
              <a:t>Prashant</a:t>
            </a:r>
            <a:r>
              <a:rPr lang="en-US" sz="2100" dirty="0"/>
              <a:t> J. Nair, </a:t>
            </a:r>
            <a:r>
              <a:rPr lang="en-US" sz="2100" dirty="0" err="1"/>
              <a:t>Saugata</a:t>
            </a:r>
            <a:r>
              <a:rPr lang="en-US" sz="2100" dirty="0"/>
              <a:t> </a:t>
            </a:r>
            <a:r>
              <a:rPr lang="en-US" sz="2100" dirty="0" err="1"/>
              <a:t>Ghose</a:t>
            </a:r>
            <a:r>
              <a:rPr lang="en-US" sz="2100" dirty="0"/>
              <a:t>, </a:t>
            </a:r>
            <a:r>
              <a:rPr lang="en-US" sz="2100" dirty="0" err="1"/>
              <a:t>Donghyuk</a:t>
            </a:r>
            <a:r>
              <a:rPr lang="en-US" sz="2100" dirty="0"/>
              <a:t> Lee, </a:t>
            </a:r>
            <a:r>
              <a:rPr lang="en-US" sz="2100" dirty="0" err="1"/>
              <a:t>Moinuddin</a:t>
            </a:r>
            <a:r>
              <a:rPr lang="en-US" sz="2100" dirty="0"/>
              <a:t> K. </a:t>
            </a:r>
            <a:r>
              <a:rPr lang="en-US" sz="2100" dirty="0" err="1"/>
              <a:t>Qureshi</a:t>
            </a:r>
            <a:r>
              <a:rPr lang="en-US" sz="2100" dirty="0"/>
              <a:t>, and Onur Mutlu,</a:t>
            </a:r>
            <a:br>
              <a:rPr lang="en-US" sz="2100" dirty="0"/>
            </a:br>
            <a:r>
              <a:rPr lang="en-US" sz="2100" b="1" dirty="0">
                <a:solidFill>
                  <a:srgbClr val="0432FF"/>
                </a:solidFill>
                <a:hlinkClick r:id="rId2">
                  <a:extLst>
                    <a:ext uri="{A12FA001-AC4F-418D-AE19-62706E023703}">
                      <ahyp:hlinkClr xmlns:ahyp="http://schemas.microsoft.com/office/drawing/2018/hyperlinkcolor" val="tx"/>
                    </a:ext>
                  </a:extLst>
                </a:hlinkClick>
              </a:rPr>
              <a:t>"Low-Cost Inter-Linked Subarrays (LISA): Enabling Fast Inter-Subarray Data Movement in DRAM"</a:t>
            </a:r>
            <a:r>
              <a:rPr lang="en-US" sz="2100" dirty="0">
                <a:solidFill>
                  <a:srgbClr val="0432FF"/>
                </a:solidFill>
              </a:rPr>
              <a:t> </a:t>
            </a:r>
            <a:br>
              <a:rPr lang="en-US" sz="2100" dirty="0"/>
            </a:br>
            <a:r>
              <a:rPr lang="en-US" sz="2100" i="1" dirty="0"/>
              <a:t>Proceedings of the </a:t>
            </a:r>
            <a:r>
              <a:rPr lang="en-US" sz="2100" i="1" dirty="0">
                <a:hlinkClick r:id="rId3"/>
              </a:rPr>
              <a:t>22nd International Symposium on High-Performance Computer Architecture</a:t>
            </a:r>
            <a:r>
              <a:rPr lang="en-US" sz="2100" i="1" dirty="0"/>
              <a:t> (</a:t>
            </a:r>
            <a:r>
              <a:rPr lang="en-US" sz="2100" b="1" i="1" dirty="0"/>
              <a:t>HPCA</a:t>
            </a:r>
            <a:r>
              <a:rPr lang="en-US" sz="2100" i="1" dirty="0"/>
              <a:t>)</a:t>
            </a:r>
            <a:r>
              <a:rPr lang="en-US" sz="2100" dirty="0"/>
              <a:t>, Barcelona, Spain, March 2016. </a:t>
            </a:r>
            <a:br>
              <a:rPr lang="en-US" sz="2100" dirty="0"/>
            </a:br>
            <a:r>
              <a:rPr lang="en-US" sz="2100" dirty="0"/>
              <a:t>[</a:t>
            </a:r>
            <a:r>
              <a:rPr lang="en-US" sz="2100" dirty="0">
                <a:hlinkClick r:id="rId4"/>
              </a:rPr>
              <a:t>Slides (pptx)</a:t>
            </a:r>
            <a:r>
              <a:rPr lang="en-US" sz="2100" dirty="0"/>
              <a:t> </a:t>
            </a:r>
            <a:r>
              <a:rPr lang="en-US" sz="2100" dirty="0">
                <a:hlinkClick r:id="rId5"/>
              </a:rPr>
              <a:t>(pdf)</a:t>
            </a:r>
            <a:r>
              <a:rPr lang="en-US" sz="2100" dirty="0"/>
              <a:t>] </a:t>
            </a:r>
            <a:br>
              <a:rPr lang="en-US" sz="2100" dirty="0"/>
            </a:br>
            <a:r>
              <a:rPr lang="en-US" sz="2100" dirty="0"/>
              <a:t>[</a:t>
            </a:r>
            <a:r>
              <a:rPr lang="en-US" sz="2100" dirty="0">
                <a:hlinkClick r:id="rId6"/>
              </a:rPr>
              <a:t>Source Code</a:t>
            </a:r>
            <a:r>
              <a:rPr lang="en-US" sz="21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7"/>
          <a:stretch>
            <a:fillRect/>
          </a:stretch>
        </p:blipFill>
        <p:spPr>
          <a:xfrm>
            <a:off x="0" y="4537180"/>
            <a:ext cx="9144000" cy="908044"/>
          </a:xfrm>
          <a:prstGeom prst="rect">
            <a:avLst/>
          </a:prstGeom>
        </p:spPr>
      </p:pic>
      <p:pic>
        <p:nvPicPr>
          <p:cNvPr id="6" name="Picture 5"/>
          <p:cNvPicPr>
            <a:picLocks noChangeAspect="1"/>
          </p:cNvPicPr>
          <p:nvPr/>
        </p:nvPicPr>
        <p:blipFill>
          <a:blip r:embed="rId8"/>
          <a:stretch>
            <a:fillRect/>
          </a:stretch>
        </p:blipFill>
        <p:spPr>
          <a:xfrm>
            <a:off x="0" y="5526638"/>
            <a:ext cx="9144000" cy="710674"/>
          </a:xfrm>
          <a:prstGeom prst="rect">
            <a:avLst/>
          </a:prstGeom>
        </p:spPr>
      </p:pic>
    </p:spTree>
    <p:extLst>
      <p:ext uri="{BB962C8B-B14F-4D97-AF65-F5344CB8AC3E}">
        <p14:creationId xmlns:p14="http://schemas.microsoft.com/office/powerpoint/2010/main" val="1820299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FIGARO: Fine-Grained In-DRAM Copy</a:t>
            </a:r>
          </a:p>
        </p:txBody>
      </p:sp>
      <p:sp>
        <p:nvSpPr>
          <p:cNvPr id="3" name="Content Placeholder 2"/>
          <p:cNvSpPr>
            <a:spLocks noGrp="1"/>
          </p:cNvSpPr>
          <p:nvPr>
            <p:ph idx="1"/>
          </p:nvPr>
        </p:nvSpPr>
        <p:spPr/>
        <p:txBody>
          <a:bodyPr/>
          <a:lstStyle/>
          <a:p>
            <a:r>
              <a:rPr lang="en-US" sz="2000" dirty="0" err="1"/>
              <a:t>Yaohua</a:t>
            </a:r>
            <a:r>
              <a:rPr lang="en-US" sz="2000" dirty="0"/>
              <a:t> Wang, Lois </a:t>
            </a:r>
            <a:r>
              <a:rPr lang="en-US" sz="2000" dirty="0" err="1"/>
              <a:t>Orosa</a:t>
            </a:r>
            <a:r>
              <a:rPr lang="en-US" sz="2000" dirty="0"/>
              <a:t>, </a:t>
            </a:r>
            <a:r>
              <a:rPr lang="en-US" sz="2000" dirty="0" err="1"/>
              <a:t>Xiangjun</a:t>
            </a:r>
            <a:r>
              <a:rPr lang="en-US" sz="2000" dirty="0"/>
              <a:t> Peng, Yang Guo, Saugata Ghose, Minesh Patel, </a:t>
            </a:r>
            <a:r>
              <a:rPr lang="en-US" sz="2000" dirty="0" err="1"/>
              <a:t>Jeremie</a:t>
            </a:r>
            <a:r>
              <a:rPr lang="en-US" sz="2000" dirty="0"/>
              <a:t> S. Kim, Juan Gómez Luna, Mohammad </a:t>
            </a:r>
            <a:r>
              <a:rPr lang="en-US" sz="2000" dirty="0" err="1"/>
              <a:t>Sadrosadati</a:t>
            </a:r>
            <a:r>
              <a:rPr lang="en-US" sz="2000" dirty="0"/>
              <a:t>, Nika Mansouri </a:t>
            </a:r>
            <a:r>
              <a:rPr lang="en-US" sz="2000" dirty="0" err="1"/>
              <a:t>Ghiasi</a:t>
            </a:r>
            <a:r>
              <a:rPr lang="en-US" sz="2000" dirty="0"/>
              <a:t>, and Onur Mutlu,</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"FIGARO: Improving System Performance via Fine-Grained In-DRAM Data Relocation and Caching"</a:t>
            </a:r>
            <a:br>
              <a:rPr lang="en-US" sz="2000" dirty="0">
                <a:solidFill>
                  <a:srgbClr val="0432FF"/>
                </a:solidFill>
              </a:rPr>
            </a:br>
            <a:r>
              <a:rPr lang="en-US" sz="2000" i="1" dirty="0"/>
              <a:t>Proceedings of the </a:t>
            </a:r>
            <a:r>
              <a:rPr lang="en-US" sz="2000" i="1" dirty="0">
                <a:hlinkClick r:id="rId3"/>
              </a:rPr>
              <a:t>53rd International Symposium on Microarchitecture</a:t>
            </a:r>
            <a:r>
              <a:rPr lang="en-US" sz="2000" i="1" dirty="0"/>
              <a:t> (</a:t>
            </a:r>
            <a:r>
              <a:rPr lang="en-US" sz="2000" b="1" i="1" dirty="0"/>
              <a:t>MICRO</a:t>
            </a:r>
            <a:r>
              <a:rPr lang="en-US" sz="2000" i="1" dirty="0"/>
              <a:t>)</a:t>
            </a:r>
            <a:r>
              <a:rPr lang="en-US" sz="2000" dirty="0"/>
              <a:t>, Virtual, October 2020.</a:t>
            </a:r>
          </a:p>
          <a:p>
            <a:pPr marL="0" indent="0">
              <a:buNone/>
            </a:pPr>
            <a:endParaRPr lang="en-US" sz="21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a:extLst>
              <a:ext uri="{FF2B5EF4-FFF2-40B4-BE49-F238E27FC236}">
                <a16:creationId xmlns:a16="http://schemas.microsoft.com/office/drawing/2014/main" id="{21EB1EDA-D3F9-2244-A889-1011E90C9966}"/>
              </a:ext>
            </a:extLst>
          </p:cNvPr>
          <p:cNvPicPr>
            <a:picLocks noChangeAspect="1"/>
          </p:cNvPicPr>
          <p:nvPr/>
        </p:nvPicPr>
        <p:blipFill>
          <a:blip r:embed="rId4"/>
          <a:stretch>
            <a:fillRect/>
          </a:stretch>
        </p:blipFill>
        <p:spPr>
          <a:xfrm>
            <a:off x="0" y="3952698"/>
            <a:ext cx="9144000" cy="2228720"/>
          </a:xfrm>
          <a:prstGeom prst="rect">
            <a:avLst/>
          </a:prstGeom>
        </p:spPr>
      </p:pic>
    </p:spTree>
    <p:extLst>
      <p:ext uri="{BB962C8B-B14F-4D97-AF65-F5344CB8AC3E}">
        <p14:creationId xmlns:p14="http://schemas.microsoft.com/office/powerpoint/2010/main" val="32091494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Genome Sequencing Technologies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TextBox 2">
            <a:extLst>
              <a:ext uri="{FF2B5EF4-FFF2-40B4-BE49-F238E27FC236}">
                <a16:creationId xmlns:a16="http://schemas.microsoft.com/office/drawing/2014/main" id="{9DEDF4F9-AC11-CE40-96CF-BFA639F16628}"/>
              </a:ext>
            </a:extLst>
          </p:cNvPr>
          <p:cNvSpPr txBox="1"/>
          <p:nvPr/>
        </p:nvSpPr>
        <p:spPr>
          <a:xfrm>
            <a:off x="336100" y="5036983"/>
            <a:ext cx="8193974"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8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Assembly: Computational Analysis of the Current State, Bottlenecks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and Future Directions</a:t>
            </a:r>
            <a:r>
              <a:rPr kumimoji="0" lang="en-US" sz="1800" b="0" i="0" u="none" strike="noStrike" kern="1200" cap="none" spc="0" normalizeH="0" baseline="0" noProof="0" dirty="0">
                <a:ln>
                  <a:noFill/>
                </a:ln>
                <a:solidFill>
                  <a:srgbClr val="000000"/>
                </a:solidFill>
                <a:effectLst/>
                <a:uLnTx/>
                <a:uFillTx/>
                <a:latin typeface="Tahoma"/>
                <a:ea typeface="+mn-ea"/>
                <a:cs typeface="+mn-cs"/>
              </a:rPr>
              <a:t>,” Briefings in Bioinformatics,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t>
            </a:r>
            <a:r>
              <a:rPr kumimoji="0" lang="en-US" sz="1800" b="0" i="0" u="none" strike="noStrike" kern="1200" cap="none" spc="0" normalizeH="0" baseline="0" noProof="0" dirty="0">
                <a:ln>
                  <a:noFill/>
                </a:ln>
                <a:solidFill>
                  <a:srgbClr val="000000"/>
                </a:solidFill>
                <a:effectLst/>
                <a:uLnTx/>
                <a:uFillTx/>
                <a:latin typeface="Tahoma"/>
                <a:ea typeface="+mn-ea"/>
                <a:cs typeface="+mn-cs"/>
                <a:hlinkClick r:id="rId2"/>
              </a:rPr>
              <a:t>Preliminary arxiv.org version</a:t>
            </a:r>
            <a:r>
              <a:rPr kumimoji="0" lang="en-US" sz="1800" b="0" i="0" u="none" strike="noStrike" kern="1200" cap="none" spc="0" normalizeH="0" baseline="0" noProof="0" dirty="0">
                <a:ln>
                  <a:noFill/>
                </a:ln>
                <a:solidFill>
                  <a:srgbClr val="000000"/>
                </a:solidFill>
                <a:effectLst/>
                <a:uLnTx/>
                <a:uFillTx/>
                <a:latin typeface="Tahom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5" name="Picture 4">
            <a:extLst>
              <a:ext uri="{FF2B5EF4-FFF2-40B4-BE49-F238E27FC236}">
                <a16:creationId xmlns:a16="http://schemas.microsoft.com/office/drawing/2014/main" id="{B7B92BBE-67D0-BE44-AFBF-F27F37B8A8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84784"/>
            <a:ext cx="9144000" cy="2202873"/>
          </a:xfrm>
          <a:prstGeom prst="rect">
            <a:avLst/>
          </a:prstGeom>
        </p:spPr>
      </p:pic>
      <p:pic>
        <p:nvPicPr>
          <p:cNvPr id="6" name="Picture 8">
            <a:extLst>
              <a:ext uri="{FF2B5EF4-FFF2-40B4-BE49-F238E27FC236}">
                <a16:creationId xmlns:a16="http://schemas.microsoft.com/office/drawing/2014/main" id="{DE735DFE-2D11-5849-BC1A-6B423D4888C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60801" y="2996952"/>
            <a:ext cx="2080800" cy="1523680"/>
          </a:xfrm>
          <a:prstGeom prst="rect">
            <a:avLst/>
          </a:prstGeom>
          <a:noFill/>
          <a:ln w="9525">
            <a:noFill/>
            <a:round/>
            <a:headEnd/>
            <a:tailEnd/>
          </a:ln>
        </p:spPr>
      </p:pic>
      <p:sp>
        <p:nvSpPr>
          <p:cNvPr id="7" name="Text Box 19">
            <a:extLst>
              <a:ext uri="{FF2B5EF4-FFF2-40B4-BE49-F238E27FC236}">
                <a16:creationId xmlns:a16="http://schemas.microsoft.com/office/drawing/2014/main" id="{9BD0F31E-C179-B049-9A06-915AC4721F68}"/>
              </a:ext>
            </a:extLst>
          </p:cNvPr>
          <p:cNvSpPr txBox="1">
            <a:spLocks noChangeArrowheads="1"/>
          </p:cNvSpPr>
          <p:nvPr/>
        </p:nvSpPr>
        <p:spPr bwMode="auto">
          <a:xfrm>
            <a:off x="6381120" y="4520632"/>
            <a:ext cx="2511360" cy="312512"/>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Oxford Nanopore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MinION</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8" name="Rectangle 7">
            <a:extLst>
              <a:ext uri="{FF2B5EF4-FFF2-40B4-BE49-F238E27FC236}">
                <a16:creationId xmlns:a16="http://schemas.microsoft.com/office/drawing/2014/main" id="{94FFF0AC-581D-AF4A-867C-DE5B8FA734E1}"/>
              </a:ext>
            </a:extLst>
          </p:cNvPr>
          <p:cNvSpPr/>
          <p:nvPr/>
        </p:nvSpPr>
        <p:spPr>
          <a:xfrm>
            <a:off x="0" y="5068079"/>
            <a:ext cx="9144000" cy="1169233"/>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Data </a:t>
            </a:r>
            <a:r>
              <a:rPr kumimoji="0" lang="en-US" sz="32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a:t>
            </a:r>
            <a:r>
              <a:rPr kumimoji="0" lang="en-US" sz="3200" b="0" i="0" u="none" strike="noStrike" kern="1200" cap="none" spc="0" normalizeH="0" baseline="0" noProof="0" dirty="0">
                <a:ln>
                  <a:noFill/>
                </a:ln>
                <a:solidFill>
                  <a:prstClr val="white"/>
                </a:solidFill>
                <a:effectLst/>
                <a:uLnTx/>
                <a:uFillTx/>
                <a:latin typeface="Gill Sans MT"/>
                <a:ea typeface="+mn-ea"/>
                <a:cs typeface="+mn-cs"/>
              </a:rPr>
              <a:t> </a:t>
            </a: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performance &amp; energy bottleneck</a:t>
            </a:r>
          </a:p>
        </p:txBody>
      </p:sp>
    </p:spTree>
    <p:extLst>
      <p:ext uri="{BB962C8B-B14F-4D97-AF65-F5344CB8AC3E}">
        <p14:creationId xmlns:p14="http://schemas.microsoft.com/office/powerpoint/2010/main" val="1559052536"/>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Network-On-Memory: Fast Inter-Bank Copy</a:t>
            </a:r>
          </a:p>
        </p:txBody>
      </p:sp>
      <p:sp>
        <p:nvSpPr>
          <p:cNvPr id="3" name="Content Placeholder 2"/>
          <p:cNvSpPr>
            <a:spLocks noGrp="1"/>
          </p:cNvSpPr>
          <p:nvPr>
            <p:ph idx="1"/>
          </p:nvPr>
        </p:nvSpPr>
        <p:spPr/>
        <p:txBody>
          <a:bodyPr/>
          <a:lstStyle/>
          <a:p>
            <a:r>
              <a:rPr lang="en-US" sz="2000" dirty="0" err="1"/>
              <a:t>Seyyed</a:t>
            </a:r>
            <a:r>
              <a:rPr lang="en-US" sz="2000" dirty="0"/>
              <a:t> Hossein </a:t>
            </a:r>
            <a:r>
              <a:rPr lang="en-US" sz="2000" dirty="0" err="1"/>
              <a:t>SeyyedAghaei</a:t>
            </a:r>
            <a:r>
              <a:rPr lang="en-US" sz="2000" dirty="0"/>
              <a:t> </a:t>
            </a:r>
            <a:r>
              <a:rPr lang="en-US" sz="2000" dirty="0" err="1"/>
              <a:t>Rezaei</a:t>
            </a:r>
            <a:r>
              <a:rPr lang="en-US" sz="2000" dirty="0"/>
              <a:t>, Mehdi </a:t>
            </a:r>
            <a:r>
              <a:rPr lang="en-US" sz="2000" dirty="0" err="1"/>
              <a:t>Modarressi</a:t>
            </a:r>
            <a:r>
              <a:rPr lang="en-US" sz="2000" dirty="0"/>
              <a:t>, </a:t>
            </a:r>
            <a:r>
              <a:rPr lang="en-US" sz="2000" dirty="0" err="1"/>
              <a:t>Rachata</a:t>
            </a:r>
            <a:r>
              <a:rPr lang="en-US" sz="2000" dirty="0"/>
              <a:t> Ausavarungnirun, Mohammad </a:t>
            </a:r>
            <a:r>
              <a:rPr lang="en-US" sz="2000" dirty="0" err="1"/>
              <a:t>Sadrosadati</a:t>
            </a:r>
            <a:r>
              <a:rPr lang="en-US" sz="2000" dirty="0"/>
              <a:t>, Onur Mutlu, and Masoud </a:t>
            </a:r>
            <a:r>
              <a:rPr lang="en-US" sz="2000" dirty="0" err="1"/>
              <a:t>Daneshtalab</a:t>
            </a:r>
            <a:r>
              <a:rPr lang="en-US" sz="2000" dirty="0"/>
              <a:t>,</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"NoM: Network-on-Memory for Inter-Bank Data Transfer in Highly-Banked Memories"</a:t>
            </a:r>
            <a:br>
              <a:rPr lang="en-US" sz="2000" dirty="0">
                <a:solidFill>
                  <a:srgbClr val="0432FF"/>
                </a:solidFill>
              </a:rPr>
            </a:br>
            <a:r>
              <a:rPr lang="en-US" sz="2000" i="1" dirty="0">
                <a:hlinkClick r:id="rId3"/>
              </a:rPr>
              <a:t>IEEE Computer Architecture Letters</a:t>
            </a:r>
            <a:r>
              <a:rPr lang="en-US" sz="2000" i="1" dirty="0"/>
              <a:t> (</a:t>
            </a:r>
            <a:r>
              <a:rPr lang="en-US" sz="2000" b="1" i="1" dirty="0"/>
              <a:t>CAL</a:t>
            </a:r>
            <a:r>
              <a:rPr lang="en-US" sz="2000" i="1" dirty="0"/>
              <a:t>)</a:t>
            </a:r>
            <a:r>
              <a:rPr lang="en-US" sz="2000" dirty="0"/>
              <a:t>, to appear in 2020.</a:t>
            </a:r>
          </a:p>
          <a:p>
            <a:pPr marL="0" indent="0">
              <a:buNone/>
            </a:pPr>
            <a:br>
              <a:rPr lang="en-US" sz="2000" dirty="0"/>
            </a:br>
            <a:endParaRPr lang="en-US" sz="20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5" name="Picture 4">
            <a:extLst>
              <a:ext uri="{FF2B5EF4-FFF2-40B4-BE49-F238E27FC236}">
                <a16:creationId xmlns:a16="http://schemas.microsoft.com/office/drawing/2014/main" id="{0BB02404-C0AF-0A47-9A96-6BE1DE591513}"/>
              </a:ext>
            </a:extLst>
          </p:cNvPr>
          <p:cNvPicPr>
            <a:picLocks noChangeAspect="1"/>
          </p:cNvPicPr>
          <p:nvPr/>
        </p:nvPicPr>
        <p:blipFill>
          <a:blip r:embed="rId4"/>
          <a:stretch>
            <a:fillRect/>
          </a:stretch>
        </p:blipFill>
        <p:spPr>
          <a:xfrm>
            <a:off x="0" y="4191000"/>
            <a:ext cx="9144000" cy="1569990"/>
          </a:xfrm>
          <a:prstGeom prst="rect">
            <a:avLst/>
          </a:prstGeom>
        </p:spPr>
      </p:pic>
    </p:spTree>
    <p:extLst>
      <p:ext uri="{BB962C8B-B14F-4D97-AF65-F5344CB8AC3E}">
        <p14:creationId xmlns:p14="http://schemas.microsoft.com/office/powerpoint/2010/main" val="36479881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p:cNvSpPr>
          <p:nvPr/>
        </p:nvSpPr>
        <p:spPr bwMode="auto">
          <a:xfrm>
            <a:off x="412750" y="1295400"/>
            <a:ext cx="5740400" cy="3949700"/>
          </a:xfrm>
          <a:prstGeom prst="rect">
            <a:avLst/>
          </a:prstGeom>
          <a:solidFill>
            <a:srgbClr val="E6E6E6"/>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30" name="Line 2"/>
          <p:cNvSpPr>
            <a:spLocks noChangeShapeType="1"/>
          </p:cNvSpPr>
          <p:nvPr/>
        </p:nvSpPr>
        <p:spPr bwMode="auto">
          <a:xfrm>
            <a:off x="3289300" y="4584704"/>
            <a:ext cx="0" cy="881857"/>
          </a:xfrm>
          <a:prstGeom prst="line">
            <a:avLst/>
          </a:prstGeom>
          <a:noFill/>
          <a:ln w="889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31" name="Rectangle 3"/>
          <p:cNvSpPr>
            <a:spLocks noGrp="1" noChangeArrowheads="1"/>
          </p:cNvSpPr>
          <p:nvPr>
            <p:ph type="title"/>
          </p:nvPr>
        </p:nvSpPr>
        <p:spPr>
          <a:xfrm>
            <a:off x="419100" y="196850"/>
            <a:ext cx="8724900" cy="558800"/>
          </a:xfrm>
          <a:ln/>
        </p:spPr>
        <p:txBody>
          <a:bodyPr/>
          <a:lstStyle/>
          <a:p>
            <a:r>
              <a:rPr lang="en-US" sz="4400" dirty="0">
                <a:solidFill>
                  <a:srgbClr val="1A5712"/>
                </a:solidFill>
                <a:latin typeface="Garamond"/>
                <a:cs typeface="Garamond"/>
              </a:rPr>
              <a:t>Memory as an Accelerator</a:t>
            </a:r>
          </a:p>
        </p:txBody>
      </p:sp>
      <p:sp>
        <p:nvSpPr>
          <p:cNvPr id="22532" name="Rectangle 4"/>
          <p:cNvSpPr>
            <a:spLocks/>
          </p:cNvSpPr>
          <p:nvPr/>
        </p:nvSpPr>
        <p:spPr bwMode="auto">
          <a:xfrm>
            <a:off x="692150" y="1600200"/>
            <a:ext cx="1016000" cy="8509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33" name="Rectangle 5"/>
          <p:cNvSpPr>
            <a:spLocks/>
          </p:cNvSpPr>
          <p:nvPr/>
        </p:nvSpPr>
        <p:spPr bwMode="auto">
          <a:xfrm>
            <a:off x="1062323" y="1824573"/>
            <a:ext cx="269304" cy="402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CPU</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core</a:t>
            </a:r>
          </a:p>
        </p:txBody>
      </p:sp>
      <p:sp>
        <p:nvSpPr>
          <p:cNvPr id="22534" name="Rectangle 6"/>
          <p:cNvSpPr>
            <a:spLocks/>
          </p:cNvSpPr>
          <p:nvPr/>
        </p:nvSpPr>
        <p:spPr bwMode="auto">
          <a:xfrm>
            <a:off x="1924050" y="1600200"/>
            <a:ext cx="1016000" cy="8509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35" name="Rectangle 7"/>
          <p:cNvSpPr>
            <a:spLocks/>
          </p:cNvSpPr>
          <p:nvPr/>
        </p:nvSpPr>
        <p:spPr bwMode="auto">
          <a:xfrm>
            <a:off x="2296604" y="1824573"/>
            <a:ext cx="269304" cy="402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CPU</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core</a:t>
            </a:r>
          </a:p>
        </p:txBody>
      </p:sp>
      <p:sp>
        <p:nvSpPr>
          <p:cNvPr id="22536" name="Rectangle 8"/>
          <p:cNvSpPr>
            <a:spLocks/>
          </p:cNvSpPr>
          <p:nvPr/>
        </p:nvSpPr>
        <p:spPr bwMode="auto">
          <a:xfrm>
            <a:off x="692150" y="2667000"/>
            <a:ext cx="1016000" cy="8509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37" name="Rectangle 9"/>
          <p:cNvSpPr>
            <a:spLocks/>
          </p:cNvSpPr>
          <p:nvPr/>
        </p:nvSpPr>
        <p:spPr bwMode="auto">
          <a:xfrm>
            <a:off x="1064704" y="2891373"/>
            <a:ext cx="269304" cy="402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CPU</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core</a:t>
            </a:r>
          </a:p>
        </p:txBody>
      </p:sp>
      <p:sp>
        <p:nvSpPr>
          <p:cNvPr id="22538" name="Rectangle 10"/>
          <p:cNvSpPr>
            <a:spLocks/>
          </p:cNvSpPr>
          <p:nvPr/>
        </p:nvSpPr>
        <p:spPr bwMode="auto">
          <a:xfrm>
            <a:off x="1924050" y="2667000"/>
            <a:ext cx="1016000" cy="8509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39" name="Rectangle 11"/>
          <p:cNvSpPr>
            <a:spLocks/>
          </p:cNvSpPr>
          <p:nvPr/>
        </p:nvSpPr>
        <p:spPr bwMode="auto">
          <a:xfrm>
            <a:off x="2296604" y="2891373"/>
            <a:ext cx="269304" cy="402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CPU</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core</a:t>
            </a:r>
          </a:p>
        </p:txBody>
      </p:sp>
      <p:sp>
        <p:nvSpPr>
          <p:cNvPr id="22540" name="Rectangle 12"/>
          <p:cNvSpPr>
            <a:spLocks/>
          </p:cNvSpPr>
          <p:nvPr/>
        </p:nvSpPr>
        <p:spPr bwMode="auto">
          <a:xfrm>
            <a:off x="3155950" y="1612900"/>
            <a:ext cx="577850" cy="4826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41" name="Rectangle 13"/>
          <p:cNvSpPr>
            <a:spLocks/>
          </p:cNvSpPr>
          <p:nvPr/>
        </p:nvSpPr>
        <p:spPr bwMode="auto">
          <a:xfrm>
            <a:off x="3172966" y="1734751"/>
            <a:ext cx="54859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mini-CPU</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core</a:t>
            </a:r>
          </a:p>
        </p:txBody>
      </p:sp>
      <p:sp>
        <p:nvSpPr>
          <p:cNvPr id="22542" name="Rectangle 14"/>
          <p:cNvSpPr>
            <a:spLocks/>
          </p:cNvSpPr>
          <p:nvPr/>
        </p:nvSpPr>
        <p:spPr bwMode="auto">
          <a:xfrm>
            <a:off x="3155950" y="2266950"/>
            <a:ext cx="577850" cy="4826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43" name="Rectangle 15"/>
          <p:cNvSpPr>
            <a:spLocks/>
          </p:cNvSpPr>
          <p:nvPr/>
        </p:nvSpPr>
        <p:spPr bwMode="auto">
          <a:xfrm>
            <a:off x="3313402" y="2379668"/>
            <a:ext cx="269304" cy="3016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video</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core</a:t>
            </a:r>
          </a:p>
        </p:txBody>
      </p:sp>
      <p:sp>
        <p:nvSpPr>
          <p:cNvPr id="22544" name="Rectangle 16"/>
          <p:cNvSpPr>
            <a:spLocks/>
          </p:cNvSpPr>
          <p:nvPr/>
        </p:nvSpPr>
        <p:spPr bwMode="auto">
          <a:xfrm>
            <a:off x="4025900" y="1663700"/>
            <a:ext cx="825500" cy="67945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45" name="Rectangle 17"/>
          <p:cNvSpPr>
            <a:spLocks/>
          </p:cNvSpPr>
          <p:nvPr/>
        </p:nvSpPr>
        <p:spPr bwMode="auto">
          <a:xfrm>
            <a:off x="4053619" y="1762943"/>
            <a:ext cx="768483" cy="48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GPU</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(throughput)</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core</a:t>
            </a:r>
          </a:p>
        </p:txBody>
      </p:sp>
      <p:sp>
        <p:nvSpPr>
          <p:cNvPr id="22546" name="Rectangle 18"/>
          <p:cNvSpPr>
            <a:spLocks/>
          </p:cNvSpPr>
          <p:nvPr/>
        </p:nvSpPr>
        <p:spPr bwMode="auto">
          <a:xfrm>
            <a:off x="4984750" y="1670050"/>
            <a:ext cx="825500" cy="67945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47" name="Rectangle 19"/>
          <p:cNvSpPr>
            <a:spLocks/>
          </p:cNvSpPr>
          <p:nvPr/>
        </p:nvSpPr>
        <p:spPr bwMode="auto">
          <a:xfrm>
            <a:off x="5010087" y="1772468"/>
            <a:ext cx="768483" cy="48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GPU</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(throughput)</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core</a:t>
            </a:r>
          </a:p>
        </p:txBody>
      </p:sp>
      <p:sp>
        <p:nvSpPr>
          <p:cNvPr id="22548" name="Rectangle 20"/>
          <p:cNvSpPr>
            <a:spLocks/>
          </p:cNvSpPr>
          <p:nvPr/>
        </p:nvSpPr>
        <p:spPr bwMode="auto">
          <a:xfrm>
            <a:off x="4025900" y="2641600"/>
            <a:ext cx="825500" cy="67945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49" name="Rectangle 21"/>
          <p:cNvSpPr>
            <a:spLocks/>
          </p:cNvSpPr>
          <p:nvPr/>
        </p:nvSpPr>
        <p:spPr bwMode="auto">
          <a:xfrm>
            <a:off x="4051237" y="2744018"/>
            <a:ext cx="768483" cy="48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GPU</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(throughput)</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core</a:t>
            </a:r>
          </a:p>
        </p:txBody>
      </p:sp>
      <p:sp>
        <p:nvSpPr>
          <p:cNvPr id="22550" name="Rectangle 22"/>
          <p:cNvSpPr>
            <a:spLocks/>
          </p:cNvSpPr>
          <p:nvPr/>
        </p:nvSpPr>
        <p:spPr bwMode="auto">
          <a:xfrm>
            <a:off x="4984750" y="2647950"/>
            <a:ext cx="825500" cy="67945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51" name="Rectangle 23"/>
          <p:cNvSpPr>
            <a:spLocks/>
          </p:cNvSpPr>
          <p:nvPr/>
        </p:nvSpPr>
        <p:spPr bwMode="auto">
          <a:xfrm>
            <a:off x="5010087" y="2750368"/>
            <a:ext cx="768483" cy="48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GPU</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(throughput)</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core</a:t>
            </a:r>
          </a:p>
        </p:txBody>
      </p:sp>
      <p:sp>
        <p:nvSpPr>
          <p:cNvPr id="22552" name="Rectangle 24"/>
          <p:cNvSpPr>
            <a:spLocks/>
          </p:cNvSpPr>
          <p:nvPr/>
        </p:nvSpPr>
        <p:spPr bwMode="auto">
          <a:xfrm>
            <a:off x="3930650" y="1593850"/>
            <a:ext cx="1981200" cy="18796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53" name="Rectangle 25"/>
          <p:cNvSpPr>
            <a:spLocks/>
          </p:cNvSpPr>
          <p:nvPr/>
        </p:nvSpPr>
        <p:spPr bwMode="auto">
          <a:xfrm>
            <a:off x="692150" y="3733800"/>
            <a:ext cx="5207000" cy="850900"/>
          </a:xfrm>
          <a:prstGeom prst="rect">
            <a:avLst/>
          </a:prstGeom>
          <a:solidFill>
            <a:srgbClr val="CDCDCD"/>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54" name="Rectangle 26"/>
          <p:cNvSpPr>
            <a:spLocks/>
          </p:cNvSpPr>
          <p:nvPr/>
        </p:nvSpPr>
        <p:spPr bwMode="auto">
          <a:xfrm>
            <a:off x="3188665" y="4107461"/>
            <a:ext cx="211597" cy="205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LLC</a:t>
            </a:r>
          </a:p>
        </p:txBody>
      </p:sp>
      <p:sp>
        <p:nvSpPr>
          <p:cNvPr id="22555" name="Rectangle 27"/>
          <p:cNvSpPr>
            <a:spLocks/>
          </p:cNvSpPr>
          <p:nvPr/>
        </p:nvSpPr>
        <p:spPr bwMode="auto">
          <a:xfrm>
            <a:off x="2444750" y="4686300"/>
            <a:ext cx="1695450" cy="444500"/>
          </a:xfrm>
          <a:prstGeom prst="rect">
            <a:avLst/>
          </a:prstGeom>
          <a:solidFill>
            <a:srgbClr val="CDCDCD"/>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56" name="Rectangle 28"/>
          <p:cNvSpPr>
            <a:spLocks/>
          </p:cNvSpPr>
          <p:nvPr/>
        </p:nvSpPr>
        <p:spPr bwMode="auto">
          <a:xfrm>
            <a:off x="2702571" y="4825008"/>
            <a:ext cx="1179810" cy="205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Memory Controller</a:t>
            </a:r>
          </a:p>
        </p:txBody>
      </p:sp>
      <p:sp>
        <p:nvSpPr>
          <p:cNvPr id="22557" name="Rectangle 29"/>
          <p:cNvSpPr>
            <a:spLocks/>
          </p:cNvSpPr>
          <p:nvPr/>
        </p:nvSpPr>
        <p:spPr bwMode="auto">
          <a:xfrm>
            <a:off x="6965950" y="4565650"/>
            <a:ext cx="1695450" cy="5842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58" name="Rectangle 30"/>
          <p:cNvSpPr>
            <a:spLocks/>
          </p:cNvSpPr>
          <p:nvPr/>
        </p:nvSpPr>
        <p:spPr bwMode="auto">
          <a:xfrm>
            <a:off x="7005762" y="4602304"/>
            <a:ext cx="1615827" cy="5616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Specialized</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compute-capability</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yriad Pro Bold Cond"/>
                <a:ea typeface="ＭＳ Ｐゴシック" charset="0"/>
                <a:cs typeface="Myriad Pro Bold Cond" charset="0"/>
                <a:sym typeface="Myriad Pro Bold Cond" charset="0"/>
              </a:rPr>
              <a:t>in memory</a:t>
            </a:r>
          </a:p>
        </p:txBody>
      </p:sp>
      <p:sp>
        <p:nvSpPr>
          <p:cNvPr id="22559" name="Rectangle 31"/>
          <p:cNvSpPr>
            <a:spLocks/>
          </p:cNvSpPr>
          <p:nvPr/>
        </p:nvSpPr>
        <p:spPr bwMode="auto">
          <a:xfrm>
            <a:off x="6654800" y="1276350"/>
            <a:ext cx="2324100" cy="3949700"/>
          </a:xfrm>
          <a:prstGeom prst="rect">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60" name="Rectangle 32"/>
          <p:cNvSpPr>
            <a:spLocks/>
          </p:cNvSpPr>
          <p:nvPr/>
        </p:nvSpPr>
        <p:spPr bwMode="auto">
          <a:xfrm>
            <a:off x="7542787" y="2989858"/>
            <a:ext cx="538609" cy="205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Memory</a:t>
            </a:r>
          </a:p>
        </p:txBody>
      </p:sp>
      <p:sp>
        <p:nvSpPr>
          <p:cNvPr id="22561" name="Rectangle 33"/>
          <p:cNvSpPr>
            <a:spLocks/>
          </p:cNvSpPr>
          <p:nvPr/>
        </p:nvSpPr>
        <p:spPr bwMode="auto">
          <a:xfrm>
            <a:off x="6718300" y="1339850"/>
            <a:ext cx="2184400" cy="31369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62" name="Rectangle 34"/>
          <p:cNvSpPr>
            <a:spLocks/>
          </p:cNvSpPr>
          <p:nvPr/>
        </p:nvSpPr>
        <p:spPr bwMode="auto">
          <a:xfrm>
            <a:off x="3149600" y="2921000"/>
            <a:ext cx="577850" cy="4826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63" name="Rectangle 35"/>
          <p:cNvSpPr>
            <a:spLocks/>
          </p:cNvSpPr>
          <p:nvPr/>
        </p:nvSpPr>
        <p:spPr bwMode="auto">
          <a:xfrm>
            <a:off x="3245710" y="3033718"/>
            <a:ext cx="397545" cy="3016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imaging</a:t>
            </a:r>
          </a:p>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core</a:t>
            </a:r>
          </a:p>
        </p:txBody>
      </p:sp>
      <p:sp>
        <p:nvSpPr>
          <p:cNvPr id="22564" name="Rectangle 36"/>
          <p:cNvSpPr>
            <a:spLocks/>
          </p:cNvSpPr>
          <p:nvPr/>
        </p:nvSpPr>
        <p:spPr bwMode="auto">
          <a:xfrm>
            <a:off x="4311318" y="5523508"/>
            <a:ext cx="807913" cy="205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a:ea typeface="ＭＳ Ｐゴシック" charset="0"/>
                <a:cs typeface="Myriad Pro Bold Cond" charset="0"/>
                <a:sym typeface="Myriad Pro Bold Cond" charset="0"/>
              </a:rPr>
              <a:t>Memory Bus</a:t>
            </a:r>
          </a:p>
        </p:txBody>
      </p:sp>
      <p:sp>
        <p:nvSpPr>
          <p:cNvPr id="22565" name="Line 37"/>
          <p:cNvSpPr>
            <a:spLocks noChangeShapeType="1"/>
          </p:cNvSpPr>
          <p:nvPr/>
        </p:nvSpPr>
        <p:spPr bwMode="auto">
          <a:xfrm rot="10800000" flipH="1">
            <a:off x="416722" y="5460207"/>
            <a:ext cx="8562181" cy="0"/>
          </a:xfrm>
          <a:prstGeom prst="line">
            <a:avLst/>
          </a:prstGeom>
          <a:noFill/>
          <a:ln w="1016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22566" name="Line 38"/>
          <p:cNvSpPr>
            <a:spLocks noChangeShapeType="1"/>
          </p:cNvSpPr>
          <p:nvPr/>
        </p:nvSpPr>
        <p:spPr bwMode="auto">
          <a:xfrm>
            <a:off x="7816850" y="5226848"/>
            <a:ext cx="0" cy="239713"/>
          </a:xfrm>
          <a:prstGeom prst="line">
            <a:avLst/>
          </a:prstGeom>
          <a:noFill/>
          <a:ln w="889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44" name="Rounded Rectangle 43"/>
          <p:cNvSpPr>
            <a:spLocks noChangeArrowheads="1"/>
          </p:cNvSpPr>
          <p:nvPr/>
        </p:nvSpPr>
        <p:spPr bwMode="auto">
          <a:xfrm rot="5400000">
            <a:off x="6712425" y="3890443"/>
            <a:ext cx="2133601" cy="2286000"/>
          </a:xfrm>
          <a:prstGeom prst="roundRect">
            <a:avLst>
              <a:gd name="adj" fmla="val 16667"/>
            </a:avLst>
          </a:prstGeom>
          <a:noFill/>
          <a:ln w="1143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endParaRPr>
          </a:p>
        </p:txBody>
      </p:sp>
      <p:sp>
        <p:nvSpPr>
          <p:cNvPr id="42" name="TextBox 41"/>
          <p:cNvSpPr txBox="1"/>
          <p:nvPr/>
        </p:nvSpPr>
        <p:spPr>
          <a:xfrm>
            <a:off x="561526" y="6279703"/>
            <a:ext cx="74668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Tahoma"/>
                <a:ea typeface="ヒラギノ角ゴ ProN W6"/>
                <a:cs typeface="Tahoma"/>
              </a:rPr>
              <a:t>Memory similar to a “conventional” accelerator</a:t>
            </a:r>
          </a:p>
        </p:txBody>
      </p:sp>
    </p:spTree>
    <p:extLst>
      <p:ext uri="{BB962C8B-B14F-4D97-AF65-F5344CB8AC3E}">
        <p14:creationId xmlns:p14="http://schemas.microsoft.com/office/powerpoint/2010/main" val="610445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In-Memory Bulk Bitwise Operations</a:t>
            </a:r>
          </a:p>
        </p:txBody>
      </p:sp>
      <p:sp>
        <p:nvSpPr>
          <p:cNvPr id="3" name="Content Placeholder 2"/>
          <p:cNvSpPr>
            <a:spLocks noGrp="1"/>
          </p:cNvSpPr>
          <p:nvPr>
            <p:ph idx="1"/>
          </p:nvPr>
        </p:nvSpPr>
        <p:spPr>
          <a:xfrm>
            <a:off x="228600" y="997527"/>
            <a:ext cx="8807896" cy="5193723"/>
          </a:xfrm>
        </p:spPr>
        <p:txBody>
          <a:bodyPr/>
          <a:lstStyle/>
          <a:p>
            <a:r>
              <a:rPr lang="en-US" dirty="0"/>
              <a:t>We can support </a:t>
            </a:r>
            <a:r>
              <a:rPr lang="en-US" dirty="0">
                <a:solidFill>
                  <a:srgbClr val="0000FF"/>
                </a:solidFill>
              </a:rPr>
              <a:t>in-DRAM COPY, ZERO, AND, OR, NOT, MAJ</a:t>
            </a:r>
          </a:p>
          <a:p>
            <a:r>
              <a:rPr lang="en-US" dirty="0"/>
              <a:t>At low cost</a:t>
            </a:r>
          </a:p>
          <a:p>
            <a:r>
              <a:rPr lang="en-US" dirty="0">
                <a:solidFill>
                  <a:srgbClr val="0000FF"/>
                </a:solidFill>
              </a:rPr>
              <a:t>Using analog computation capability of DRAM</a:t>
            </a:r>
          </a:p>
          <a:p>
            <a:pPr lvl="1"/>
            <a:r>
              <a:rPr lang="en-US" dirty="0">
                <a:solidFill>
                  <a:srgbClr val="0000FF"/>
                </a:solidFill>
              </a:rPr>
              <a:t>Idea: activating multiple rows performs computation</a:t>
            </a:r>
          </a:p>
          <a:p>
            <a:r>
              <a:rPr lang="en-US" dirty="0">
                <a:solidFill>
                  <a:srgbClr val="FF0000"/>
                </a:solidFill>
              </a:rPr>
              <a:t>30-60X performance and energy improvement</a:t>
            </a:r>
          </a:p>
          <a:p>
            <a:pPr lvl="1"/>
            <a:r>
              <a:rPr lang="en-US" sz="2000" dirty="0"/>
              <a:t>Seshadri+, “</a:t>
            </a:r>
            <a:r>
              <a:rPr lang="en-US" sz="2000" dirty="0">
                <a:solidFill>
                  <a:schemeClr val="tx2">
                    <a:lumMod val="75000"/>
                  </a:schemeClr>
                </a:solidFill>
              </a:rPr>
              <a:t>Ambit: In-Memory Accelerator for Bulk Bitwise Operations Using Commodity DRAM Technology</a:t>
            </a:r>
            <a:r>
              <a:rPr lang="en-US" sz="2000" dirty="0"/>
              <a:t>,” MICRO 2017.</a:t>
            </a:r>
          </a:p>
          <a:p>
            <a:endParaRPr lang="en-US" dirty="0"/>
          </a:p>
          <a:p>
            <a:endParaRPr lang="en-US" dirty="0"/>
          </a:p>
          <a:p>
            <a:r>
              <a:rPr lang="en-US" dirty="0">
                <a:solidFill>
                  <a:srgbClr val="0000FF"/>
                </a:solidFill>
              </a:rPr>
              <a:t>New memory technologies </a:t>
            </a:r>
            <a:r>
              <a:rPr lang="en-US" dirty="0"/>
              <a:t>enable even more opportunities</a:t>
            </a:r>
          </a:p>
          <a:p>
            <a:pPr lvl="1"/>
            <a:r>
              <a:rPr lang="en-US" dirty="0"/>
              <a:t>Memristors, resistive RAM, phase change </a:t>
            </a:r>
            <a:r>
              <a:rPr lang="en-US" dirty="0" err="1"/>
              <a:t>mem</a:t>
            </a:r>
            <a:r>
              <a:rPr lang="en-US" dirty="0"/>
              <a:t>, STT-MRAM, </a:t>
            </a:r>
            <a:r>
              <a:rPr lang="is-IS" dirty="0"/>
              <a:t>…</a:t>
            </a:r>
            <a:endParaRPr lang="en-US" dirty="0"/>
          </a:p>
          <a:p>
            <a:pPr lvl="1"/>
            <a:r>
              <a:rPr lang="en-US" dirty="0"/>
              <a:t>Can operate on data </a:t>
            </a:r>
            <a:r>
              <a:rPr lang="en-US" dirty="0">
                <a:solidFill>
                  <a:srgbClr val="FF0000"/>
                </a:solidFill>
              </a:rPr>
              <a:t>with minimal movement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4025728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In-DRAM AND/OR: Triple Row Activation</a:t>
            </a:r>
          </a:p>
        </p:txBody>
      </p:sp>
      <p:sp>
        <p:nvSpPr>
          <p:cNvPr id="3" name="Content Placeholder 2"/>
          <p:cNvSpPr>
            <a:spLocks noGrp="1"/>
          </p:cNvSpPr>
          <p:nvPr>
            <p:ph idx="1"/>
          </p:nvPr>
        </p:nvSpPr>
        <p:spPr>
          <a:xfrm>
            <a:off x="228600" y="1056928"/>
            <a:ext cx="8610600" cy="4876800"/>
          </a:xfrm>
        </p:spPr>
        <p:txBody>
          <a:bodyPr/>
          <a:lstStyle/>
          <a:p>
            <a:endParaRPr lang="en-US"/>
          </a:p>
        </p:txBody>
      </p:sp>
      <p:sp>
        <p:nvSpPr>
          <p:cNvPr id="4" name="Slide Number Placeholder 3"/>
          <p:cNvSpPr>
            <a:spLocks noGrp="1"/>
          </p:cNvSpPr>
          <p:nvPr>
            <p:ph type="sldNum" sz="quarter" idx="11"/>
          </p:nvPr>
        </p:nvSpPr>
        <p:spPr>
          <a:xfrm>
            <a:off x="6804248" y="6356176"/>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
        <p:nvSpPr>
          <p:cNvPr id="71" name="Rectangle 70"/>
          <p:cNvSpPr/>
          <p:nvPr/>
        </p:nvSpPr>
        <p:spPr>
          <a:xfrm>
            <a:off x="1384300" y="3190528"/>
            <a:ext cx="387178" cy="685800"/>
          </a:xfrm>
          <a:prstGeom prst="rect">
            <a:avLst/>
          </a:prstGeom>
          <a:solidFill>
            <a:srgbClr val="40627C">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sp>
        <p:nvSpPr>
          <p:cNvPr id="72" name="Rectangle 71"/>
          <p:cNvSpPr/>
          <p:nvPr/>
        </p:nvSpPr>
        <p:spPr>
          <a:xfrm>
            <a:off x="1371600" y="3476178"/>
            <a:ext cx="387178" cy="400150"/>
          </a:xfrm>
          <a:prstGeom prst="rect">
            <a:avLst/>
          </a:prstGeom>
          <a:solidFill>
            <a:srgbClr val="40627C">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sp>
        <p:nvSpPr>
          <p:cNvPr id="73" name="Rectangle 72"/>
          <p:cNvSpPr/>
          <p:nvPr/>
        </p:nvSpPr>
        <p:spPr>
          <a:xfrm>
            <a:off x="1387613" y="2134614"/>
            <a:ext cx="387178" cy="685800"/>
          </a:xfrm>
          <a:prstGeom prst="rect">
            <a:avLst/>
          </a:prstGeom>
          <a:solidFill>
            <a:srgbClr val="40627C">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sp>
        <p:nvSpPr>
          <p:cNvPr id="74" name="Rectangle 73"/>
          <p:cNvSpPr/>
          <p:nvPr/>
        </p:nvSpPr>
        <p:spPr>
          <a:xfrm>
            <a:off x="1390386" y="2420264"/>
            <a:ext cx="387178" cy="400150"/>
          </a:xfrm>
          <a:prstGeom prst="rect">
            <a:avLst/>
          </a:prstGeom>
          <a:solidFill>
            <a:srgbClr val="40627C">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75" name="Group 74"/>
          <p:cNvGrpSpPr/>
          <p:nvPr/>
        </p:nvGrpSpPr>
        <p:grpSpPr>
          <a:xfrm>
            <a:off x="1752600" y="1133128"/>
            <a:ext cx="3064024" cy="4958665"/>
            <a:chOff x="1828800" y="-857925"/>
            <a:chExt cx="4182533" cy="6768806"/>
          </a:xfrm>
        </p:grpSpPr>
        <p:grpSp>
          <p:nvGrpSpPr>
            <p:cNvPr id="76" name="Group 75"/>
            <p:cNvGrpSpPr/>
            <p:nvPr/>
          </p:nvGrpSpPr>
          <p:grpSpPr>
            <a:xfrm>
              <a:off x="3039533" y="3479094"/>
              <a:ext cx="2971800" cy="1119011"/>
              <a:chOff x="2667000" y="3041650"/>
              <a:chExt cx="2057400" cy="774700"/>
            </a:xfrm>
          </p:grpSpPr>
          <p:grpSp>
            <p:nvGrpSpPr>
              <p:cNvPr id="82" name="Group 81"/>
              <p:cNvGrpSpPr/>
              <p:nvPr/>
            </p:nvGrpSpPr>
            <p:grpSpPr>
              <a:xfrm>
                <a:off x="2667000" y="3048000"/>
                <a:ext cx="609600" cy="762000"/>
                <a:chOff x="2819400" y="3048000"/>
                <a:chExt cx="609600" cy="762000"/>
              </a:xfrm>
            </p:grpSpPr>
            <p:sp>
              <p:nvSpPr>
                <p:cNvPr id="88" name="Isosceles Triangle 87"/>
                <p:cNvSpPr/>
                <p:nvPr/>
              </p:nvSpPr>
              <p:spPr>
                <a:xfrm>
                  <a:off x="2819400" y="3124200"/>
                  <a:ext cx="609600" cy="685800"/>
                </a:xfrm>
                <a:prstGeom prst="triangle">
                  <a:avLst/>
                </a:prstGeom>
                <a:solidFill>
                  <a:srgbClr val="E8E595">
                    <a:lumMod val="50000"/>
                  </a:srgbClr>
                </a:solidFill>
                <a:ln w="3175" cap="flat" cmpd="sng" algn="ctr">
                  <a:solidFill>
                    <a:sysClr val="windowText" lastClr="000000">
                      <a:lumMod val="85000"/>
                      <a:lumOff val="1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sp>
              <p:nvSpPr>
                <p:cNvPr id="89" name="Oval 88"/>
                <p:cNvSpPr/>
                <p:nvPr/>
              </p:nvSpPr>
              <p:spPr>
                <a:xfrm>
                  <a:off x="3048000" y="3048000"/>
                  <a:ext cx="152400" cy="152400"/>
                </a:xfrm>
                <a:prstGeom prst="ellipse">
                  <a:avLst/>
                </a:prstGeom>
                <a:solidFill>
                  <a:srgbClr val="E8E595">
                    <a:lumMod val="50000"/>
                  </a:srgbClr>
                </a:solidFill>
                <a:ln w="3175" cap="flat" cmpd="sng" algn="ctr">
                  <a:solidFill>
                    <a:sysClr val="windowText" lastClr="000000">
                      <a:lumMod val="85000"/>
                      <a:lumOff val="1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83" name="Group 82"/>
              <p:cNvGrpSpPr/>
              <p:nvPr/>
            </p:nvGrpSpPr>
            <p:grpSpPr>
              <a:xfrm rot="10800000">
                <a:off x="4114800" y="3048000"/>
                <a:ext cx="609600" cy="762000"/>
                <a:chOff x="2819400" y="3048000"/>
                <a:chExt cx="609600" cy="762000"/>
              </a:xfrm>
            </p:grpSpPr>
            <p:sp>
              <p:nvSpPr>
                <p:cNvPr id="86" name="Isosceles Triangle 85"/>
                <p:cNvSpPr/>
                <p:nvPr/>
              </p:nvSpPr>
              <p:spPr>
                <a:xfrm>
                  <a:off x="2819400" y="3124200"/>
                  <a:ext cx="609600" cy="685800"/>
                </a:xfrm>
                <a:prstGeom prst="triangle">
                  <a:avLst/>
                </a:prstGeom>
                <a:solidFill>
                  <a:srgbClr val="E8E595">
                    <a:lumMod val="50000"/>
                  </a:srgbClr>
                </a:solidFill>
                <a:ln w="3175" cap="flat" cmpd="sng" algn="ctr">
                  <a:solidFill>
                    <a:sysClr val="windowText" lastClr="000000">
                      <a:lumMod val="85000"/>
                      <a:lumOff val="1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sp>
              <p:nvSpPr>
                <p:cNvPr id="87" name="Oval 86"/>
                <p:cNvSpPr/>
                <p:nvPr/>
              </p:nvSpPr>
              <p:spPr>
                <a:xfrm>
                  <a:off x="3048000" y="3048000"/>
                  <a:ext cx="152400" cy="152400"/>
                </a:xfrm>
                <a:prstGeom prst="ellipse">
                  <a:avLst/>
                </a:prstGeom>
                <a:solidFill>
                  <a:srgbClr val="E8E595">
                    <a:lumMod val="50000"/>
                  </a:srgbClr>
                </a:solidFill>
                <a:ln w="3175" cap="flat" cmpd="sng" algn="ctr">
                  <a:solidFill>
                    <a:sysClr val="windowText" lastClr="000000">
                      <a:lumMod val="85000"/>
                      <a:lumOff val="1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grpSp>
          <p:cxnSp>
            <p:nvCxnSpPr>
              <p:cNvPr id="84" name="Elbow Connector 83"/>
              <p:cNvCxnSpPr>
                <a:stCxn id="86" idx="3"/>
                <a:endCxn id="89" idx="0"/>
              </p:cNvCxnSpPr>
              <p:nvPr/>
            </p:nvCxnSpPr>
            <p:spPr>
              <a:xfrm rot="16200000" flipV="1">
                <a:off x="3695700" y="2324100"/>
                <a:ext cx="12700" cy="1447800"/>
              </a:xfrm>
              <a:prstGeom prst="bentConnector3">
                <a:avLst>
                  <a:gd name="adj1" fmla="val 4135134"/>
                </a:avLst>
              </a:prstGeom>
              <a:noFill/>
              <a:ln w="19050" cap="flat" cmpd="sng" algn="ctr">
                <a:solidFill>
                  <a:sysClr val="windowText" lastClr="000000">
                    <a:lumMod val="65000"/>
                    <a:lumOff val="35000"/>
                  </a:sysClr>
                </a:solidFill>
                <a:prstDash val="solid"/>
                <a:headEnd type="none" w="med" len="med"/>
                <a:tailEnd type="none" w="med" len="med"/>
              </a:ln>
              <a:effectLst/>
            </p:spPr>
          </p:cxnSp>
          <p:cxnSp>
            <p:nvCxnSpPr>
              <p:cNvPr id="85" name="Elbow Connector 84"/>
              <p:cNvCxnSpPr>
                <a:stCxn id="87" idx="0"/>
                <a:endCxn id="88" idx="3"/>
              </p:cNvCxnSpPr>
              <p:nvPr/>
            </p:nvCxnSpPr>
            <p:spPr>
              <a:xfrm rot="5400000">
                <a:off x="3695700" y="3086100"/>
                <a:ext cx="12700" cy="1447800"/>
              </a:xfrm>
              <a:prstGeom prst="bentConnector3">
                <a:avLst>
                  <a:gd name="adj1" fmla="val 4427024"/>
                </a:avLst>
              </a:prstGeom>
              <a:noFill/>
              <a:ln w="19050" cap="flat" cmpd="sng" algn="ctr">
                <a:solidFill>
                  <a:sysClr val="windowText" lastClr="000000">
                    <a:lumMod val="65000"/>
                    <a:lumOff val="35000"/>
                  </a:sysClr>
                </a:solidFill>
                <a:prstDash val="solid"/>
                <a:headEnd type="none" w="med" len="med"/>
                <a:tailEnd type="none" w="med" len="med"/>
              </a:ln>
              <a:effectLst/>
            </p:spPr>
          </p:cxnSp>
        </p:grpSp>
        <p:cxnSp>
          <p:nvCxnSpPr>
            <p:cNvPr id="77" name="Straight Connector 76"/>
            <p:cNvCxnSpPr>
              <a:endCxn id="88" idx="1"/>
            </p:cNvCxnSpPr>
            <p:nvPr/>
          </p:nvCxnSpPr>
          <p:spPr>
            <a:xfrm>
              <a:off x="1828800" y="4093633"/>
              <a:ext cx="1430867" cy="0"/>
            </a:xfrm>
            <a:prstGeom prst="line">
              <a:avLst/>
            </a:prstGeom>
            <a:noFill/>
            <a:ln w="38100" cap="flat" cmpd="sng" algn="ctr">
              <a:solidFill>
                <a:srgbClr val="C4442A"/>
              </a:solidFill>
              <a:prstDash val="solid"/>
              <a:headEnd type="none" w="med" len="med"/>
              <a:tailEnd type="none" w="med" len="med"/>
            </a:ln>
            <a:effectLst/>
          </p:spPr>
        </p:cxnSp>
        <p:cxnSp>
          <p:nvCxnSpPr>
            <p:cNvPr id="78" name="Straight Connector 77"/>
            <p:cNvCxnSpPr/>
            <p:nvPr/>
          </p:nvCxnSpPr>
          <p:spPr>
            <a:xfrm>
              <a:off x="2544233" y="4093633"/>
              <a:ext cx="0" cy="935567"/>
            </a:xfrm>
            <a:prstGeom prst="line">
              <a:avLst/>
            </a:prstGeom>
            <a:noFill/>
            <a:ln w="38100" cap="flat" cmpd="sng" algn="ctr">
              <a:solidFill>
                <a:srgbClr val="C4442A"/>
              </a:solidFill>
              <a:prstDash val="solid"/>
              <a:headEnd type="none" w="med" len="med"/>
              <a:tailEnd type="none" w="med" len="med"/>
            </a:ln>
            <a:effectLst/>
          </p:spPr>
        </p:cxnSp>
        <p:cxnSp>
          <p:nvCxnSpPr>
            <p:cNvPr id="79" name="Elbow Connector 78"/>
            <p:cNvCxnSpPr>
              <a:endCxn id="86" idx="5"/>
            </p:cNvCxnSpPr>
            <p:nvPr/>
          </p:nvCxnSpPr>
          <p:spPr>
            <a:xfrm flipV="1">
              <a:off x="2544233" y="3983567"/>
              <a:ext cx="2806700" cy="1045633"/>
            </a:xfrm>
            <a:prstGeom prst="bentConnector3">
              <a:avLst>
                <a:gd name="adj1" fmla="val 67170"/>
              </a:avLst>
            </a:prstGeom>
            <a:noFill/>
            <a:ln w="38100" cap="flat" cmpd="sng" algn="ctr">
              <a:solidFill>
                <a:srgbClr val="C4442A"/>
              </a:solidFill>
              <a:prstDash val="solid"/>
              <a:headEnd type="none" w="med" len="med"/>
              <a:tailEnd type="none" w="med" len="med"/>
            </a:ln>
            <a:effectLst/>
          </p:spPr>
        </p:cxnSp>
        <p:cxnSp>
          <p:nvCxnSpPr>
            <p:cNvPr id="80" name="Straight Connector 79"/>
            <p:cNvCxnSpPr/>
            <p:nvPr/>
          </p:nvCxnSpPr>
          <p:spPr>
            <a:xfrm flipV="1">
              <a:off x="4525433" y="-857925"/>
              <a:ext cx="0" cy="3588327"/>
            </a:xfrm>
            <a:prstGeom prst="line">
              <a:avLst/>
            </a:prstGeom>
            <a:noFill/>
            <a:ln w="38100" cap="flat" cmpd="sng" algn="ctr">
              <a:solidFill>
                <a:sysClr val="windowText" lastClr="000000">
                  <a:lumMod val="65000"/>
                  <a:lumOff val="35000"/>
                </a:sysClr>
              </a:solidFill>
              <a:prstDash val="solid"/>
              <a:headEnd type="none" w="med" len="med"/>
              <a:tailEnd type="none" w="med" len="med"/>
            </a:ln>
            <a:effectLst/>
          </p:spPr>
        </p:cxnSp>
        <p:cxnSp>
          <p:nvCxnSpPr>
            <p:cNvPr id="81" name="Straight Connector 80"/>
            <p:cNvCxnSpPr/>
            <p:nvPr/>
          </p:nvCxnSpPr>
          <p:spPr>
            <a:xfrm flipV="1">
              <a:off x="4525433" y="5398531"/>
              <a:ext cx="0" cy="512350"/>
            </a:xfrm>
            <a:prstGeom prst="line">
              <a:avLst/>
            </a:prstGeom>
            <a:noFill/>
            <a:ln w="38100" cap="flat" cmpd="sng" algn="ctr">
              <a:solidFill>
                <a:sysClr val="windowText" lastClr="000000">
                  <a:lumMod val="65000"/>
                  <a:lumOff val="35000"/>
                </a:sysClr>
              </a:solidFill>
              <a:prstDash val="solid"/>
              <a:headEnd type="none" w="med" len="med"/>
              <a:tailEnd type="none" w="med" len="med"/>
            </a:ln>
            <a:effectLst/>
          </p:spPr>
        </p:cxnSp>
      </p:grpSp>
      <p:sp>
        <p:nvSpPr>
          <p:cNvPr id="90" name="TextBox 89"/>
          <p:cNvSpPr txBox="1"/>
          <p:nvPr/>
        </p:nvSpPr>
        <p:spPr>
          <a:xfrm>
            <a:off x="3733800" y="5715308"/>
            <a:ext cx="10358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½V</a:t>
            </a:r>
            <a:r>
              <a:rPr kumimoji="0" lang="en-US" sz="2800" b="1" i="1" u="none" strike="noStrike" kern="1200" cap="none" spc="0" normalizeH="0" baseline="-25000" noProof="0" dirty="0">
                <a:ln>
                  <a:noFill/>
                </a:ln>
                <a:solidFill>
                  <a:prstClr val="black"/>
                </a:solidFill>
                <a:effectLst/>
                <a:uLnTx/>
                <a:uFillTx/>
                <a:latin typeface="Calibri"/>
                <a:ea typeface="+mn-ea"/>
                <a:cs typeface="+mn-cs"/>
              </a:rPr>
              <a:t>DD</a:t>
            </a:r>
          </a:p>
        </p:txBody>
      </p:sp>
      <p:sp>
        <p:nvSpPr>
          <p:cNvPr id="91" name="TextBox 90"/>
          <p:cNvSpPr txBox="1"/>
          <p:nvPr/>
        </p:nvSpPr>
        <p:spPr>
          <a:xfrm>
            <a:off x="3733800" y="980728"/>
            <a:ext cx="10358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½V</a:t>
            </a:r>
            <a:r>
              <a:rPr kumimoji="0" lang="en-US" sz="2800" b="1" i="1" u="none" strike="noStrike" kern="1200" cap="none" spc="0" normalizeH="0" baseline="-25000" noProof="0" dirty="0">
                <a:ln>
                  <a:noFill/>
                </a:ln>
                <a:solidFill>
                  <a:prstClr val="black"/>
                </a:solidFill>
                <a:effectLst/>
                <a:uLnTx/>
                <a:uFillTx/>
                <a:latin typeface="Calibri"/>
                <a:ea typeface="+mn-ea"/>
                <a:cs typeface="+mn-cs"/>
              </a:rPr>
              <a:t>DD</a:t>
            </a:r>
          </a:p>
        </p:txBody>
      </p:sp>
      <p:sp>
        <p:nvSpPr>
          <p:cNvPr id="92" name="TextBox 91"/>
          <p:cNvSpPr txBox="1"/>
          <p:nvPr/>
        </p:nvSpPr>
        <p:spPr>
          <a:xfrm>
            <a:off x="1106239" y="4485928"/>
            <a:ext cx="6463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dis</a:t>
            </a:r>
          </a:p>
        </p:txBody>
      </p:sp>
      <p:grpSp>
        <p:nvGrpSpPr>
          <p:cNvPr id="93" name="Group 92"/>
          <p:cNvGrpSpPr/>
          <p:nvPr/>
        </p:nvGrpSpPr>
        <p:grpSpPr>
          <a:xfrm>
            <a:off x="762000" y="2134614"/>
            <a:ext cx="1546191" cy="834596"/>
            <a:chOff x="1425609" y="2590800"/>
            <a:chExt cx="1546191" cy="834596"/>
          </a:xfrm>
        </p:grpSpPr>
        <p:cxnSp>
          <p:nvCxnSpPr>
            <p:cNvPr id="94" name="Straight Connector 93"/>
            <p:cNvCxnSpPr/>
            <p:nvPr/>
          </p:nvCxnSpPr>
          <p:spPr>
            <a:xfrm>
              <a:off x="2051222"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95" name="Straight Connector 94"/>
            <p:cNvCxnSpPr/>
            <p:nvPr/>
          </p:nvCxnSpPr>
          <p:spPr>
            <a:xfrm>
              <a:off x="2438400"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96" name="Straight Connector 95"/>
            <p:cNvCxnSpPr/>
            <p:nvPr/>
          </p:nvCxnSpPr>
          <p:spPr>
            <a:xfrm>
              <a:off x="2438400" y="2933700"/>
              <a:ext cx="533400"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sp>
          <p:nvSpPr>
            <p:cNvPr id="97" name="Rectangle 96"/>
            <p:cNvSpPr/>
            <p:nvPr/>
          </p:nvSpPr>
          <p:spPr>
            <a:xfrm>
              <a:off x="1425609" y="3311096"/>
              <a:ext cx="125730" cy="114300"/>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98" name="Elbow Connector 97"/>
            <p:cNvCxnSpPr>
              <a:endCxn id="97" idx="0"/>
            </p:cNvCxnSpPr>
            <p:nvPr/>
          </p:nvCxnSpPr>
          <p:spPr>
            <a:xfrm rot="10800000" flipV="1">
              <a:off x="1488474" y="2948630"/>
              <a:ext cx="562748" cy="362465"/>
            </a:xfrm>
            <a:prstGeom prst="bentConnector2">
              <a:avLst/>
            </a:prstGeom>
            <a:noFill/>
            <a:ln w="28575" cap="flat" cmpd="sng" algn="ctr">
              <a:solidFill>
                <a:sysClr val="windowText" lastClr="000000">
                  <a:lumMod val="65000"/>
                  <a:lumOff val="35000"/>
                </a:sysClr>
              </a:solidFill>
              <a:prstDash val="solid"/>
              <a:tailEnd type="arrow" w="lg" len="lg"/>
            </a:ln>
            <a:effectLst/>
          </p:spPr>
        </p:cxnSp>
      </p:grpSp>
      <p:cxnSp>
        <p:nvCxnSpPr>
          <p:cNvPr id="99" name="Straight Connector 98"/>
          <p:cNvCxnSpPr/>
          <p:nvPr/>
        </p:nvCxnSpPr>
        <p:spPr>
          <a:xfrm>
            <a:off x="2881451" y="2477514"/>
            <a:ext cx="853357"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00" name="Straight Arrow Connector 99"/>
          <p:cNvCxnSpPr>
            <a:stCxn id="101" idx="6"/>
            <a:endCxn id="102" idx="2"/>
          </p:cNvCxnSpPr>
          <p:nvPr/>
        </p:nvCxnSpPr>
        <p:spPr>
          <a:xfrm>
            <a:off x="2324300" y="2477514"/>
            <a:ext cx="533000" cy="0"/>
          </a:xfrm>
          <a:prstGeom prst="straightConnector1">
            <a:avLst/>
          </a:prstGeom>
          <a:noFill/>
          <a:ln w="38100" cap="flat" cmpd="sng" algn="ctr">
            <a:solidFill>
              <a:srgbClr val="C4442A"/>
            </a:solidFill>
            <a:prstDash val="solid"/>
            <a:tailEnd type="stealth" w="lg" len="lg"/>
          </a:ln>
          <a:effectLst/>
        </p:spPr>
      </p:cxnSp>
      <p:sp>
        <p:nvSpPr>
          <p:cNvPr id="101" name="Oval 100"/>
          <p:cNvSpPr/>
          <p:nvPr/>
        </p:nvSpPr>
        <p:spPr>
          <a:xfrm>
            <a:off x="2209800" y="2420264"/>
            <a:ext cx="114500" cy="114500"/>
          </a:xfrm>
          <a:prstGeom prst="ellipse">
            <a:avLst/>
          </a:prstGeom>
          <a:solidFill>
            <a:srgbClr val="5A5A5A"/>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sp>
        <p:nvSpPr>
          <p:cNvPr id="102" name="Oval 101"/>
          <p:cNvSpPr/>
          <p:nvPr/>
        </p:nvSpPr>
        <p:spPr>
          <a:xfrm>
            <a:off x="2857300" y="2420264"/>
            <a:ext cx="114500" cy="114500"/>
          </a:xfrm>
          <a:prstGeom prst="ellipse">
            <a:avLst/>
          </a:prstGeom>
          <a:solidFill>
            <a:srgbClr val="5A5A5A"/>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103" name="Straight Arrow Connector 102"/>
          <p:cNvCxnSpPr/>
          <p:nvPr/>
        </p:nvCxnSpPr>
        <p:spPr>
          <a:xfrm flipV="1">
            <a:off x="2324188" y="2164370"/>
            <a:ext cx="433199" cy="283388"/>
          </a:xfrm>
          <a:prstGeom prst="straightConnector1">
            <a:avLst/>
          </a:prstGeom>
          <a:noFill/>
          <a:ln w="38100" cap="flat" cmpd="sng" algn="ctr">
            <a:solidFill>
              <a:srgbClr val="C4442A"/>
            </a:solidFill>
            <a:prstDash val="solid"/>
            <a:tailEnd type="stealth" w="lg" len="lg"/>
          </a:ln>
          <a:effectLst/>
        </p:spPr>
      </p:cxnSp>
      <p:sp>
        <p:nvSpPr>
          <p:cNvPr id="104" name="Rectangle 103"/>
          <p:cNvSpPr/>
          <p:nvPr/>
        </p:nvSpPr>
        <p:spPr>
          <a:xfrm>
            <a:off x="1387613" y="1133128"/>
            <a:ext cx="387178" cy="685800"/>
          </a:xfrm>
          <a:prstGeom prst="rect">
            <a:avLst/>
          </a:prstGeom>
          <a:solidFill>
            <a:srgbClr val="40627C">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sp>
        <p:nvSpPr>
          <p:cNvPr id="105" name="Rectangle 104"/>
          <p:cNvSpPr/>
          <p:nvPr/>
        </p:nvSpPr>
        <p:spPr>
          <a:xfrm>
            <a:off x="1390386" y="1418778"/>
            <a:ext cx="387178" cy="400150"/>
          </a:xfrm>
          <a:prstGeom prst="rect">
            <a:avLst/>
          </a:prstGeom>
          <a:solidFill>
            <a:srgbClr val="40627C">
              <a:lumMod val="60000"/>
              <a:lumOff val="4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106" name="Group 105"/>
          <p:cNvGrpSpPr/>
          <p:nvPr/>
        </p:nvGrpSpPr>
        <p:grpSpPr>
          <a:xfrm>
            <a:off x="762000" y="1133128"/>
            <a:ext cx="1546191" cy="834596"/>
            <a:chOff x="1425609" y="2590800"/>
            <a:chExt cx="1546191" cy="834596"/>
          </a:xfrm>
        </p:grpSpPr>
        <p:cxnSp>
          <p:nvCxnSpPr>
            <p:cNvPr id="107" name="Straight Connector 106"/>
            <p:cNvCxnSpPr/>
            <p:nvPr/>
          </p:nvCxnSpPr>
          <p:spPr>
            <a:xfrm>
              <a:off x="2051222"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08" name="Straight Connector 107"/>
            <p:cNvCxnSpPr/>
            <p:nvPr/>
          </p:nvCxnSpPr>
          <p:spPr>
            <a:xfrm>
              <a:off x="2438400"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09" name="Straight Connector 108"/>
            <p:cNvCxnSpPr/>
            <p:nvPr/>
          </p:nvCxnSpPr>
          <p:spPr>
            <a:xfrm>
              <a:off x="2438400" y="2933700"/>
              <a:ext cx="533400"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sp>
          <p:nvSpPr>
            <p:cNvPr id="110" name="Rectangle 109"/>
            <p:cNvSpPr/>
            <p:nvPr/>
          </p:nvSpPr>
          <p:spPr>
            <a:xfrm>
              <a:off x="1425609" y="3311096"/>
              <a:ext cx="125730" cy="114300"/>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111" name="Elbow Connector 110"/>
            <p:cNvCxnSpPr>
              <a:endCxn id="110" idx="0"/>
            </p:cNvCxnSpPr>
            <p:nvPr/>
          </p:nvCxnSpPr>
          <p:spPr>
            <a:xfrm rot="10800000" flipV="1">
              <a:off x="1488474" y="2948630"/>
              <a:ext cx="562748" cy="362465"/>
            </a:xfrm>
            <a:prstGeom prst="bentConnector2">
              <a:avLst/>
            </a:prstGeom>
            <a:noFill/>
            <a:ln w="28575" cap="flat" cmpd="sng" algn="ctr">
              <a:solidFill>
                <a:sysClr val="windowText" lastClr="000000">
                  <a:lumMod val="65000"/>
                  <a:lumOff val="35000"/>
                </a:sysClr>
              </a:solidFill>
              <a:prstDash val="solid"/>
              <a:tailEnd type="arrow" w="lg" len="lg"/>
            </a:ln>
            <a:effectLst/>
          </p:spPr>
        </p:cxnSp>
      </p:grpSp>
      <p:cxnSp>
        <p:nvCxnSpPr>
          <p:cNvPr id="112" name="Straight Connector 111"/>
          <p:cNvCxnSpPr/>
          <p:nvPr/>
        </p:nvCxnSpPr>
        <p:spPr>
          <a:xfrm>
            <a:off x="2881451" y="1476028"/>
            <a:ext cx="853357"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13" name="Straight Arrow Connector 112"/>
          <p:cNvCxnSpPr>
            <a:stCxn id="114" idx="6"/>
            <a:endCxn id="115" idx="2"/>
          </p:cNvCxnSpPr>
          <p:nvPr/>
        </p:nvCxnSpPr>
        <p:spPr>
          <a:xfrm>
            <a:off x="2324300" y="1476028"/>
            <a:ext cx="533000" cy="0"/>
          </a:xfrm>
          <a:prstGeom prst="straightConnector1">
            <a:avLst/>
          </a:prstGeom>
          <a:noFill/>
          <a:ln w="38100" cap="flat" cmpd="sng" algn="ctr">
            <a:solidFill>
              <a:srgbClr val="C4442A"/>
            </a:solidFill>
            <a:prstDash val="solid"/>
            <a:tailEnd type="stealth" w="lg" len="lg"/>
          </a:ln>
          <a:effectLst/>
        </p:spPr>
      </p:cxnSp>
      <p:sp>
        <p:nvSpPr>
          <p:cNvPr id="114" name="Oval 113"/>
          <p:cNvSpPr/>
          <p:nvPr/>
        </p:nvSpPr>
        <p:spPr>
          <a:xfrm>
            <a:off x="2209800" y="1418778"/>
            <a:ext cx="114500" cy="114500"/>
          </a:xfrm>
          <a:prstGeom prst="ellipse">
            <a:avLst/>
          </a:prstGeom>
          <a:solidFill>
            <a:srgbClr val="5A5A5A"/>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sp>
        <p:nvSpPr>
          <p:cNvPr id="115" name="Oval 114"/>
          <p:cNvSpPr/>
          <p:nvPr/>
        </p:nvSpPr>
        <p:spPr>
          <a:xfrm>
            <a:off x="2857300" y="1418778"/>
            <a:ext cx="114500" cy="114500"/>
          </a:xfrm>
          <a:prstGeom prst="ellipse">
            <a:avLst/>
          </a:prstGeom>
          <a:solidFill>
            <a:srgbClr val="5A5A5A"/>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116" name="Straight Arrow Connector 115"/>
          <p:cNvCxnSpPr/>
          <p:nvPr/>
        </p:nvCxnSpPr>
        <p:spPr>
          <a:xfrm flipV="1">
            <a:off x="2324188" y="1162884"/>
            <a:ext cx="433199" cy="283388"/>
          </a:xfrm>
          <a:prstGeom prst="straightConnector1">
            <a:avLst/>
          </a:prstGeom>
          <a:noFill/>
          <a:ln w="38100" cap="flat" cmpd="sng" algn="ctr">
            <a:solidFill>
              <a:srgbClr val="C4442A"/>
            </a:solidFill>
            <a:prstDash val="solid"/>
            <a:tailEnd type="stealth" w="lg" len="lg"/>
          </a:ln>
          <a:effectLst/>
        </p:spPr>
      </p:cxnSp>
      <p:sp>
        <p:nvSpPr>
          <p:cNvPr id="117" name="TextBox 116"/>
          <p:cNvSpPr txBox="1"/>
          <p:nvPr/>
        </p:nvSpPr>
        <p:spPr>
          <a:xfrm>
            <a:off x="228600" y="1295708"/>
            <a:ext cx="41069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A</a:t>
            </a:r>
          </a:p>
        </p:txBody>
      </p:sp>
      <p:sp>
        <p:nvSpPr>
          <p:cNvPr id="118" name="TextBox 117"/>
          <p:cNvSpPr txBox="1"/>
          <p:nvPr/>
        </p:nvSpPr>
        <p:spPr>
          <a:xfrm>
            <a:off x="228600" y="2438708"/>
            <a:ext cx="41069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t>
            </a:r>
          </a:p>
        </p:txBody>
      </p:sp>
      <p:grpSp>
        <p:nvGrpSpPr>
          <p:cNvPr id="119" name="Group 118"/>
          <p:cNvGrpSpPr/>
          <p:nvPr/>
        </p:nvGrpSpPr>
        <p:grpSpPr>
          <a:xfrm>
            <a:off x="762000" y="3190528"/>
            <a:ext cx="1546191" cy="834596"/>
            <a:chOff x="1425609" y="2590800"/>
            <a:chExt cx="1546191" cy="834596"/>
          </a:xfrm>
        </p:grpSpPr>
        <p:cxnSp>
          <p:nvCxnSpPr>
            <p:cNvPr id="120" name="Straight Connector 119"/>
            <p:cNvCxnSpPr/>
            <p:nvPr/>
          </p:nvCxnSpPr>
          <p:spPr>
            <a:xfrm>
              <a:off x="2051222"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21" name="Straight Connector 120"/>
            <p:cNvCxnSpPr/>
            <p:nvPr/>
          </p:nvCxnSpPr>
          <p:spPr>
            <a:xfrm>
              <a:off x="2438400"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22" name="Straight Connector 121"/>
            <p:cNvCxnSpPr/>
            <p:nvPr/>
          </p:nvCxnSpPr>
          <p:spPr>
            <a:xfrm>
              <a:off x="2438400" y="2933700"/>
              <a:ext cx="533400"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sp>
          <p:nvSpPr>
            <p:cNvPr id="123" name="Rectangle 122"/>
            <p:cNvSpPr/>
            <p:nvPr/>
          </p:nvSpPr>
          <p:spPr>
            <a:xfrm>
              <a:off x="1425609" y="3311096"/>
              <a:ext cx="125730" cy="114300"/>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124" name="Elbow Connector 123"/>
            <p:cNvCxnSpPr>
              <a:endCxn id="123" idx="0"/>
            </p:cNvCxnSpPr>
            <p:nvPr/>
          </p:nvCxnSpPr>
          <p:spPr>
            <a:xfrm rot="10800000" flipV="1">
              <a:off x="1488474" y="2948630"/>
              <a:ext cx="562748" cy="362465"/>
            </a:xfrm>
            <a:prstGeom prst="bentConnector2">
              <a:avLst/>
            </a:prstGeom>
            <a:noFill/>
            <a:ln w="28575" cap="flat" cmpd="sng" algn="ctr">
              <a:solidFill>
                <a:sysClr val="windowText" lastClr="000000">
                  <a:lumMod val="65000"/>
                  <a:lumOff val="35000"/>
                </a:sysClr>
              </a:solidFill>
              <a:prstDash val="solid"/>
              <a:tailEnd type="arrow" w="lg" len="lg"/>
            </a:ln>
            <a:effectLst/>
          </p:spPr>
        </p:cxnSp>
      </p:grpSp>
      <p:cxnSp>
        <p:nvCxnSpPr>
          <p:cNvPr id="125" name="Straight Connector 124"/>
          <p:cNvCxnSpPr/>
          <p:nvPr/>
        </p:nvCxnSpPr>
        <p:spPr>
          <a:xfrm>
            <a:off x="2881451" y="3533428"/>
            <a:ext cx="853357"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26" name="Straight Arrow Connector 125"/>
          <p:cNvCxnSpPr>
            <a:stCxn id="127" idx="6"/>
            <a:endCxn id="128" idx="2"/>
          </p:cNvCxnSpPr>
          <p:nvPr/>
        </p:nvCxnSpPr>
        <p:spPr>
          <a:xfrm>
            <a:off x="2324300" y="3533428"/>
            <a:ext cx="533000" cy="0"/>
          </a:xfrm>
          <a:prstGeom prst="straightConnector1">
            <a:avLst/>
          </a:prstGeom>
          <a:noFill/>
          <a:ln w="38100" cap="flat" cmpd="sng" algn="ctr">
            <a:solidFill>
              <a:srgbClr val="C4442A"/>
            </a:solidFill>
            <a:prstDash val="solid"/>
            <a:tailEnd type="stealth" w="lg" len="lg"/>
          </a:ln>
          <a:effectLst/>
        </p:spPr>
      </p:cxnSp>
      <p:sp>
        <p:nvSpPr>
          <p:cNvPr id="127" name="Oval 126"/>
          <p:cNvSpPr/>
          <p:nvPr/>
        </p:nvSpPr>
        <p:spPr>
          <a:xfrm>
            <a:off x="2209800" y="3476178"/>
            <a:ext cx="114500" cy="114500"/>
          </a:xfrm>
          <a:prstGeom prst="ellipse">
            <a:avLst/>
          </a:prstGeom>
          <a:solidFill>
            <a:srgbClr val="5A5A5A"/>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sp>
        <p:nvSpPr>
          <p:cNvPr id="128" name="Oval 127"/>
          <p:cNvSpPr/>
          <p:nvPr/>
        </p:nvSpPr>
        <p:spPr>
          <a:xfrm>
            <a:off x="2857300" y="3476178"/>
            <a:ext cx="114500" cy="114500"/>
          </a:xfrm>
          <a:prstGeom prst="ellipse">
            <a:avLst/>
          </a:prstGeom>
          <a:solidFill>
            <a:srgbClr val="5A5A5A"/>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129" name="Straight Arrow Connector 128"/>
          <p:cNvCxnSpPr/>
          <p:nvPr/>
        </p:nvCxnSpPr>
        <p:spPr>
          <a:xfrm flipV="1">
            <a:off x="2324188" y="3220284"/>
            <a:ext cx="433199" cy="283388"/>
          </a:xfrm>
          <a:prstGeom prst="straightConnector1">
            <a:avLst/>
          </a:prstGeom>
          <a:noFill/>
          <a:ln w="38100" cap="flat" cmpd="sng" algn="ctr">
            <a:solidFill>
              <a:srgbClr val="C4442A"/>
            </a:solidFill>
            <a:prstDash val="solid"/>
            <a:tailEnd type="stealth" w="lg" len="lg"/>
          </a:ln>
          <a:effectLst/>
        </p:spPr>
      </p:cxnSp>
      <p:sp>
        <p:nvSpPr>
          <p:cNvPr id="130" name="TextBox 129"/>
          <p:cNvSpPr txBox="1"/>
          <p:nvPr/>
        </p:nvSpPr>
        <p:spPr>
          <a:xfrm>
            <a:off x="228600" y="3418422"/>
            <a:ext cx="32252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C</a:t>
            </a:r>
          </a:p>
        </p:txBody>
      </p:sp>
      <p:sp>
        <p:nvSpPr>
          <p:cNvPr id="131" name="Rounded Rectangle 130"/>
          <p:cNvSpPr/>
          <p:nvPr/>
        </p:nvSpPr>
        <p:spPr>
          <a:xfrm>
            <a:off x="5562600" y="1742728"/>
            <a:ext cx="3124200" cy="1604860"/>
          </a:xfrm>
          <a:prstGeom prst="roundRect">
            <a:avLst/>
          </a:prstGeom>
          <a:solidFill>
            <a:srgbClr val="C4442A"/>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Calibri"/>
                <a:ea typeface="+mn-ea"/>
                <a:cs typeface="+mn-cs"/>
              </a:rPr>
              <a:t>Final State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0" cap="none" spc="0" normalizeH="0" baseline="0" noProof="0" dirty="0">
                <a:ln>
                  <a:noFill/>
                </a:ln>
                <a:solidFill>
                  <a:prstClr val="white"/>
                </a:solidFill>
                <a:effectLst/>
                <a:uLnTx/>
                <a:uFillTx/>
                <a:latin typeface="Calibri"/>
                <a:ea typeface="+mn-ea"/>
                <a:cs typeface="+mn-cs"/>
              </a:rPr>
              <a:t>AB + BC + AC</a:t>
            </a:r>
          </a:p>
        </p:txBody>
      </p:sp>
      <p:sp>
        <p:nvSpPr>
          <p:cNvPr id="132" name="TextBox 131"/>
          <p:cNvSpPr txBox="1"/>
          <p:nvPr/>
        </p:nvSpPr>
        <p:spPr>
          <a:xfrm>
            <a:off x="3792103" y="980728"/>
            <a:ext cx="131329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½V</a:t>
            </a:r>
            <a:r>
              <a:rPr kumimoji="0" lang="en-US" sz="2800" b="1" i="1" u="none" strike="noStrike" kern="1200" cap="none" spc="0" normalizeH="0" baseline="-25000" noProof="0" dirty="0">
                <a:ln>
                  <a:noFill/>
                </a:ln>
                <a:solidFill>
                  <a:prstClr val="black"/>
                </a:solidFill>
                <a:effectLst/>
                <a:uLnTx/>
                <a:uFillTx/>
                <a:latin typeface="Calibri"/>
                <a:ea typeface="+mn-ea"/>
                <a:cs typeface="+mn-cs"/>
              </a:rPr>
              <a:t>DD</a:t>
            </a:r>
            <a:r>
              <a:rPr kumimoji="0" lang="en-US" sz="2800" b="1" i="1" u="none" strike="noStrike" kern="1200" cap="none" spc="0" normalizeH="0" baseline="0" noProof="0" dirty="0">
                <a:ln>
                  <a:noFill/>
                </a:ln>
                <a:solidFill>
                  <a:prstClr val="black"/>
                </a:solidFill>
                <a:effectLst/>
                <a:uLnTx/>
                <a:uFillTx/>
                <a:latin typeface="Calibri"/>
                <a:ea typeface="+mn-ea"/>
                <a:cs typeface="+mn-cs"/>
              </a:rPr>
              <a:t>+</a:t>
            </a:r>
            <a:r>
              <a:rPr kumimoji="0" lang="el-GR" sz="2800" b="1" i="1" u="none" strike="noStrike" kern="1200" cap="none" spc="0" normalizeH="0" baseline="0" noProof="0" dirty="0">
                <a:ln>
                  <a:noFill/>
                </a:ln>
                <a:solidFill>
                  <a:prstClr val="black"/>
                </a:solidFill>
                <a:effectLst/>
                <a:uLnTx/>
                <a:uFillTx/>
                <a:latin typeface="Calibri"/>
                <a:ea typeface="+mn-ea"/>
                <a:cs typeface="+mn-cs"/>
              </a:rPr>
              <a:t>δ</a:t>
            </a: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133" name="Rounded Rectangle 132"/>
          <p:cNvSpPr/>
          <p:nvPr/>
        </p:nvSpPr>
        <p:spPr>
          <a:xfrm>
            <a:off x="5562600" y="3643068"/>
            <a:ext cx="3124200" cy="1604860"/>
          </a:xfrm>
          <a:prstGeom prst="roundRect">
            <a:avLst/>
          </a:prstGeom>
          <a:solidFill>
            <a:srgbClr val="C4442A"/>
          </a:solidFill>
          <a:ln w="25400" cap="flat" cmpd="sng" algn="ctr">
            <a:noFill/>
            <a:prstDash val="solid"/>
          </a:ln>
          <a:effectLst/>
        </p:spPr>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1" u="none" strike="noStrike" kern="0" cap="none" spc="0" normalizeH="0" baseline="0" noProof="0" dirty="0">
                <a:ln>
                  <a:noFill/>
                </a:ln>
                <a:solidFill>
                  <a:prstClr val="white"/>
                </a:solidFill>
                <a:effectLst/>
                <a:uLnTx/>
                <a:uFillTx/>
                <a:latin typeface="Calibri"/>
                <a:ea typeface="+mn-ea"/>
                <a:cs typeface="+mn-cs"/>
              </a:rPr>
              <a:t>C(A + B) + ~C(AB)</a:t>
            </a:r>
          </a:p>
        </p:txBody>
      </p:sp>
      <p:sp>
        <p:nvSpPr>
          <p:cNvPr id="134" name="TextBox 133"/>
          <p:cNvSpPr txBox="1"/>
          <p:nvPr/>
        </p:nvSpPr>
        <p:spPr>
          <a:xfrm>
            <a:off x="1143000" y="4485928"/>
            <a:ext cx="609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en</a:t>
            </a:r>
          </a:p>
        </p:txBody>
      </p:sp>
      <p:sp>
        <p:nvSpPr>
          <p:cNvPr id="135" name="TextBox 134"/>
          <p:cNvSpPr txBox="1"/>
          <p:nvPr/>
        </p:nvSpPr>
        <p:spPr>
          <a:xfrm>
            <a:off x="4114800" y="5705128"/>
            <a:ext cx="381000" cy="5344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0</a:t>
            </a:r>
          </a:p>
        </p:txBody>
      </p:sp>
      <p:sp>
        <p:nvSpPr>
          <p:cNvPr id="136" name="TextBox 135"/>
          <p:cNvSpPr txBox="1"/>
          <p:nvPr/>
        </p:nvSpPr>
        <p:spPr>
          <a:xfrm>
            <a:off x="4004331" y="990908"/>
            <a:ext cx="7200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V</a:t>
            </a:r>
            <a:r>
              <a:rPr kumimoji="0" lang="en-US" sz="2800" b="1" i="1" u="none" strike="noStrike" kern="1200" cap="none" spc="0" normalizeH="0" baseline="-25000" noProof="0" dirty="0">
                <a:ln>
                  <a:noFill/>
                </a:ln>
                <a:solidFill>
                  <a:prstClr val="black"/>
                </a:solidFill>
                <a:effectLst/>
                <a:uLnTx/>
                <a:uFillTx/>
                <a:latin typeface="Calibri"/>
                <a:ea typeface="+mn-ea"/>
                <a:cs typeface="+mn-cs"/>
              </a:rPr>
              <a:t>DD</a:t>
            </a:r>
          </a:p>
        </p:txBody>
      </p:sp>
      <p:sp>
        <p:nvSpPr>
          <p:cNvPr id="137" name="TextBox 136"/>
          <p:cNvSpPr txBox="1"/>
          <p:nvPr/>
        </p:nvSpPr>
        <p:spPr>
          <a:xfrm>
            <a:off x="1781681" y="6453336"/>
            <a:ext cx="567796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Seshadri+, “</a:t>
            </a:r>
            <a:r>
              <a:rPr kumimoji="0" lang="en-US" sz="1400" b="0" i="0" u="none" strike="noStrike" kern="1200" cap="none" spc="0" normalizeH="0" baseline="0" noProof="0" dirty="0">
                <a:ln>
                  <a:noFill/>
                </a:ln>
                <a:solidFill>
                  <a:srgbClr val="0000FF"/>
                </a:solidFill>
                <a:effectLst/>
                <a:uLnTx/>
                <a:uFillTx/>
                <a:latin typeface="Tahoma"/>
                <a:ea typeface="+mn-ea"/>
                <a:cs typeface="+mn-cs"/>
              </a:rPr>
              <a:t>Fast Bulk Bitwise AND and OR in DRAM</a:t>
            </a:r>
            <a:r>
              <a:rPr kumimoji="0" lang="en-US" sz="1400" b="0" i="0" u="none" strike="noStrike" kern="1200" cap="none" spc="0" normalizeH="0" baseline="0" noProof="0" dirty="0">
                <a:ln>
                  <a:noFill/>
                </a:ln>
                <a:solidFill>
                  <a:srgbClr val="000000"/>
                </a:solidFill>
                <a:effectLst/>
                <a:uLnTx/>
                <a:uFillTx/>
                <a:latin typeface="Tahoma"/>
                <a:ea typeface="+mn-ea"/>
                <a:cs typeface="+mn-cs"/>
              </a:rPr>
              <a:t>”, IEEE CAL 2015.</a:t>
            </a:r>
          </a:p>
        </p:txBody>
      </p:sp>
    </p:spTree>
    <p:extLst>
      <p:ext uri="{BB962C8B-B14F-4D97-AF65-F5344CB8AC3E}">
        <p14:creationId xmlns:p14="http://schemas.microsoft.com/office/powerpoint/2010/main" val="19223499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6"/>
                                        </p:tgtEl>
                                      </p:cBhvr>
                                    </p:animEffect>
                                    <p:set>
                                      <p:cBhvr>
                                        <p:cTn id="7" dur="1" fill="hold">
                                          <p:stCondLst>
                                            <p:cond delay="499"/>
                                          </p:stCondLst>
                                        </p:cTn>
                                        <p:tgtEl>
                                          <p:spTgt spid="1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3"/>
                                        </p:tgtEl>
                                      </p:cBhvr>
                                    </p:animEffect>
                                    <p:set>
                                      <p:cBhvr>
                                        <p:cTn id="10" dur="1" fill="hold">
                                          <p:stCondLst>
                                            <p:cond delay="499"/>
                                          </p:stCondLst>
                                        </p:cTn>
                                        <p:tgtEl>
                                          <p:spTgt spid="10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9"/>
                                        </p:tgtEl>
                                      </p:cBhvr>
                                    </p:animEffect>
                                    <p:set>
                                      <p:cBhvr>
                                        <p:cTn id="13" dur="1" fill="hold">
                                          <p:stCondLst>
                                            <p:cond delay="499"/>
                                          </p:stCondLst>
                                        </p:cTn>
                                        <p:tgtEl>
                                          <p:spTgt spid="129"/>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fade">
                                      <p:cBhvr>
                                        <p:cTn id="16" dur="500"/>
                                        <p:tgtEl>
                                          <p:spTgt spid="113"/>
                                        </p:tgtEl>
                                      </p:cBhvr>
                                    </p:animEffect>
                                  </p:childTnLst>
                                </p:cTn>
                              </p:par>
                              <p:par>
                                <p:cTn id="17" presetID="10"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0" nodeType="clickEffect">
                                  <p:stCondLst>
                                    <p:cond delay="0"/>
                                  </p:stCondLst>
                                  <p:childTnLst>
                                    <p:animEffect transition="out" filter="wipe(up)">
                                      <p:cBhvr>
                                        <p:cTn id="26" dur="500"/>
                                        <p:tgtEl>
                                          <p:spTgt spid="73"/>
                                        </p:tgtEl>
                                      </p:cBhvr>
                                    </p:animEffect>
                                    <p:set>
                                      <p:cBhvr>
                                        <p:cTn id="27" dur="1" fill="hold">
                                          <p:stCondLst>
                                            <p:cond delay="499"/>
                                          </p:stCondLst>
                                        </p:cTn>
                                        <p:tgtEl>
                                          <p:spTgt spid="73"/>
                                        </p:tgtEl>
                                        <p:attrNameLst>
                                          <p:attrName>style.visibility</p:attrName>
                                        </p:attrNameLst>
                                      </p:cBhvr>
                                      <p:to>
                                        <p:strVal val="hidden"/>
                                      </p:to>
                                    </p:set>
                                  </p:childTnLst>
                                </p:cTn>
                              </p:par>
                              <p:par>
                                <p:cTn id="28" presetID="22" presetClass="exit" presetSubtype="1" fill="hold" grpId="0" nodeType="withEffect">
                                  <p:stCondLst>
                                    <p:cond delay="0"/>
                                  </p:stCondLst>
                                  <p:childTnLst>
                                    <p:animEffect transition="out" filter="wipe(up)">
                                      <p:cBhvr>
                                        <p:cTn id="29" dur="500"/>
                                        <p:tgtEl>
                                          <p:spTgt spid="104"/>
                                        </p:tgtEl>
                                      </p:cBhvr>
                                    </p:animEffect>
                                    <p:set>
                                      <p:cBhvr>
                                        <p:cTn id="30" dur="1" fill="hold">
                                          <p:stCondLst>
                                            <p:cond delay="499"/>
                                          </p:stCondLst>
                                        </p:cTn>
                                        <p:tgtEl>
                                          <p:spTgt spid="104"/>
                                        </p:tgtEl>
                                        <p:attrNameLst>
                                          <p:attrName>style.visibility</p:attrName>
                                        </p:attrNameLst>
                                      </p:cBhvr>
                                      <p:to>
                                        <p:strVal val="hidden"/>
                                      </p:to>
                                    </p:set>
                                  </p:childTnLst>
                                </p:cTn>
                              </p:par>
                              <p:par>
                                <p:cTn id="31" presetID="22" presetClass="entr" presetSubtype="4"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down)">
                                      <p:cBhvr>
                                        <p:cTn id="33" dur="500"/>
                                        <p:tgtEl>
                                          <p:spTgt spid="7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fade">
                                      <p:cBhvr>
                                        <p:cTn id="38" dur="500"/>
                                        <p:tgtEl>
                                          <p:spTgt spid="132"/>
                                        </p:tgtEl>
                                      </p:cBhvr>
                                    </p:animEffect>
                                  </p:childTnLst>
                                </p:cTn>
                              </p:par>
                              <p:par>
                                <p:cTn id="39" presetID="10" presetClass="exit" presetSubtype="0" fill="hold" grpId="0" nodeType="withEffect">
                                  <p:stCondLst>
                                    <p:cond delay="0"/>
                                  </p:stCondLst>
                                  <p:childTnLst>
                                    <p:animEffect transition="out" filter="fade">
                                      <p:cBhvr>
                                        <p:cTn id="40" dur="500"/>
                                        <p:tgtEl>
                                          <p:spTgt spid="91"/>
                                        </p:tgtEl>
                                      </p:cBhvr>
                                    </p:animEffect>
                                    <p:set>
                                      <p:cBhvr>
                                        <p:cTn id="41" dur="1" fill="hold">
                                          <p:stCondLst>
                                            <p:cond delay="499"/>
                                          </p:stCondLst>
                                        </p:cTn>
                                        <p:tgtEl>
                                          <p:spTgt spid="9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500"/>
                                        <p:tgtEl>
                                          <p:spTgt spid="134"/>
                                        </p:tgtEl>
                                      </p:cBhvr>
                                    </p:animEffect>
                                  </p:childTnLst>
                                </p:cTn>
                              </p:par>
                              <p:par>
                                <p:cTn id="47" presetID="10" presetClass="exit" presetSubtype="0" fill="hold" grpId="0" nodeType="withEffect">
                                  <p:stCondLst>
                                    <p:cond delay="0"/>
                                  </p:stCondLst>
                                  <p:childTnLst>
                                    <p:animEffect transition="out" filter="fade">
                                      <p:cBhvr>
                                        <p:cTn id="48" dur="500"/>
                                        <p:tgtEl>
                                          <p:spTgt spid="92"/>
                                        </p:tgtEl>
                                      </p:cBhvr>
                                    </p:animEffect>
                                    <p:set>
                                      <p:cBhvr>
                                        <p:cTn id="49" dur="1" fill="hold">
                                          <p:stCondLst>
                                            <p:cond delay="499"/>
                                          </p:stCondLst>
                                        </p:cTn>
                                        <p:tgtEl>
                                          <p:spTgt spid="9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32"/>
                                        </p:tgtEl>
                                      </p:cBhvr>
                                    </p:animEffect>
                                    <p:set>
                                      <p:cBhvr>
                                        <p:cTn id="54" dur="1" fill="hold">
                                          <p:stCondLst>
                                            <p:cond delay="499"/>
                                          </p:stCondLst>
                                        </p:cTn>
                                        <p:tgtEl>
                                          <p:spTgt spid="132"/>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90"/>
                                        </p:tgtEl>
                                      </p:cBhvr>
                                    </p:animEffect>
                                    <p:set>
                                      <p:cBhvr>
                                        <p:cTn id="57" dur="1" fill="hold">
                                          <p:stCondLst>
                                            <p:cond delay="499"/>
                                          </p:stCondLst>
                                        </p:cTn>
                                        <p:tgtEl>
                                          <p:spTgt spid="90"/>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5"/>
                                        </p:tgtEl>
                                        <p:attrNameLst>
                                          <p:attrName>style.visibility</p:attrName>
                                        </p:attrNameLst>
                                      </p:cBhvr>
                                      <p:to>
                                        <p:strVal val="visible"/>
                                      </p:to>
                                    </p:set>
                                    <p:animEffect transition="in" filter="fade">
                                      <p:cBhvr>
                                        <p:cTn id="63" dur="500"/>
                                        <p:tgtEl>
                                          <p:spTgt spid="13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1"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wipe(down)">
                                      <p:cBhvr>
                                        <p:cTn id="68" dur="500"/>
                                        <p:tgtEl>
                                          <p:spTgt spid="73"/>
                                        </p:tgtEl>
                                      </p:cBhvr>
                                    </p:animEffect>
                                  </p:childTnLst>
                                </p:cTn>
                              </p:par>
                              <p:par>
                                <p:cTn id="69" presetID="22" presetClass="entr" presetSubtype="4" fill="hold" grpId="1" nodeType="withEffect">
                                  <p:stCondLst>
                                    <p:cond delay="0"/>
                                  </p:stCondLst>
                                  <p:childTnLst>
                                    <p:set>
                                      <p:cBhvr>
                                        <p:cTn id="70" dur="1" fill="hold">
                                          <p:stCondLst>
                                            <p:cond delay="0"/>
                                          </p:stCondLst>
                                        </p:cTn>
                                        <p:tgtEl>
                                          <p:spTgt spid="104"/>
                                        </p:tgtEl>
                                        <p:attrNameLst>
                                          <p:attrName>style.visibility</p:attrName>
                                        </p:attrNameLst>
                                      </p:cBhvr>
                                      <p:to>
                                        <p:strVal val="visible"/>
                                      </p:to>
                                    </p:set>
                                    <p:animEffect transition="in" filter="wipe(down)">
                                      <p:cBhvr>
                                        <p:cTn id="71" dur="500"/>
                                        <p:tgtEl>
                                          <p:spTgt spid="10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wipe(down)">
                                      <p:cBhvr>
                                        <p:cTn id="74" dur="500"/>
                                        <p:tgtEl>
                                          <p:spTgt spid="7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fade">
                                      <p:cBhvr>
                                        <p:cTn id="79" dur="500"/>
                                        <p:tgtEl>
                                          <p:spTgt spid="1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3"/>
                                        </p:tgtEl>
                                        <p:attrNameLst>
                                          <p:attrName>style.visibility</p:attrName>
                                        </p:attrNameLst>
                                      </p:cBhvr>
                                      <p:to>
                                        <p:strVal val="visible"/>
                                      </p:to>
                                    </p:set>
                                    <p:animEffect transition="in" filter="fade">
                                      <p:cBhvr>
                                        <p:cTn id="84"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3" grpId="1" animBg="1"/>
      <p:bldP spid="90" grpId="0"/>
      <p:bldP spid="91" grpId="0"/>
      <p:bldP spid="92" grpId="0"/>
      <p:bldP spid="104" grpId="0" animBg="1"/>
      <p:bldP spid="104" grpId="1" animBg="1"/>
      <p:bldP spid="131" grpId="0" animBg="1"/>
      <p:bldP spid="132" grpId="0"/>
      <p:bldP spid="132" grpId="1"/>
      <p:bldP spid="133" grpId="0" animBg="1"/>
      <p:bldP spid="134" grpId="0"/>
      <p:bldP spid="135" grpId="0"/>
      <p:bldP spid="13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In-DRAM Bulk Bitwise AND/OR Operation</a:t>
            </a:r>
          </a:p>
        </p:txBody>
      </p:sp>
      <p:sp>
        <p:nvSpPr>
          <p:cNvPr id="3" name="Content Placeholder 2"/>
          <p:cNvSpPr>
            <a:spLocks noGrp="1"/>
          </p:cNvSpPr>
          <p:nvPr>
            <p:ph idx="1"/>
          </p:nvPr>
        </p:nvSpPr>
        <p:spPr>
          <a:xfrm>
            <a:off x="228600" y="1124744"/>
            <a:ext cx="8610600" cy="5123656"/>
          </a:xfrm>
        </p:spPr>
        <p:txBody>
          <a:bodyPr/>
          <a:lstStyle/>
          <a:p>
            <a:r>
              <a:rPr lang="en-US" dirty="0">
                <a:solidFill>
                  <a:srgbClr val="FF0000"/>
                </a:solidFill>
              </a:rPr>
              <a:t>BULKAND A, B </a:t>
            </a:r>
            <a:r>
              <a:rPr lang="en-US" dirty="0">
                <a:solidFill>
                  <a:srgbClr val="FF0000"/>
                </a:solidFill>
                <a:sym typeface="Wingdings"/>
              </a:rPr>
              <a:t></a:t>
            </a:r>
            <a:r>
              <a:rPr lang="en-US" dirty="0">
                <a:solidFill>
                  <a:srgbClr val="FF0000"/>
                </a:solidFill>
              </a:rPr>
              <a:t> C </a:t>
            </a:r>
          </a:p>
          <a:p>
            <a:r>
              <a:rPr lang="en-US" dirty="0"/>
              <a:t>Semantics: Perform a bitwise AND of two rows A and B and store the result in row C</a:t>
            </a:r>
          </a:p>
          <a:p>
            <a:endParaRPr lang="en-US" dirty="0"/>
          </a:p>
          <a:p>
            <a:r>
              <a:rPr lang="en-US" dirty="0"/>
              <a:t>R0 – reserved zero row, R1 – reserved one row</a:t>
            </a:r>
          </a:p>
          <a:p>
            <a:r>
              <a:rPr lang="en-US" dirty="0"/>
              <a:t>D1, D2, D3 – Designated rows for triple activation</a:t>
            </a:r>
          </a:p>
          <a:p>
            <a:endParaRPr lang="en-US" dirty="0"/>
          </a:p>
          <a:p>
            <a:pPr marL="0" indent="0">
              <a:buNone/>
            </a:pPr>
            <a:r>
              <a:rPr lang="en-US" dirty="0"/>
              <a:t>1. RowClone  A  into  D1		</a:t>
            </a:r>
          </a:p>
          <a:p>
            <a:pPr marL="0" indent="0">
              <a:buNone/>
            </a:pPr>
            <a:r>
              <a:rPr lang="en-US" dirty="0"/>
              <a:t>2. RowClone  B  into  D2		</a:t>
            </a:r>
          </a:p>
          <a:p>
            <a:pPr marL="0" indent="0">
              <a:buNone/>
            </a:pPr>
            <a:r>
              <a:rPr lang="en-US" dirty="0"/>
              <a:t>3. RowClone  R0  into  D3		</a:t>
            </a:r>
          </a:p>
          <a:p>
            <a:pPr marL="0" indent="0">
              <a:buNone/>
            </a:pPr>
            <a:r>
              <a:rPr lang="en-US" dirty="0"/>
              <a:t>4. ACTIVATE  D1,D2,D3		</a:t>
            </a:r>
          </a:p>
          <a:p>
            <a:pPr marL="0" indent="0">
              <a:buNone/>
            </a:pPr>
            <a:r>
              <a:rPr lang="en-US" dirty="0"/>
              <a:t>5. RowClone  Result  into  C</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35698745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In-DRAM NOT: Dual Contact Cell</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p:cNvPicPr>
            <a:picLocks noChangeAspect="1"/>
          </p:cNvPicPr>
          <p:nvPr/>
        </p:nvPicPr>
        <p:blipFill>
          <a:blip r:embed="rId2"/>
          <a:stretch>
            <a:fillRect/>
          </a:stretch>
        </p:blipFill>
        <p:spPr>
          <a:xfrm>
            <a:off x="323528" y="1035173"/>
            <a:ext cx="4104456" cy="4705108"/>
          </a:xfrm>
          <a:prstGeom prst="rect">
            <a:avLst/>
          </a:prstGeom>
        </p:spPr>
      </p:pic>
      <p:sp>
        <p:nvSpPr>
          <p:cNvPr id="5" name="TextBox 4"/>
          <p:cNvSpPr txBox="1"/>
          <p:nvPr/>
        </p:nvSpPr>
        <p:spPr>
          <a:xfrm>
            <a:off x="-10701" y="5949280"/>
            <a:ext cx="9284914" cy="296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5" b="0" i="0" u="none" strike="noStrike" kern="1200" cap="none" spc="0" normalizeH="0" baseline="0" noProof="0" dirty="0">
                <a:ln>
                  <a:noFill/>
                </a:ln>
                <a:solidFill>
                  <a:srgbClr val="000000"/>
                </a:solidFill>
                <a:effectLst/>
                <a:uLnTx/>
                <a:uFillTx/>
                <a:latin typeface="Tahoma"/>
                <a:ea typeface="+mn-ea"/>
                <a:cs typeface="+mn-cs"/>
              </a:rPr>
              <a:t>Seshadri+, “</a:t>
            </a:r>
            <a:r>
              <a:rPr kumimoji="0" lang="en-US" sz="1325" b="0" i="0" u="none" strike="noStrike" kern="1200" cap="none" spc="0" normalizeH="0" baseline="0" noProof="0" dirty="0">
                <a:ln>
                  <a:noFill/>
                </a:ln>
                <a:solidFill>
                  <a:srgbClr val="0000FF"/>
                </a:solidFill>
                <a:effectLst/>
                <a:uLnTx/>
                <a:uFillTx/>
                <a:latin typeface="Tahoma"/>
                <a:ea typeface="+mn-ea"/>
                <a:cs typeface="+mn-cs"/>
              </a:rPr>
              <a:t>Ambit: In-Memory Accelerator for Bulk Bitwise Operations using Commodity DRAM Technology</a:t>
            </a:r>
            <a:r>
              <a:rPr kumimoji="0" lang="en-US" sz="1325" b="0" i="0" u="none" strike="noStrike" kern="1200" cap="none" spc="0" normalizeH="0" baseline="0" noProof="0" dirty="0">
                <a:ln>
                  <a:noFill/>
                </a:ln>
                <a:solidFill>
                  <a:srgbClr val="000000"/>
                </a:solidFill>
                <a:effectLst/>
                <a:uLnTx/>
                <a:uFillTx/>
                <a:latin typeface="Tahoma"/>
                <a:ea typeface="+mn-ea"/>
                <a:cs typeface="+mn-cs"/>
              </a:rPr>
              <a:t>,” MICRO 2017.</a:t>
            </a:r>
          </a:p>
        </p:txBody>
      </p:sp>
      <p:sp>
        <p:nvSpPr>
          <p:cNvPr id="3" name="TextBox 2"/>
          <p:cNvSpPr txBox="1"/>
          <p:nvPr/>
        </p:nvSpPr>
        <p:spPr>
          <a:xfrm>
            <a:off x="4617145" y="1862822"/>
            <a:ext cx="4556504" cy="286232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ahoma"/>
                <a:ea typeface="+mn-ea"/>
                <a:cs typeface="+mn-cs"/>
              </a:rPr>
              <a:t>Idea: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FF"/>
                </a:solidFill>
                <a:effectLst/>
                <a:uLnTx/>
                <a:uFillTx/>
                <a:latin typeface="Tahoma"/>
                <a:ea typeface="+mn-ea"/>
                <a:cs typeface="+mn-cs"/>
              </a:rPr>
              <a:t>Feed the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FF"/>
                </a:solidFill>
                <a:effectLst/>
                <a:uLnTx/>
                <a:uFillTx/>
                <a:latin typeface="Tahoma"/>
                <a:ea typeface="+mn-ea"/>
                <a:cs typeface="+mn-cs"/>
              </a:rPr>
              <a:t>negated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FF"/>
                </a:solidFill>
                <a:effectLst/>
                <a:uLnTx/>
                <a:uFillTx/>
                <a:latin typeface="Tahoma"/>
                <a:ea typeface="+mn-ea"/>
                <a:cs typeface="+mn-cs"/>
              </a:rPr>
              <a:t>in the sense amplifier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FF"/>
                </a:solidFill>
                <a:effectLst/>
                <a:uLnTx/>
                <a:uFillTx/>
                <a:latin typeface="Tahoma"/>
                <a:ea typeface="+mn-ea"/>
                <a:cs typeface="+mn-cs"/>
              </a:rPr>
              <a:t>into a special row</a:t>
            </a:r>
          </a:p>
        </p:txBody>
      </p:sp>
    </p:spTree>
    <p:extLst>
      <p:ext uri="{BB962C8B-B14F-4D97-AF65-F5344CB8AC3E}">
        <p14:creationId xmlns:p14="http://schemas.microsoft.com/office/powerpoint/2010/main" val="13915236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494EC-CC29-4C1B-BC30-B25CBF0152B1}"/>
              </a:ext>
            </a:extLst>
          </p:cNvPr>
          <p:cNvSpPr>
            <a:spLocks noGrp="1"/>
          </p:cNvSpPr>
          <p:nvPr>
            <p:ph type="title"/>
          </p:nvPr>
        </p:nvSpPr>
        <p:spPr/>
        <p:txBody>
          <a:bodyPr/>
          <a:lstStyle/>
          <a:p>
            <a:r>
              <a:rPr lang="en-US" sz="3400" dirty="0"/>
              <a:t>Ambit vs. DDR3: Performance and Energy</a:t>
            </a:r>
          </a:p>
        </p:txBody>
      </p:sp>
      <p:sp>
        <p:nvSpPr>
          <p:cNvPr id="4" name="Slide Number Placeholder 3">
            <a:extLst>
              <a:ext uri="{FF2B5EF4-FFF2-40B4-BE49-F238E27FC236}">
                <a16:creationId xmlns:a16="http://schemas.microsoft.com/office/drawing/2014/main" id="{C6439D3B-A3F5-4658-A5BE-B00BFFC8A9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Myriad Pro C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2400" b="1" i="0" u="none" strike="noStrike" kern="1200" cap="none" spc="0" normalizeH="0" baseline="0" noProof="0">
              <a:ln>
                <a:noFill/>
              </a:ln>
              <a:solidFill>
                <a:srgbClr val="0070C0"/>
              </a:solidFill>
              <a:effectLst/>
              <a:uLnTx/>
              <a:uFillTx/>
              <a:latin typeface="Myriad Pro Cond"/>
              <a:ea typeface="+mn-ea"/>
              <a:cs typeface="+mn-cs"/>
            </a:endParaRPr>
          </a:p>
        </p:txBody>
      </p:sp>
      <p:graphicFrame>
        <p:nvGraphicFramePr>
          <p:cNvPr id="5" name="Chart 4">
            <a:extLst>
              <a:ext uri="{FF2B5EF4-FFF2-40B4-BE49-F238E27FC236}">
                <a16:creationId xmlns:a16="http://schemas.microsoft.com/office/drawing/2014/main" id="{5AB549DD-5A03-443B-A7E3-97EF7C548D5D}"/>
              </a:ext>
            </a:extLst>
          </p:cNvPr>
          <p:cNvGraphicFramePr>
            <a:graphicFrameLocks/>
          </p:cNvGraphicFramePr>
          <p:nvPr/>
        </p:nvGraphicFramePr>
        <p:xfrm>
          <a:off x="609600" y="1143000"/>
          <a:ext cx="8077200" cy="518160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a:extLst>
              <a:ext uri="{FF2B5EF4-FFF2-40B4-BE49-F238E27FC236}">
                <a16:creationId xmlns:a16="http://schemas.microsoft.com/office/drawing/2014/main" id="{1F13FD58-5AF1-4A70-AAF4-BA2FD69585F4}"/>
              </a:ext>
            </a:extLst>
          </p:cNvPr>
          <p:cNvGrpSpPr/>
          <p:nvPr/>
        </p:nvGrpSpPr>
        <p:grpSpPr>
          <a:xfrm>
            <a:off x="5628222" y="2477869"/>
            <a:ext cx="1849940" cy="1451335"/>
            <a:chOff x="5628222" y="2477869"/>
            <a:chExt cx="1849940" cy="1451335"/>
          </a:xfrm>
        </p:grpSpPr>
        <p:sp>
          <p:nvSpPr>
            <p:cNvPr id="6" name="TextBox 5">
              <a:extLst>
                <a:ext uri="{FF2B5EF4-FFF2-40B4-BE49-F238E27FC236}">
                  <a16:creationId xmlns:a16="http://schemas.microsoft.com/office/drawing/2014/main" id="{9D3014AC-E750-4E89-95E0-6E377B3192BA}"/>
                </a:ext>
              </a:extLst>
            </p:cNvPr>
            <p:cNvSpPr txBox="1"/>
            <p:nvPr/>
          </p:nvSpPr>
          <p:spPr>
            <a:xfrm>
              <a:off x="5628222" y="2477869"/>
              <a:ext cx="76655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0C0"/>
                  </a:solidFill>
                  <a:effectLst/>
                  <a:uLnTx/>
                  <a:uFillTx/>
                  <a:latin typeface="Myriad Pro Cond"/>
                  <a:ea typeface="+mn-ea"/>
                  <a:cs typeface="+mn-cs"/>
                </a:rPr>
                <a:t>32X</a:t>
              </a:r>
            </a:p>
          </p:txBody>
        </p:sp>
        <p:sp>
          <p:nvSpPr>
            <p:cNvPr id="8" name="Freeform: Shape 7">
              <a:extLst>
                <a:ext uri="{FF2B5EF4-FFF2-40B4-BE49-F238E27FC236}">
                  <a16:creationId xmlns:a16="http://schemas.microsoft.com/office/drawing/2014/main" id="{319E9FFE-5207-445D-921D-CAE4675041B8}"/>
                </a:ext>
              </a:extLst>
            </p:cNvPr>
            <p:cNvSpPr/>
            <p:nvPr/>
          </p:nvSpPr>
          <p:spPr>
            <a:xfrm>
              <a:off x="6102036" y="3041964"/>
              <a:ext cx="1376126" cy="887240"/>
            </a:xfrm>
            <a:custGeom>
              <a:avLst/>
              <a:gdLst>
                <a:gd name="connsiteX0" fmla="*/ 0 w 1376126"/>
                <a:gd name="connsiteY0" fmla="*/ 0 h 887240"/>
                <a:gd name="connsiteX1" fmla="*/ 1376126 w 1376126"/>
                <a:gd name="connsiteY1" fmla="*/ 887240 h 887240"/>
              </a:gdLst>
              <a:ahLst/>
              <a:cxnLst>
                <a:cxn ang="0">
                  <a:pos x="connsiteX0" y="connsiteY0"/>
                </a:cxn>
                <a:cxn ang="0">
                  <a:pos x="connsiteX1" y="connsiteY1"/>
                </a:cxn>
              </a:cxnLst>
              <a:rect l="l" t="t" r="r" b="b"/>
              <a:pathLst>
                <a:path w="1376126" h="887240">
                  <a:moveTo>
                    <a:pt x="0" y="0"/>
                  </a:moveTo>
                  <a:lnTo>
                    <a:pt x="1376126" y="887240"/>
                  </a:lnTo>
                </a:path>
              </a:pathLst>
            </a:custGeom>
            <a:noFill/>
            <a:ln>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yriad Pro Cond"/>
                <a:ea typeface="+mn-ea"/>
                <a:cs typeface="+mn-cs"/>
              </a:endParaRPr>
            </a:p>
          </p:txBody>
        </p:sp>
      </p:grpSp>
      <p:grpSp>
        <p:nvGrpSpPr>
          <p:cNvPr id="11" name="Group 10">
            <a:extLst>
              <a:ext uri="{FF2B5EF4-FFF2-40B4-BE49-F238E27FC236}">
                <a16:creationId xmlns:a16="http://schemas.microsoft.com/office/drawing/2014/main" id="{07EBAEE8-0E06-4849-B21E-503146852B82}"/>
              </a:ext>
            </a:extLst>
          </p:cNvPr>
          <p:cNvGrpSpPr/>
          <p:nvPr/>
        </p:nvGrpSpPr>
        <p:grpSpPr>
          <a:xfrm>
            <a:off x="6811244" y="2477869"/>
            <a:ext cx="1083378" cy="1270266"/>
            <a:chOff x="6811244" y="2477869"/>
            <a:chExt cx="1083378" cy="1270266"/>
          </a:xfrm>
        </p:grpSpPr>
        <p:sp>
          <p:nvSpPr>
            <p:cNvPr id="7" name="TextBox 6">
              <a:extLst>
                <a:ext uri="{FF2B5EF4-FFF2-40B4-BE49-F238E27FC236}">
                  <a16:creationId xmlns:a16="http://schemas.microsoft.com/office/drawing/2014/main" id="{4F3341D2-3336-47D4-9CDA-B09DF0130A4F}"/>
                </a:ext>
              </a:extLst>
            </p:cNvPr>
            <p:cNvSpPr txBox="1"/>
            <p:nvPr/>
          </p:nvSpPr>
          <p:spPr>
            <a:xfrm>
              <a:off x="6811244" y="2477869"/>
              <a:ext cx="76655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0C0"/>
                  </a:solidFill>
                  <a:effectLst/>
                  <a:uLnTx/>
                  <a:uFillTx/>
                  <a:latin typeface="Myriad Pro Cond"/>
                  <a:ea typeface="+mn-ea"/>
                  <a:cs typeface="+mn-cs"/>
                </a:rPr>
                <a:t>35X</a:t>
              </a:r>
            </a:p>
          </p:txBody>
        </p:sp>
        <p:sp>
          <p:nvSpPr>
            <p:cNvPr id="9" name="Freeform: Shape 8">
              <a:extLst>
                <a:ext uri="{FF2B5EF4-FFF2-40B4-BE49-F238E27FC236}">
                  <a16:creationId xmlns:a16="http://schemas.microsoft.com/office/drawing/2014/main" id="{3DAC4FD1-AA02-4523-83C6-B4526A5134E2}"/>
                </a:ext>
              </a:extLst>
            </p:cNvPr>
            <p:cNvSpPr/>
            <p:nvPr/>
          </p:nvSpPr>
          <p:spPr>
            <a:xfrm>
              <a:off x="7206558" y="3014804"/>
              <a:ext cx="688064" cy="733331"/>
            </a:xfrm>
            <a:custGeom>
              <a:avLst/>
              <a:gdLst>
                <a:gd name="connsiteX0" fmla="*/ 0 w 688064"/>
                <a:gd name="connsiteY0" fmla="*/ 0 h 733331"/>
                <a:gd name="connsiteX1" fmla="*/ 688064 w 688064"/>
                <a:gd name="connsiteY1" fmla="*/ 733331 h 733331"/>
              </a:gdLst>
              <a:ahLst/>
              <a:cxnLst>
                <a:cxn ang="0">
                  <a:pos x="connsiteX0" y="connsiteY0"/>
                </a:cxn>
                <a:cxn ang="0">
                  <a:pos x="connsiteX1" y="connsiteY1"/>
                </a:cxn>
              </a:cxnLst>
              <a:rect l="l" t="t" r="r" b="b"/>
              <a:pathLst>
                <a:path w="688064" h="733331">
                  <a:moveTo>
                    <a:pt x="0" y="0"/>
                  </a:moveTo>
                  <a:lnTo>
                    <a:pt x="688064" y="733331"/>
                  </a:lnTo>
                </a:path>
              </a:pathLst>
            </a:custGeom>
            <a:noFill/>
            <a:ln>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yriad Pro Cond"/>
                <a:ea typeface="+mn-ea"/>
                <a:cs typeface="+mn-cs"/>
              </a:endParaRPr>
            </a:p>
          </p:txBody>
        </p:sp>
      </p:grpSp>
      <p:sp>
        <p:nvSpPr>
          <p:cNvPr id="12" name="TextBox 11"/>
          <p:cNvSpPr txBox="1"/>
          <p:nvPr/>
        </p:nvSpPr>
        <p:spPr>
          <a:xfrm>
            <a:off x="-10701" y="6517141"/>
            <a:ext cx="9284914" cy="296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5" b="0" i="0" u="none" strike="noStrike" kern="1200" cap="none" spc="0" normalizeH="0" baseline="0" noProof="0" dirty="0">
                <a:ln>
                  <a:noFill/>
                </a:ln>
                <a:solidFill>
                  <a:srgbClr val="000000"/>
                </a:solidFill>
                <a:effectLst/>
                <a:uLnTx/>
                <a:uFillTx/>
                <a:latin typeface="Myriad Pro Cond"/>
                <a:ea typeface="+mn-ea"/>
                <a:cs typeface="+mn-cs"/>
              </a:rPr>
              <a:t>Seshadri+, “</a:t>
            </a:r>
            <a:r>
              <a:rPr kumimoji="0" lang="en-US" sz="1325" b="0" i="0" u="none" strike="noStrike" kern="1200" cap="none" spc="0" normalizeH="0" baseline="0" noProof="0" dirty="0">
                <a:ln>
                  <a:noFill/>
                </a:ln>
                <a:solidFill>
                  <a:srgbClr val="0000FF"/>
                </a:solidFill>
                <a:effectLst/>
                <a:uLnTx/>
                <a:uFillTx/>
                <a:latin typeface="Myriad Pro Cond"/>
                <a:ea typeface="+mn-ea"/>
                <a:cs typeface="+mn-cs"/>
              </a:rPr>
              <a:t>Ambit: In-Memory Accelerator for Bulk Bitwise Operations using Commodity DRAM Technology</a:t>
            </a:r>
            <a:r>
              <a:rPr kumimoji="0" lang="en-US" sz="1325" b="0" i="0" u="none" strike="noStrike" kern="1200" cap="none" spc="0" normalizeH="0" baseline="0" noProof="0" dirty="0">
                <a:ln>
                  <a:noFill/>
                </a:ln>
                <a:solidFill>
                  <a:srgbClr val="000000"/>
                </a:solidFill>
                <a:effectLst/>
                <a:uLnTx/>
                <a:uFillTx/>
                <a:latin typeface="Myriad Pro Cond"/>
                <a:ea typeface="+mn-ea"/>
                <a:cs typeface="+mn-cs"/>
              </a:rPr>
              <a:t>,” MICRO 2017.</a:t>
            </a:r>
          </a:p>
        </p:txBody>
      </p:sp>
    </p:spTree>
    <p:extLst>
      <p:ext uri="{BB962C8B-B14F-4D97-AF65-F5344CB8AC3E}">
        <p14:creationId xmlns:p14="http://schemas.microsoft.com/office/powerpoint/2010/main" val="21685025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Bulk Bitwise Operations in Workloads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7544" y="1052736"/>
            <a:ext cx="7802016" cy="5056203"/>
          </a:xfrm>
          <a:prstGeom prst="rect">
            <a:avLst/>
          </a:prstGeom>
        </p:spPr>
      </p:pic>
      <p:sp>
        <p:nvSpPr>
          <p:cNvPr id="6" name="Content Placeholder 25">
            <a:extLst>
              <a:ext uri="{FF2B5EF4-FFF2-40B4-BE49-F238E27FC236}">
                <a16:creationId xmlns:a16="http://schemas.microsoft.com/office/drawing/2014/main" id="{C856F173-0838-471E-B126-A6DE9BCD8758}"/>
              </a:ext>
            </a:extLst>
          </p:cNvPr>
          <p:cNvSpPr>
            <a:spLocks noGrp="1"/>
          </p:cNvSpPr>
          <p:nvPr>
            <p:ph idx="1"/>
          </p:nvPr>
        </p:nvSpPr>
        <p:spPr>
          <a:xfrm>
            <a:off x="5741912" y="6377401"/>
            <a:ext cx="8839200" cy="796015"/>
          </a:xfrm>
        </p:spPr>
        <p:txBody>
          <a:bodyPr>
            <a:normAutofit/>
          </a:bodyPr>
          <a:lstStyle/>
          <a:p>
            <a:pPr marL="0" indent="0">
              <a:buNone/>
            </a:pPr>
            <a:r>
              <a:rPr lang="en-US" sz="1200" dirty="0"/>
              <a:t>[1] Li and Patel, </a:t>
            </a:r>
            <a:r>
              <a:rPr lang="en-US" sz="1200" dirty="0" err="1"/>
              <a:t>BitWeaving</a:t>
            </a:r>
            <a:r>
              <a:rPr lang="en-US" sz="1200" dirty="0"/>
              <a:t>, SIGMOD 2013</a:t>
            </a:r>
          </a:p>
          <a:p>
            <a:pPr marL="0" indent="0">
              <a:buNone/>
            </a:pPr>
            <a:r>
              <a:rPr lang="en-US" sz="1200" dirty="0"/>
              <a:t>[2] Goodwin+, </a:t>
            </a:r>
            <a:r>
              <a:rPr lang="en-US" sz="1200" dirty="0" err="1"/>
              <a:t>BitFunnel</a:t>
            </a:r>
            <a:r>
              <a:rPr lang="en-US" sz="1200" dirty="0"/>
              <a:t>, SIGIR 2017</a:t>
            </a:r>
          </a:p>
        </p:txBody>
      </p:sp>
    </p:spTree>
    <p:extLst>
      <p:ext uri="{BB962C8B-B14F-4D97-AF65-F5344CB8AC3E}">
        <p14:creationId xmlns:p14="http://schemas.microsoft.com/office/powerpoint/2010/main" val="263995878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Bitmap Index on Ambit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TextBox 6"/>
          <p:cNvSpPr txBox="1"/>
          <p:nvPr/>
        </p:nvSpPr>
        <p:spPr>
          <a:xfrm>
            <a:off x="-10701" y="6085093"/>
            <a:ext cx="9284914" cy="296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5" b="0" i="0" u="none" strike="noStrike" kern="1200" cap="none" spc="0" normalizeH="0" baseline="0" noProof="0" dirty="0">
                <a:ln>
                  <a:noFill/>
                </a:ln>
                <a:solidFill>
                  <a:srgbClr val="000000"/>
                </a:solidFill>
                <a:effectLst/>
                <a:uLnTx/>
                <a:uFillTx/>
                <a:latin typeface="Tahoma"/>
                <a:ea typeface="+mn-ea"/>
                <a:cs typeface="+mn-cs"/>
              </a:rPr>
              <a:t>Seshadri+, “</a:t>
            </a:r>
            <a:r>
              <a:rPr kumimoji="0" lang="en-US" sz="1325" b="0" i="0" u="none" strike="noStrike" kern="1200" cap="none" spc="0" normalizeH="0" baseline="0" noProof="0" dirty="0">
                <a:ln>
                  <a:noFill/>
                </a:ln>
                <a:solidFill>
                  <a:srgbClr val="0000FF"/>
                </a:solidFill>
                <a:effectLst/>
                <a:uLnTx/>
                <a:uFillTx/>
                <a:latin typeface="Tahoma"/>
                <a:ea typeface="+mn-ea"/>
                <a:cs typeface="+mn-cs"/>
              </a:rPr>
              <a:t>Ambit: In-Memory Accelerator for Bulk Bitwise Operations using Commodity DRAM Technology</a:t>
            </a:r>
            <a:r>
              <a:rPr kumimoji="0" lang="en-US" sz="1325" b="0" i="0" u="none" strike="noStrike" kern="1200" cap="none" spc="0" normalizeH="0" baseline="0" noProof="0" dirty="0">
                <a:ln>
                  <a:noFill/>
                </a:ln>
                <a:solidFill>
                  <a:srgbClr val="000000"/>
                </a:solidFill>
                <a:effectLst/>
                <a:uLnTx/>
                <a:uFillTx/>
                <a:latin typeface="Tahoma"/>
                <a:ea typeface="+mn-ea"/>
                <a:cs typeface="+mn-cs"/>
              </a:rPr>
              <a:t>,” MICRO 2017.</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80728"/>
            <a:ext cx="9144000" cy="4425826"/>
          </a:xfrm>
          <a:prstGeom prst="rect">
            <a:avLst/>
          </a:prstGeom>
        </p:spPr>
      </p:pic>
      <p:sp>
        <p:nvSpPr>
          <p:cNvPr id="6" name="TextBox 5">
            <a:extLst>
              <a:ext uri="{FF2B5EF4-FFF2-40B4-BE49-F238E27FC236}">
                <a16:creationId xmlns:a16="http://schemas.microsoft.com/office/drawing/2014/main" id="{DE533FE6-A700-5846-B9DA-50AB358EB971}"/>
              </a:ext>
            </a:extLst>
          </p:cNvPr>
          <p:cNvSpPr txBox="1"/>
          <p:nvPr/>
        </p:nvSpPr>
        <p:spPr>
          <a:xfrm>
            <a:off x="1835696" y="5517232"/>
            <a:ext cx="6034024" cy="461665"/>
          </a:xfrm>
          <a:prstGeom prst="rect">
            <a:avLst/>
          </a:prstGeom>
          <a:solidFill>
            <a:schemeClr val="bg1"/>
          </a:solidFill>
          <a:ln>
            <a:solidFill>
              <a:srgbClr val="0000FF"/>
            </a:solidFill>
          </a:ln>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&gt;5.4-6.6X Performance Improvement</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spTree>
    <p:extLst>
      <p:ext uri="{BB962C8B-B14F-4D97-AF65-F5344CB8AC3E}">
        <p14:creationId xmlns:p14="http://schemas.microsoft.com/office/powerpoint/2010/main" val="39334546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BitWeaving on Ambit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TextBox 6"/>
          <p:cNvSpPr txBox="1"/>
          <p:nvPr/>
        </p:nvSpPr>
        <p:spPr>
          <a:xfrm>
            <a:off x="-10701" y="6021288"/>
            <a:ext cx="9284914" cy="296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5" b="0" i="0" u="none" strike="noStrike" kern="1200" cap="none" spc="0" normalizeH="0" baseline="0" noProof="0" dirty="0">
                <a:ln>
                  <a:noFill/>
                </a:ln>
                <a:solidFill>
                  <a:srgbClr val="000000"/>
                </a:solidFill>
                <a:effectLst/>
                <a:uLnTx/>
                <a:uFillTx/>
                <a:latin typeface="Tahoma"/>
                <a:ea typeface="+mn-ea"/>
                <a:cs typeface="+mn-cs"/>
              </a:rPr>
              <a:t>Seshadri+, “</a:t>
            </a:r>
            <a:r>
              <a:rPr kumimoji="0" lang="en-US" sz="1325" b="0" i="0" u="none" strike="noStrike" kern="1200" cap="none" spc="0" normalizeH="0" baseline="0" noProof="0" dirty="0">
                <a:ln>
                  <a:noFill/>
                </a:ln>
                <a:solidFill>
                  <a:srgbClr val="0000FF"/>
                </a:solidFill>
                <a:effectLst/>
                <a:uLnTx/>
                <a:uFillTx/>
                <a:latin typeface="Tahoma"/>
                <a:ea typeface="+mn-ea"/>
                <a:cs typeface="+mn-cs"/>
              </a:rPr>
              <a:t>Ambit: In-Memory Accelerator for Bulk Bitwise Operations using Commodity DRAM Technology</a:t>
            </a:r>
            <a:r>
              <a:rPr kumimoji="0" lang="en-US" sz="1325" b="0" i="0" u="none" strike="noStrike" kern="1200" cap="none" spc="0" normalizeH="0" baseline="0" noProof="0" dirty="0">
                <a:ln>
                  <a:noFill/>
                </a:ln>
                <a:solidFill>
                  <a:srgbClr val="000000"/>
                </a:solidFill>
                <a:effectLst/>
                <a:uLnTx/>
                <a:uFillTx/>
                <a:latin typeface="Tahoma"/>
                <a:ea typeface="+mn-ea"/>
                <a:cs typeface="+mn-cs"/>
              </a:rPr>
              <a:t>,” MICRO 2017.</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504" y="1345316"/>
            <a:ext cx="8748346" cy="4675972"/>
          </a:xfrm>
          <a:prstGeom prst="rect">
            <a:avLst/>
          </a:prstGeom>
        </p:spPr>
      </p:pic>
      <p:pic>
        <p:nvPicPr>
          <p:cNvPr id="6" name="Picture 5"/>
          <p:cNvPicPr>
            <a:picLocks noChangeAspect="1"/>
          </p:cNvPicPr>
          <p:nvPr/>
        </p:nvPicPr>
        <p:blipFill>
          <a:blip r:embed="rId3"/>
          <a:stretch>
            <a:fillRect/>
          </a:stretch>
        </p:blipFill>
        <p:spPr>
          <a:xfrm>
            <a:off x="1333500" y="951561"/>
            <a:ext cx="6286500" cy="330200"/>
          </a:xfrm>
          <a:prstGeom prst="rect">
            <a:avLst/>
          </a:prstGeom>
        </p:spPr>
      </p:pic>
      <p:sp>
        <p:nvSpPr>
          <p:cNvPr id="8" name="TextBox 7">
            <a:extLst>
              <a:ext uri="{FF2B5EF4-FFF2-40B4-BE49-F238E27FC236}">
                <a16:creationId xmlns:a16="http://schemas.microsoft.com/office/drawing/2014/main" id="{3633D9BD-DCFF-3C4B-8919-9EB386B2868A}"/>
              </a:ext>
            </a:extLst>
          </p:cNvPr>
          <p:cNvSpPr txBox="1"/>
          <p:nvPr/>
        </p:nvSpPr>
        <p:spPr>
          <a:xfrm>
            <a:off x="3327958" y="3158578"/>
            <a:ext cx="5646097" cy="461665"/>
          </a:xfrm>
          <a:prstGeom prst="rect">
            <a:avLst/>
          </a:prstGeom>
          <a:solidFill>
            <a:schemeClr val="bg1"/>
          </a:solidFill>
          <a:ln>
            <a:solidFill>
              <a:srgbClr val="0000FF"/>
            </a:solidFill>
          </a:ln>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&gt;4-12X Performance Improvement</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spTree>
    <p:extLst>
      <p:ext uri="{BB962C8B-B14F-4D97-AF65-F5344CB8AC3E}">
        <p14:creationId xmlns:p14="http://schemas.microsoft.com/office/powerpoint/2010/main" val="15064282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7028-3550-1A47-8DEF-8CD52A97E910}"/>
              </a:ext>
            </a:extLst>
          </p:cNvPr>
          <p:cNvSpPr>
            <a:spLocks noGrp="1"/>
          </p:cNvSpPr>
          <p:nvPr>
            <p:ph type="title"/>
          </p:nvPr>
        </p:nvSpPr>
        <p:spPr/>
        <p:txBody>
          <a:bodyPr/>
          <a:lstStyle/>
          <a:p>
            <a:r>
              <a:rPr lang="en-US" dirty="0"/>
              <a:t>Accelerating Genome Analysis</a:t>
            </a:r>
          </a:p>
        </p:txBody>
      </p:sp>
      <p:sp>
        <p:nvSpPr>
          <p:cNvPr id="3" name="Content Placeholder 2">
            <a:extLst>
              <a:ext uri="{FF2B5EF4-FFF2-40B4-BE49-F238E27FC236}">
                <a16:creationId xmlns:a16="http://schemas.microsoft.com/office/drawing/2014/main" id="{C2BB4C24-D75A-264A-8138-057AC52036A9}"/>
              </a:ext>
            </a:extLst>
          </p:cNvPr>
          <p:cNvSpPr>
            <a:spLocks noGrp="1"/>
          </p:cNvSpPr>
          <p:nvPr>
            <p:ph idx="1"/>
          </p:nvPr>
        </p:nvSpPr>
        <p:spPr>
          <a:xfrm>
            <a:off x="228600" y="980728"/>
            <a:ext cx="8807896" cy="5267672"/>
          </a:xfrm>
        </p:spPr>
        <p:txBody>
          <a:bodyPr/>
          <a:lstStyle/>
          <a:p>
            <a:r>
              <a:rPr lang="en-US" sz="1700" dirty="0"/>
              <a:t>Mohammed Alser, </a:t>
            </a:r>
            <a:r>
              <a:rPr lang="en-US" sz="1700" dirty="0" err="1"/>
              <a:t>Zulal</a:t>
            </a:r>
            <a:r>
              <a:rPr lang="en-US" sz="1700" dirty="0"/>
              <a:t> </a:t>
            </a:r>
            <a:r>
              <a:rPr lang="en-US" sz="1700" dirty="0" err="1"/>
              <a:t>Bingol</a:t>
            </a:r>
            <a:r>
              <a:rPr lang="en-US" sz="1700" dirty="0"/>
              <a:t>, Damla Senol Cali, </a:t>
            </a:r>
            <a:r>
              <a:rPr lang="en-US" sz="1700" dirty="0" err="1"/>
              <a:t>Jeremie</a:t>
            </a:r>
            <a:r>
              <a:rPr lang="en-US" sz="1700" dirty="0"/>
              <a:t> Kim, Saugata Ghose, Can Alkan, and Onur Mutlu,</a:t>
            </a:r>
            <a:br>
              <a:rPr lang="en-US" sz="1700" dirty="0"/>
            </a:br>
            <a:r>
              <a:rPr lang="en-US" sz="1700" b="1" dirty="0">
                <a:hlinkClick r:id="rId2"/>
              </a:rPr>
              <a:t>"Accelerating Genome Analysis: A Primer on an Ongoing Journey"</a:t>
            </a:r>
            <a:br>
              <a:rPr lang="en-US" sz="1700" dirty="0"/>
            </a:br>
            <a:r>
              <a:rPr lang="en-US" sz="1700" i="1" dirty="0">
                <a:hlinkClick r:id="rId3"/>
              </a:rPr>
              <a:t>IEEE Micro</a:t>
            </a:r>
            <a:r>
              <a:rPr lang="en-US" sz="1700" i="1" dirty="0"/>
              <a:t> (</a:t>
            </a:r>
            <a:r>
              <a:rPr lang="en-US" sz="1700" b="1" i="1" dirty="0"/>
              <a:t>IEEE MICRO</a:t>
            </a:r>
            <a:r>
              <a:rPr lang="en-US" sz="1700" i="1" dirty="0"/>
              <a:t>)</a:t>
            </a:r>
            <a:r>
              <a:rPr lang="en-US" sz="1700" dirty="0"/>
              <a:t>, Vol. 40, No. 5, pages 65-75, September/October 2020.</a:t>
            </a:r>
            <a:br>
              <a:rPr lang="en-US" sz="1700" dirty="0"/>
            </a:br>
            <a:r>
              <a:rPr lang="en-US" sz="1700" dirty="0"/>
              <a:t>[</a:t>
            </a:r>
            <a:r>
              <a:rPr lang="en-US" sz="1700" dirty="0">
                <a:hlinkClick r:id="rId4"/>
              </a:rPr>
              <a:t>Slides (pptx)</a:t>
            </a:r>
            <a:r>
              <a:rPr lang="en-US" sz="1700" dirty="0">
                <a:hlinkClick r:id="rId5"/>
              </a:rPr>
              <a:t>(pdf)</a:t>
            </a:r>
            <a:r>
              <a:rPr lang="en-US" sz="1700" dirty="0"/>
              <a:t>]</a:t>
            </a:r>
            <a:br>
              <a:rPr lang="en-US" sz="1700" dirty="0"/>
            </a:br>
            <a:r>
              <a:rPr lang="en-US" sz="1700" dirty="0"/>
              <a:t>[</a:t>
            </a:r>
            <a:r>
              <a:rPr lang="en-US" sz="1700" dirty="0">
                <a:hlinkClick r:id="rId6"/>
              </a:rPr>
              <a:t>Talk Video (1 hour 2 minutes)</a:t>
            </a:r>
            <a:r>
              <a:rPr lang="en-US" sz="1700" dirty="0"/>
              <a:t>]</a:t>
            </a:r>
          </a:p>
        </p:txBody>
      </p:sp>
      <p:sp>
        <p:nvSpPr>
          <p:cNvPr id="4" name="Slide Number Placeholder 3">
            <a:extLst>
              <a:ext uri="{FF2B5EF4-FFF2-40B4-BE49-F238E27FC236}">
                <a16:creationId xmlns:a16="http://schemas.microsoft.com/office/drawing/2014/main" id="{FA6A5F09-0277-D841-A893-DD691A622554}"/>
              </a:ext>
            </a:extLst>
          </p:cNvPr>
          <p:cNvSpPr>
            <a:spLocks noGrp="1"/>
          </p:cNvSpPr>
          <p:nvPr>
            <p:ph type="sldNum" sz="quarter" idx="11"/>
          </p:nvPr>
        </p:nvSpPr>
        <p:spPr/>
        <p:txBody>
          <a:bodyPr/>
          <a:lstStyle/>
          <a:p>
            <a:fld id="{323594FA-E141-4234-AE05-360401972BE7}" type="slidenum">
              <a:rPr lang="en-US" altLang="en-US" smtClean="0"/>
              <a:pPr/>
              <a:t>12</a:t>
            </a:fld>
            <a:endParaRPr lang="en-US" altLang="en-US"/>
          </a:p>
        </p:txBody>
      </p:sp>
      <p:pic>
        <p:nvPicPr>
          <p:cNvPr id="5" name="Picture 4">
            <a:extLst>
              <a:ext uri="{FF2B5EF4-FFF2-40B4-BE49-F238E27FC236}">
                <a16:creationId xmlns:a16="http://schemas.microsoft.com/office/drawing/2014/main" id="{A2D8D8F9-787B-E34E-89E5-814530164E49}"/>
              </a:ext>
            </a:extLst>
          </p:cNvPr>
          <p:cNvPicPr>
            <a:picLocks noChangeAspect="1"/>
          </p:cNvPicPr>
          <p:nvPr/>
        </p:nvPicPr>
        <p:blipFill>
          <a:blip r:embed="rId7"/>
          <a:stretch>
            <a:fillRect/>
          </a:stretch>
        </p:blipFill>
        <p:spPr>
          <a:xfrm>
            <a:off x="1489298" y="2979738"/>
            <a:ext cx="6286500" cy="3721100"/>
          </a:xfrm>
          <a:prstGeom prst="rect">
            <a:avLst/>
          </a:prstGeom>
        </p:spPr>
      </p:pic>
    </p:spTree>
    <p:extLst>
      <p:ext uri="{BB962C8B-B14F-4D97-AF65-F5344CB8AC3E}">
        <p14:creationId xmlns:p14="http://schemas.microsoft.com/office/powerpoint/2010/main" val="4028241506"/>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In-DRAM Bulk AND/OR</a:t>
            </a:r>
          </a:p>
        </p:txBody>
      </p:sp>
      <p:sp>
        <p:nvSpPr>
          <p:cNvPr id="3" name="Content Placeholder 2"/>
          <p:cNvSpPr>
            <a:spLocks noGrp="1"/>
          </p:cNvSpPr>
          <p:nvPr>
            <p:ph idx="1"/>
          </p:nvPr>
        </p:nvSpPr>
        <p:spPr/>
        <p:txBody>
          <a:bodyPr/>
          <a:lstStyle/>
          <a:p>
            <a:r>
              <a:rPr lang="en-US" dirty="0"/>
              <a:t>Vivek Seshadri, Kevin Hsieh, </a:t>
            </a:r>
            <a:r>
              <a:rPr lang="en-US" dirty="0" err="1"/>
              <a:t>Amirali</a:t>
            </a:r>
            <a:r>
              <a:rPr lang="en-US" dirty="0"/>
              <a:t> </a:t>
            </a:r>
            <a:r>
              <a:rPr lang="en-US" dirty="0" err="1"/>
              <a:t>Boroumand</a:t>
            </a:r>
            <a:r>
              <a:rPr lang="en-US" dirty="0"/>
              <a:t>, Donghyuk Lee, Michael A. </a:t>
            </a:r>
            <a:r>
              <a:rPr lang="en-US" dirty="0" err="1"/>
              <a:t>Kozuch</a:t>
            </a:r>
            <a:r>
              <a:rPr lang="en-US" dirty="0"/>
              <a:t>, Onur Mutlu, Phillip B. Gibbons, and Todd C. </a:t>
            </a:r>
            <a:r>
              <a:rPr lang="en-US" dirty="0" err="1"/>
              <a:t>Mowry</a:t>
            </a:r>
            <a:r>
              <a:rPr lang="en-US" dirty="0"/>
              <a:t>,</a:t>
            </a:r>
            <a:br>
              <a:rPr lang="en-US" dirty="0"/>
            </a:br>
            <a:r>
              <a:rPr lang="en-US" b="1" dirty="0">
                <a:solidFill>
                  <a:srgbClr val="0432FF"/>
                </a:solidFill>
                <a:hlinkClick r:id="rId2">
                  <a:extLst>
                    <a:ext uri="{A12FA001-AC4F-418D-AE19-62706E023703}">
                      <ahyp:hlinkClr xmlns:ahyp="http://schemas.microsoft.com/office/drawing/2018/hyperlinkcolor" val="tx"/>
                    </a:ext>
                  </a:extLst>
                </a:hlinkClick>
              </a:rPr>
              <a:t>"Fast Bulk Bitwise AND and OR in DRAM"</a:t>
            </a:r>
            <a:br>
              <a:rPr lang="en-US" dirty="0">
                <a:solidFill>
                  <a:srgbClr val="0432FF"/>
                </a:solidFill>
              </a:rPr>
            </a:br>
            <a:r>
              <a:rPr lang="en-US" i="1" dirty="0">
                <a:hlinkClick r:id="rId3"/>
              </a:rPr>
              <a:t>IEEE Computer Architecture Letters</a:t>
            </a:r>
            <a:r>
              <a:rPr lang="en-US" i="1" dirty="0"/>
              <a:t> (</a:t>
            </a:r>
            <a:r>
              <a:rPr lang="en-US" b="1" i="1" dirty="0"/>
              <a:t>CAL</a:t>
            </a:r>
            <a:r>
              <a:rPr lang="en-US" i="1" dirty="0"/>
              <a:t>)</a:t>
            </a:r>
            <a:r>
              <a:rPr lang="en-US" dirty="0"/>
              <a:t>, April 2015. </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stretch>
            <a:fillRect/>
          </a:stretch>
        </p:blipFill>
        <p:spPr>
          <a:xfrm>
            <a:off x="0" y="4276418"/>
            <a:ext cx="9144000" cy="1744870"/>
          </a:xfrm>
          <a:prstGeom prst="rect">
            <a:avLst/>
          </a:prstGeom>
        </p:spPr>
      </p:pic>
    </p:spTree>
    <p:extLst>
      <p:ext uri="{BB962C8B-B14F-4D97-AF65-F5344CB8AC3E}">
        <p14:creationId xmlns:p14="http://schemas.microsoft.com/office/powerpoint/2010/main" val="2727127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More on Ambit</a:t>
            </a:r>
          </a:p>
        </p:txBody>
      </p:sp>
      <p:sp>
        <p:nvSpPr>
          <p:cNvPr id="3" name="Content Placeholder 2"/>
          <p:cNvSpPr>
            <a:spLocks noGrp="1"/>
          </p:cNvSpPr>
          <p:nvPr>
            <p:ph idx="1"/>
          </p:nvPr>
        </p:nvSpPr>
        <p:spPr>
          <a:xfrm>
            <a:off x="228600" y="1144488"/>
            <a:ext cx="8610600" cy="4876800"/>
          </a:xfrm>
        </p:spPr>
        <p:txBody>
          <a:bodyPr/>
          <a:lstStyle/>
          <a:p>
            <a:r>
              <a:rPr lang="en-US" dirty="0" err="1"/>
              <a:t>Vivek</a:t>
            </a:r>
            <a:r>
              <a:rPr lang="en-US" dirty="0"/>
              <a:t> Seshadri et al., </a:t>
            </a:r>
            <a:r>
              <a:rPr lang="en-US" dirty="0">
                <a:solidFill>
                  <a:srgbClr val="0432FF"/>
                </a:solidFill>
              </a:rPr>
              <a:t>“</a:t>
            </a:r>
            <a:r>
              <a:rPr lang="en-US" b="1" dirty="0">
                <a:solidFill>
                  <a:srgbClr val="0432FF"/>
                </a:solidFill>
                <a:hlinkClick r:id="rId2">
                  <a:extLst>
                    <a:ext uri="{A12FA001-AC4F-418D-AE19-62706E023703}">
                      <ahyp:hlinkClr xmlns:ahyp="http://schemas.microsoft.com/office/drawing/2018/hyperlinkcolor" val="tx"/>
                    </a:ext>
                  </a:extLst>
                </a:hlinkClick>
              </a:rPr>
              <a:t>Ambit: In-Memory Accelerator for Bulk Bitwise Operations Using Commodity DRAM Technology</a:t>
            </a:r>
            <a:r>
              <a:rPr lang="en-US" dirty="0">
                <a:solidFill>
                  <a:srgbClr val="0432FF"/>
                </a:solidFill>
              </a:rPr>
              <a:t>,”</a:t>
            </a:r>
            <a:r>
              <a:rPr lang="en-US" dirty="0"/>
              <a:t> MICRO 2017.</a:t>
            </a:r>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641055"/>
            <a:ext cx="9144000" cy="2092201"/>
          </a:xfrm>
          <a:prstGeom prst="rect">
            <a:avLst/>
          </a:prstGeom>
        </p:spPr>
      </p:pic>
    </p:spTree>
    <p:extLst>
      <p:ext uri="{BB962C8B-B14F-4D97-AF65-F5344CB8AC3E}">
        <p14:creationId xmlns:p14="http://schemas.microsoft.com/office/powerpoint/2010/main" val="3363952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In-DRAM Bulk Bitwise Execution</a:t>
            </a:r>
          </a:p>
        </p:txBody>
      </p:sp>
      <p:sp>
        <p:nvSpPr>
          <p:cNvPr id="3" name="Content Placeholder 2"/>
          <p:cNvSpPr>
            <a:spLocks noGrp="1"/>
          </p:cNvSpPr>
          <p:nvPr>
            <p:ph idx="1"/>
          </p:nvPr>
        </p:nvSpPr>
        <p:spPr>
          <a:xfrm>
            <a:off x="228600" y="1000472"/>
            <a:ext cx="8610600" cy="4876800"/>
          </a:xfrm>
        </p:spPr>
        <p:txBody>
          <a:bodyPr/>
          <a:lstStyle/>
          <a:p>
            <a:r>
              <a:rPr lang="en-US" dirty="0" err="1"/>
              <a:t>Vivek</a:t>
            </a:r>
            <a:r>
              <a:rPr lang="en-US" dirty="0"/>
              <a:t> Seshadri and Onur Mutlu,</a:t>
            </a:r>
            <a:br>
              <a:rPr lang="en-US" dirty="0"/>
            </a:br>
            <a:r>
              <a:rPr lang="en-US" b="1" dirty="0">
                <a:solidFill>
                  <a:srgbClr val="0432FF"/>
                </a:solidFill>
                <a:hlinkClick r:id="rId2">
                  <a:extLst>
                    <a:ext uri="{A12FA001-AC4F-418D-AE19-62706E023703}">
                      <ahyp:hlinkClr xmlns:ahyp="http://schemas.microsoft.com/office/drawing/2018/hyperlinkcolor" val="tx"/>
                    </a:ext>
                  </a:extLst>
                </a:hlinkClick>
              </a:rPr>
              <a:t>"In-DRAM Bulk Bitwise Execution Engine"</a:t>
            </a:r>
            <a:r>
              <a:rPr lang="en-US" dirty="0">
                <a:solidFill>
                  <a:srgbClr val="0432FF"/>
                </a:solidFill>
              </a:rPr>
              <a:t> </a:t>
            </a:r>
            <a:br>
              <a:rPr lang="en-US" dirty="0"/>
            </a:br>
            <a:r>
              <a:rPr lang="en-US" i="1" dirty="0"/>
              <a:t>Invited Book Chapter in Advances in Computers</a:t>
            </a:r>
            <a:r>
              <a:rPr lang="en-US" dirty="0"/>
              <a:t>, to appear in 2020. </a:t>
            </a:r>
            <a:br>
              <a:rPr lang="en-US" dirty="0"/>
            </a:br>
            <a:r>
              <a:rPr lang="en-US" dirty="0"/>
              <a:t>[</a:t>
            </a:r>
            <a:r>
              <a:rPr lang="en-US" dirty="0">
                <a:hlinkClick r:id="rId2"/>
              </a:rPr>
              <a:t>Preliminary arXiv version</a:t>
            </a:r>
            <a:r>
              <a:rPr lang="en-US" dirty="0"/>
              <a:t>]</a:t>
            </a:r>
          </a:p>
          <a:p>
            <a:pPr marL="0" indent="0">
              <a:buNone/>
            </a:pPr>
            <a:endParaRPr lang="en-US" sz="21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6AB84BF9-0E65-2149-BD37-BF6C5954758F}"/>
              </a:ext>
            </a:extLst>
          </p:cNvPr>
          <p:cNvPicPr>
            <a:picLocks noChangeAspect="1"/>
          </p:cNvPicPr>
          <p:nvPr/>
        </p:nvPicPr>
        <p:blipFill>
          <a:blip r:embed="rId3"/>
          <a:stretch>
            <a:fillRect/>
          </a:stretch>
        </p:blipFill>
        <p:spPr>
          <a:xfrm>
            <a:off x="527921" y="3799136"/>
            <a:ext cx="8011958" cy="2261319"/>
          </a:xfrm>
          <a:prstGeom prst="rect">
            <a:avLst/>
          </a:prstGeom>
        </p:spPr>
      </p:pic>
    </p:spTree>
    <p:extLst>
      <p:ext uri="{BB962C8B-B14F-4D97-AF65-F5344CB8AC3E}">
        <p14:creationId xmlns:p14="http://schemas.microsoft.com/office/powerpoint/2010/main" val="517546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BFE0-AC75-EA4D-B294-B564E8EA58A2}"/>
              </a:ext>
            </a:extLst>
          </p:cNvPr>
          <p:cNvSpPr>
            <a:spLocks noGrp="1"/>
          </p:cNvSpPr>
          <p:nvPr>
            <p:ph type="title"/>
          </p:nvPr>
        </p:nvSpPr>
        <p:spPr/>
        <p:txBody>
          <a:bodyPr/>
          <a:lstStyle/>
          <a:p>
            <a:r>
              <a:rPr lang="en-US" dirty="0"/>
              <a:t>SIMDRAM Framework</a:t>
            </a:r>
          </a:p>
        </p:txBody>
      </p:sp>
      <p:sp>
        <p:nvSpPr>
          <p:cNvPr id="3" name="Content Placeholder 2">
            <a:extLst>
              <a:ext uri="{FF2B5EF4-FFF2-40B4-BE49-F238E27FC236}">
                <a16:creationId xmlns:a16="http://schemas.microsoft.com/office/drawing/2014/main" id="{38B4B9AD-DEF9-4C4F-9DC2-DABFA4D56025}"/>
              </a:ext>
            </a:extLst>
          </p:cNvPr>
          <p:cNvSpPr>
            <a:spLocks noGrp="1"/>
          </p:cNvSpPr>
          <p:nvPr>
            <p:ph idx="1"/>
          </p:nvPr>
        </p:nvSpPr>
        <p:spPr>
          <a:xfrm>
            <a:off x="228600" y="1052736"/>
            <a:ext cx="8610600" cy="4876800"/>
          </a:xfrm>
        </p:spPr>
        <p:txBody>
          <a:bodyPr/>
          <a:lstStyle/>
          <a:p>
            <a:r>
              <a:rPr lang="en-US" sz="1500" dirty="0" err="1"/>
              <a:t>Nastaran</a:t>
            </a:r>
            <a:r>
              <a:rPr lang="en-US" sz="1500" dirty="0"/>
              <a:t> </a:t>
            </a:r>
            <a:r>
              <a:rPr lang="en-US" sz="1500" dirty="0" err="1"/>
              <a:t>Hajinazar</a:t>
            </a:r>
            <a:r>
              <a:rPr lang="en-US" sz="1500" dirty="0"/>
              <a:t>, Geraldo F. Oliveira, Sven Gregorio, Joao </a:t>
            </a:r>
            <a:r>
              <a:rPr lang="en-US" sz="1500" dirty="0" err="1"/>
              <a:t>Dinis</a:t>
            </a:r>
            <a:r>
              <a:rPr lang="en-US" sz="1500" dirty="0"/>
              <a:t> Ferreira, Nika Mansouri </a:t>
            </a:r>
            <a:r>
              <a:rPr lang="en-US" sz="1500" dirty="0" err="1"/>
              <a:t>Ghiasi</a:t>
            </a:r>
            <a:r>
              <a:rPr lang="en-US" sz="1500" dirty="0"/>
              <a:t>, </a:t>
            </a:r>
            <a:r>
              <a:rPr lang="en-US" sz="1500" dirty="0" err="1"/>
              <a:t>Minesh</a:t>
            </a:r>
            <a:r>
              <a:rPr lang="en-US" sz="1500" dirty="0"/>
              <a:t> Patel, Mohammed </a:t>
            </a:r>
            <a:r>
              <a:rPr lang="en-US" sz="1500" dirty="0" err="1"/>
              <a:t>Alser</a:t>
            </a:r>
            <a:r>
              <a:rPr lang="en-US" sz="1500" dirty="0"/>
              <a:t>, </a:t>
            </a:r>
            <a:r>
              <a:rPr lang="en-US" sz="1500" dirty="0" err="1"/>
              <a:t>Saugata</a:t>
            </a:r>
            <a:r>
              <a:rPr lang="en-US" sz="1500" dirty="0"/>
              <a:t> Ghose, Juan Gomez-Luna, and Onur Mutlu,</a:t>
            </a:r>
            <a:br>
              <a:rPr lang="en-US" sz="1500" dirty="0"/>
            </a:br>
            <a:r>
              <a:rPr lang="en-US" sz="1500" b="1" dirty="0">
                <a:solidFill>
                  <a:srgbClr val="0432FF"/>
                </a:solidFill>
                <a:hlinkClick r:id="rId2">
                  <a:extLst>
                    <a:ext uri="{A12FA001-AC4F-418D-AE19-62706E023703}">
                      <ahyp:hlinkClr xmlns:ahyp="http://schemas.microsoft.com/office/drawing/2018/hyperlinkcolor" val="tx"/>
                    </a:ext>
                  </a:extLst>
                </a:hlinkClick>
              </a:rPr>
              <a:t>"SIMDRAM: An End-to-End Framework for Bit-Serial SIMD Computing in DRAM"</a:t>
            </a:r>
            <a:br>
              <a:rPr lang="en-US" sz="1500" dirty="0">
                <a:solidFill>
                  <a:srgbClr val="0432FF"/>
                </a:solidFill>
              </a:rPr>
            </a:br>
            <a:r>
              <a:rPr lang="en-US" sz="1500" i="1" dirty="0"/>
              <a:t>Proceedings of the </a:t>
            </a:r>
            <a:r>
              <a:rPr lang="en-US" sz="1500" i="1" dirty="0">
                <a:hlinkClick r:id="rId3"/>
              </a:rPr>
              <a:t>26th International Conference on Architectural Support for Programming Languages and Operating Systems</a:t>
            </a:r>
            <a:r>
              <a:rPr lang="en-US" sz="1500" i="1" dirty="0"/>
              <a:t> (</a:t>
            </a:r>
            <a:r>
              <a:rPr lang="en-US" sz="1500" b="1" i="1" dirty="0"/>
              <a:t>ASPLOS</a:t>
            </a:r>
            <a:r>
              <a:rPr lang="en-US" sz="1500" i="1" dirty="0"/>
              <a:t>)</a:t>
            </a:r>
            <a:r>
              <a:rPr lang="en-US" sz="1500" dirty="0"/>
              <a:t>, Virtual, March-April 2021.</a:t>
            </a:r>
            <a:br>
              <a:rPr lang="en-US" sz="1500" dirty="0"/>
            </a:br>
            <a:r>
              <a:rPr lang="en-US" sz="1500" dirty="0"/>
              <a:t>[</a:t>
            </a:r>
            <a:r>
              <a:rPr lang="en-US" sz="1500" dirty="0">
                <a:hlinkClick r:id="rId4"/>
              </a:rPr>
              <a:t>2-page Extended Abstract</a:t>
            </a:r>
            <a:r>
              <a:rPr lang="en-US" sz="1500" dirty="0"/>
              <a:t>]</a:t>
            </a:r>
            <a:br>
              <a:rPr lang="en-US" sz="1500" dirty="0"/>
            </a:br>
            <a:r>
              <a:rPr lang="en-US" sz="1500" dirty="0"/>
              <a:t>[</a:t>
            </a:r>
            <a:r>
              <a:rPr lang="en-US" sz="1500" dirty="0">
                <a:hlinkClick r:id="rId5"/>
              </a:rPr>
              <a:t>Short Talk Slides (pptx)</a:t>
            </a:r>
            <a:r>
              <a:rPr lang="en-US" sz="1500" dirty="0"/>
              <a:t> </a:t>
            </a:r>
            <a:r>
              <a:rPr lang="en-US" sz="1500" dirty="0">
                <a:hlinkClick r:id="rId6"/>
              </a:rPr>
              <a:t>(pdf)</a:t>
            </a:r>
            <a:r>
              <a:rPr lang="en-US" sz="1500" dirty="0"/>
              <a:t>]</a:t>
            </a:r>
            <a:br>
              <a:rPr lang="en-US" sz="1500" dirty="0"/>
            </a:br>
            <a:r>
              <a:rPr lang="en-US" sz="1500" dirty="0"/>
              <a:t>[</a:t>
            </a:r>
            <a:r>
              <a:rPr lang="en-US" sz="1500" dirty="0">
                <a:hlinkClick r:id="rId7"/>
              </a:rPr>
              <a:t>Talk Slides (pptx)</a:t>
            </a:r>
            <a:r>
              <a:rPr lang="en-US" sz="1500" dirty="0"/>
              <a:t> </a:t>
            </a:r>
            <a:r>
              <a:rPr lang="en-US" sz="1500" dirty="0">
                <a:hlinkClick r:id="rId8"/>
              </a:rPr>
              <a:t>(pdf)</a:t>
            </a:r>
            <a:r>
              <a:rPr lang="en-US" sz="1500" dirty="0"/>
              <a:t>]</a:t>
            </a:r>
            <a:br>
              <a:rPr lang="en-US" sz="1500" dirty="0"/>
            </a:br>
            <a:r>
              <a:rPr lang="en-US" sz="1500" dirty="0"/>
              <a:t>[</a:t>
            </a:r>
            <a:r>
              <a:rPr lang="en-US" sz="1500" dirty="0">
                <a:hlinkClick r:id="rId9"/>
              </a:rPr>
              <a:t>Short Talk Video</a:t>
            </a:r>
            <a:r>
              <a:rPr lang="en-US" sz="1500" dirty="0"/>
              <a:t> (5 mins)]</a:t>
            </a:r>
            <a:br>
              <a:rPr lang="en-US" sz="1500" dirty="0"/>
            </a:br>
            <a:r>
              <a:rPr lang="en-US" sz="1500" dirty="0"/>
              <a:t>[</a:t>
            </a:r>
            <a:r>
              <a:rPr lang="en-US" sz="1500" dirty="0">
                <a:hlinkClick r:id="rId10"/>
              </a:rPr>
              <a:t>Full Talk Video</a:t>
            </a:r>
            <a:r>
              <a:rPr lang="en-US" sz="1500" dirty="0"/>
              <a:t> (27 mins)]</a:t>
            </a:r>
          </a:p>
          <a:p>
            <a:pPr marL="0" indent="0">
              <a:buNone/>
            </a:pPr>
            <a:br>
              <a:rPr lang="en-US" sz="1700" dirty="0"/>
            </a:br>
            <a:endParaRPr lang="en-US" sz="1700" dirty="0"/>
          </a:p>
        </p:txBody>
      </p:sp>
      <p:sp>
        <p:nvSpPr>
          <p:cNvPr id="4" name="Slide Number Placeholder 3">
            <a:extLst>
              <a:ext uri="{FF2B5EF4-FFF2-40B4-BE49-F238E27FC236}">
                <a16:creationId xmlns:a16="http://schemas.microsoft.com/office/drawing/2014/main" id="{01A2CC07-ABC8-6047-856D-10E0B6E8E52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1F2D6C2E-4B30-5D40-A601-57FD66ECFD90}"/>
              </a:ext>
            </a:extLst>
          </p:cNvPr>
          <p:cNvPicPr>
            <a:picLocks noChangeAspect="1"/>
          </p:cNvPicPr>
          <p:nvPr/>
        </p:nvPicPr>
        <p:blipFill>
          <a:blip r:embed="rId11"/>
          <a:stretch>
            <a:fillRect/>
          </a:stretch>
        </p:blipFill>
        <p:spPr>
          <a:xfrm>
            <a:off x="304800" y="3934392"/>
            <a:ext cx="8218695" cy="2152195"/>
          </a:xfrm>
          <a:prstGeom prst="rect">
            <a:avLst/>
          </a:prstGeom>
        </p:spPr>
      </p:pic>
    </p:spTree>
    <p:extLst>
      <p:ext uri="{BB962C8B-B14F-4D97-AF65-F5344CB8AC3E}">
        <p14:creationId xmlns:p14="http://schemas.microsoft.com/office/powerpoint/2010/main" val="199114022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6E973-379F-0E47-9237-8E81F18B2687}"/>
              </a:ext>
            </a:extLst>
          </p:cNvPr>
          <p:cNvSpPr>
            <a:spLocks noGrp="1"/>
          </p:cNvSpPr>
          <p:nvPr>
            <p:ph type="title"/>
          </p:nvPr>
        </p:nvSpPr>
        <p:spPr/>
        <p:txBody>
          <a:bodyPr/>
          <a:lstStyle/>
          <a:p>
            <a:r>
              <a:rPr lang="en-CA" sz="4400" dirty="0"/>
              <a:t>SIMDRAM Key Idea </a:t>
            </a:r>
            <a:br>
              <a:rPr lang="en-CA" sz="4400" dirty="0"/>
            </a:br>
            <a:endParaRPr lang="en-US" sz="4400" dirty="0"/>
          </a:p>
        </p:txBody>
      </p:sp>
      <p:sp>
        <p:nvSpPr>
          <p:cNvPr id="3" name="Content Placeholder 2">
            <a:extLst>
              <a:ext uri="{FF2B5EF4-FFF2-40B4-BE49-F238E27FC236}">
                <a16:creationId xmlns:a16="http://schemas.microsoft.com/office/drawing/2014/main" id="{A223BDE8-46CC-8D47-991F-4D759631276F}"/>
              </a:ext>
            </a:extLst>
          </p:cNvPr>
          <p:cNvSpPr>
            <a:spLocks noGrp="1"/>
          </p:cNvSpPr>
          <p:nvPr>
            <p:ph idx="1"/>
          </p:nvPr>
        </p:nvSpPr>
        <p:spPr>
          <a:xfrm>
            <a:off x="78189" y="769623"/>
            <a:ext cx="8987622" cy="5763699"/>
          </a:xfrm>
        </p:spPr>
        <p:txBody>
          <a:bodyPr/>
          <a:lstStyle/>
          <a:p>
            <a:pPr lvl="1"/>
            <a:endParaRPr lang="en-US" sz="800" dirty="0"/>
          </a:p>
          <a:p>
            <a:pPr lvl="1"/>
            <a:endParaRPr lang="en-US" sz="800" dirty="0"/>
          </a:p>
          <a:p>
            <a:pPr marL="457200" lvl="1" indent="0">
              <a:buNone/>
            </a:pPr>
            <a:endParaRPr lang="en-US" sz="800" dirty="0"/>
          </a:p>
          <a:p>
            <a:pPr lvl="1"/>
            <a:endParaRPr lang="en-US" sz="800" dirty="0"/>
          </a:p>
          <a:p>
            <a:r>
              <a:rPr lang="en-US" b="1" dirty="0">
                <a:solidFill>
                  <a:schemeClr val="accent6">
                    <a:lumMod val="75000"/>
                  </a:schemeClr>
                </a:solidFill>
              </a:rPr>
              <a:t>SIMDRAM: </a:t>
            </a:r>
            <a:r>
              <a:rPr lang="en-US" dirty="0"/>
              <a:t>An end-to-end processing-using-DRAM framework that provides the </a:t>
            </a:r>
            <a:r>
              <a:rPr lang="en-US" dirty="0">
                <a:solidFill>
                  <a:schemeClr val="accent2"/>
                </a:solidFill>
              </a:rPr>
              <a:t>programming interface</a:t>
            </a:r>
            <a:r>
              <a:rPr lang="en-US" dirty="0"/>
              <a:t>, the </a:t>
            </a:r>
            <a:r>
              <a:rPr lang="en-US" dirty="0">
                <a:solidFill>
                  <a:schemeClr val="accent2"/>
                </a:solidFill>
              </a:rPr>
              <a:t>ISA</a:t>
            </a:r>
            <a:r>
              <a:rPr lang="en-US" dirty="0"/>
              <a:t>, and the </a:t>
            </a:r>
            <a:r>
              <a:rPr lang="en-US" dirty="0">
                <a:solidFill>
                  <a:schemeClr val="accent2"/>
                </a:solidFill>
              </a:rPr>
              <a:t>hardware</a:t>
            </a:r>
            <a:r>
              <a:rPr lang="en-US" dirty="0"/>
              <a:t> </a:t>
            </a:r>
            <a:r>
              <a:rPr lang="en-US" dirty="0">
                <a:solidFill>
                  <a:schemeClr val="accent2"/>
                </a:solidFill>
              </a:rPr>
              <a:t>support</a:t>
            </a:r>
            <a:r>
              <a:rPr lang="en-US" dirty="0"/>
              <a:t> for:</a:t>
            </a:r>
          </a:p>
          <a:p>
            <a:endParaRPr lang="en-US" sz="2400" dirty="0"/>
          </a:p>
          <a:p>
            <a:pPr lvl="1"/>
            <a:r>
              <a:rPr lang="en-US" b="1" dirty="0">
                <a:solidFill>
                  <a:schemeClr val="accent1">
                    <a:lumMod val="75000"/>
                  </a:schemeClr>
                </a:solidFill>
              </a:rPr>
              <a:t>Efficiently</a:t>
            </a:r>
            <a:r>
              <a:rPr lang="en-US" dirty="0"/>
              <a:t> computing </a:t>
            </a:r>
            <a:r>
              <a:rPr lang="en-US" b="1" dirty="0">
                <a:solidFill>
                  <a:srgbClr val="C00000"/>
                </a:solidFill>
              </a:rPr>
              <a:t>complex</a:t>
            </a:r>
            <a:r>
              <a:rPr lang="en-US" dirty="0"/>
              <a:t> operations in DRAM</a:t>
            </a:r>
          </a:p>
          <a:p>
            <a:pPr lvl="1"/>
            <a:endParaRPr lang="en-US" sz="800" dirty="0"/>
          </a:p>
          <a:p>
            <a:pPr lvl="1"/>
            <a:r>
              <a:rPr lang="en-US" dirty="0"/>
              <a:t>Providing the ability to implement </a:t>
            </a:r>
            <a:r>
              <a:rPr lang="en-US" b="1" dirty="0">
                <a:solidFill>
                  <a:schemeClr val="accent1">
                    <a:lumMod val="75000"/>
                  </a:schemeClr>
                </a:solidFill>
              </a:rPr>
              <a:t>arbitrary</a:t>
            </a:r>
            <a:r>
              <a:rPr lang="en-US" dirty="0"/>
              <a:t> operations as required</a:t>
            </a:r>
          </a:p>
          <a:p>
            <a:pPr lvl="1"/>
            <a:endParaRPr lang="en-US" sz="800" dirty="0"/>
          </a:p>
          <a:p>
            <a:pPr lvl="1"/>
            <a:r>
              <a:rPr lang="en-US" dirty="0"/>
              <a:t>Using an </a:t>
            </a:r>
            <a:r>
              <a:rPr lang="en-US" b="1" dirty="0">
                <a:solidFill>
                  <a:schemeClr val="accent6">
                    <a:lumMod val="75000"/>
                  </a:schemeClr>
                </a:solidFill>
              </a:rPr>
              <a:t>in-DRAM massively-parallel SIMD substrate</a:t>
            </a:r>
            <a:r>
              <a:rPr lang="en-US" dirty="0"/>
              <a:t> that requires </a:t>
            </a:r>
            <a:r>
              <a:rPr lang="en-US" b="1" dirty="0">
                <a:solidFill>
                  <a:schemeClr val="accent1">
                    <a:lumMod val="75000"/>
                  </a:schemeClr>
                </a:solidFill>
              </a:rPr>
              <a:t>minimal</a:t>
            </a:r>
            <a:r>
              <a:rPr lang="en-US" dirty="0"/>
              <a:t> changes to DRAM architecture</a:t>
            </a:r>
          </a:p>
          <a:p>
            <a:pPr lvl="2"/>
            <a:endParaRPr lang="en-US" dirty="0"/>
          </a:p>
          <a:p>
            <a:pPr lvl="1"/>
            <a:endParaRPr lang="en-US" dirty="0"/>
          </a:p>
        </p:txBody>
      </p:sp>
      <p:sp>
        <p:nvSpPr>
          <p:cNvPr id="4" name="Slide Number Placeholder 2">
            <a:extLst>
              <a:ext uri="{FF2B5EF4-FFF2-40B4-BE49-F238E27FC236}">
                <a16:creationId xmlns:a16="http://schemas.microsoft.com/office/drawing/2014/main" id="{E33E8851-BF95-6842-9DAC-3E18705E07DB}"/>
              </a:ext>
            </a:extLst>
          </p:cNvPr>
          <p:cNvSpPr txBox="1">
            <a:spLocks/>
          </p:cNvSpPr>
          <p:nvPr/>
        </p:nvSpPr>
        <p:spPr>
          <a:xfrm>
            <a:off x="5498152" y="6345828"/>
            <a:ext cx="342767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23</a:t>
            </a:r>
          </a:p>
        </p:txBody>
      </p:sp>
    </p:spTree>
    <p:extLst>
      <p:ext uri="{BB962C8B-B14F-4D97-AF65-F5344CB8AC3E}">
        <p14:creationId xmlns:p14="http://schemas.microsoft.com/office/powerpoint/2010/main" val="393264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ounded Rectangle 159">
            <a:extLst>
              <a:ext uri="{FF2B5EF4-FFF2-40B4-BE49-F238E27FC236}">
                <a16:creationId xmlns:a16="http://schemas.microsoft.com/office/drawing/2014/main" id="{4AC448A1-D8FC-074B-83B4-F13809959B84}"/>
              </a:ext>
            </a:extLst>
          </p:cNvPr>
          <p:cNvSpPr/>
          <p:nvPr/>
        </p:nvSpPr>
        <p:spPr>
          <a:xfrm>
            <a:off x="3056442" y="3767639"/>
            <a:ext cx="3907140" cy="2443475"/>
          </a:xfrm>
          <a:prstGeom prst="roundRect">
            <a:avLst/>
          </a:prstGeom>
          <a:solidFill>
            <a:srgbClr val="F9F2EF"/>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nvGrpSpPr>
          <p:cNvPr id="4" name="Group 3">
            <a:extLst>
              <a:ext uri="{FF2B5EF4-FFF2-40B4-BE49-F238E27FC236}">
                <a16:creationId xmlns:a16="http://schemas.microsoft.com/office/drawing/2014/main" id="{D15069BC-5B11-7743-B528-35178FAE71ED}"/>
              </a:ext>
            </a:extLst>
          </p:cNvPr>
          <p:cNvGrpSpPr/>
          <p:nvPr/>
        </p:nvGrpSpPr>
        <p:grpSpPr>
          <a:xfrm>
            <a:off x="7116062" y="3738583"/>
            <a:ext cx="2105825" cy="2379840"/>
            <a:chOff x="7116062" y="3738583"/>
            <a:chExt cx="2105825" cy="2379840"/>
          </a:xfrm>
        </p:grpSpPr>
        <p:sp>
          <p:nvSpPr>
            <p:cNvPr id="480" name="Rectangle 479">
              <a:extLst>
                <a:ext uri="{FF2B5EF4-FFF2-40B4-BE49-F238E27FC236}">
                  <a16:creationId xmlns:a16="http://schemas.microsoft.com/office/drawing/2014/main" id="{9AFA37DF-98AF-2A42-A277-2415E78A0DFE}"/>
                </a:ext>
              </a:extLst>
            </p:cNvPr>
            <p:cNvSpPr/>
            <p:nvPr/>
          </p:nvSpPr>
          <p:spPr>
            <a:xfrm>
              <a:off x="7279373" y="4036626"/>
              <a:ext cx="1779205" cy="2081797"/>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512" name="Rectangle 511">
              <a:extLst>
                <a:ext uri="{FF2B5EF4-FFF2-40B4-BE49-F238E27FC236}">
                  <a16:creationId xmlns:a16="http://schemas.microsoft.com/office/drawing/2014/main" id="{700FA02F-65ED-7C4E-A239-5A4A264BDB14}"/>
                </a:ext>
              </a:extLst>
            </p:cNvPr>
            <p:cNvSpPr/>
            <p:nvPr/>
          </p:nvSpPr>
          <p:spPr>
            <a:xfrm>
              <a:off x="7116062" y="3738583"/>
              <a:ext cx="2105825"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SIMDRAM Output</a:t>
              </a:r>
            </a:p>
          </p:txBody>
        </p:sp>
        <p:sp>
          <p:nvSpPr>
            <p:cNvPr id="527" name="Rectangle 526">
              <a:extLst>
                <a:ext uri="{FF2B5EF4-FFF2-40B4-BE49-F238E27FC236}">
                  <a16:creationId xmlns:a16="http://schemas.microsoft.com/office/drawing/2014/main" id="{9784C941-66A3-5040-BA46-DAC418472FA1}"/>
                </a:ext>
              </a:extLst>
            </p:cNvPr>
            <p:cNvSpPr/>
            <p:nvPr/>
          </p:nvSpPr>
          <p:spPr>
            <a:xfrm>
              <a:off x="7365094" y="4022208"/>
              <a:ext cx="1704313" cy="58413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8" b="0" i="1" u="none" strike="noStrike" kern="1200" cap="none" spc="0" normalizeH="0" baseline="0" noProof="0" dirty="0">
                  <a:ln>
                    <a:noFill/>
                  </a:ln>
                  <a:solidFill>
                    <a:srgbClr val="2E5597"/>
                  </a:solidFill>
                  <a:effectLst/>
                  <a:uLnTx/>
                  <a:uFillTx/>
                  <a:latin typeface="Cambria" panose="02040503050406030204" pitchFamily="18" charset="0"/>
                  <a:ea typeface="+mn-ea"/>
                  <a:cs typeface="Arial" panose="020B0604020202020204" pitchFamily="34" charset="0"/>
                </a:rPr>
                <a:t>Instruction result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8" b="0" i="1" u="none" strike="noStrike" kern="1200" cap="none" spc="0" normalizeH="0" baseline="0" noProof="0" dirty="0">
                  <a:ln>
                    <a:noFill/>
                  </a:ln>
                  <a:solidFill>
                    <a:srgbClr val="2E5597"/>
                  </a:solidFill>
                  <a:effectLst/>
                  <a:uLnTx/>
                  <a:uFillTx/>
                  <a:latin typeface="Cambria" panose="02040503050406030204" pitchFamily="18" charset="0"/>
                  <a:ea typeface="+mn-ea"/>
                  <a:cs typeface="Arial" panose="020B0604020202020204" pitchFamily="34" charset="0"/>
                </a:rPr>
                <a:t>in memory</a:t>
              </a:r>
            </a:p>
          </p:txBody>
        </p:sp>
      </p:grpSp>
      <p:sp>
        <p:nvSpPr>
          <p:cNvPr id="159" name="Rounded Rectangle 158">
            <a:extLst>
              <a:ext uri="{FF2B5EF4-FFF2-40B4-BE49-F238E27FC236}">
                <a16:creationId xmlns:a16="http://schemas.microsoft.com/office/drawing/2014/main" id="{CE0A9994-29A9-8347-A12F-21F4FFB866BF}"/>
              </a:ext>
            </a:extLst>
          </p:cNvPr>
          <p:cNvSpPr/>
          <p:nvPr/>
        </p:nvSpPr>
        <p:spPr>
          <a:xfrm>
            <a:off x="4425755" y="906211"/>
            <a:ext cx="1809803" cy="2494674"/>
          </a:xfrm>
          <a:prstGeom prst="roundRect">
            <a:avLst/>
          </a:prstGeom>
          <a:solidFill>
            <a:srgbClr val="F9F2EF"/>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57" name="Rounded Rectangle 156">
            <a:extLst>
              <a:ext uri="{FF2B5EF4-FFF2-40B4-BE49-F238E27FC236}">
                <a16:creationId xmlns:a16="http://schemas.microsoft.com/office/drawing/2014/main" id="{2989069A-F661-FE42-B264-D815DC8F0544}"/>
              </a:ext>
            </a:extLst>
          </p:cNvPr>
          <p:cNvSpPr/>
          <p:nvPr/>
        </p:nvSpPr>
        <p:spPr>
          <a:xfrm>
            <a:off x="2517838" y="871442"/>
            <a:ext cx="1754690" cy="2223831"/>
          </a:xfrm>
          <a:prstGeom prst="roundRect">
            <a:avLst/>
          </a:prstGeom>
          <a:solidFill>
            <a:srgbClr val="F9F2EF"/>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nvGrpSpPr>
          <p:cNvPr id="539" name="Group 538">
            <a:extLst>
              <a:ext uri="{FF2B5EF4-FFF2-40B4-BE49-F238E27FC236}">
                <a16:creationId xmlns:a16="http://schemas.microsoft.com/office/drawing/2014/main" id="{69A25650-7088-E942-BE76-58AD68057FC5}"/>
              </a:ext>
            </a:extLst>
          </p:cNvPr>
          <p:cNvGrpSpPr/>
          <p:nvPr/>
        </p:nvGrpSpPr>
        <p:grpSpPr>
          <a:xfrm>
            <a:off x="2784191" y="3749514"/>
            <a:ext cx="4109777" cy="2461604"/>
            <a:chOff x="2784191" y="4268508"/>
            <a:chExt cx="4109777" cy="2461604"/>
          </a:xfrm>
        </p:grpSpPr>
        <p:sp>
          <p:nvSpPr>
            <p:cNvPr id="485" name="Rectangle 484">
              <a:extLst>
                <a:ext uri="{FF2B5EF4-FFF2-40B4-BE49-F238E27FC236}">
                  <a16:creationId xmlns:a16="http://schemas.microsoft.com/office/drawing/2014/main" id="{B6F33155-1D4A-2D44-8995-E31DEBF89CA4}"/>
                </a:ext>
              </a:extLst>
            </p:cNvPr>
            <p:cNvSpPr/>
            <p:nvPr/>
          </p:nvSpPr>
          <p:spPr>
            <a:xfrm>
              <a:off x="3159645" y="4569003"/>
              <a:ext cx="3707606" cy="1836613"/>
            </a:xfrm>
            <a:prstGeom prst="rect">
              <a:avLst/>
            </a:prstGeom>
            <a:solidFill>
              <a:srgbClr val="D4DAD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266" b="1" i="0" u="none" strike="noStrike" kern="1200" cap="none" spc="0" normalizeH="0" baseline="0" noProof="0" dirty="0">
                <a:ln>
                  <a:noFill/>
                </a:ln>
                <a:no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mc:AlternateContent xmlns:mc="http://schemas.openxmlformats.org/markup-compatibility/2006" xmlns:a14="http://schemas.microsoft.com/office/drawing/2010/main">
          <mc:Choice Requires="a14">
            <p:sp>
              <p:nvSpPr>
                <p:cNvPr id="506" name="Rectangle 505">
                  <a:extLst>
                    <a:ext uri="{FF2B5EF4-FFF2-40B4-BE49-F238E27FC236}">
                      <a16:creationId xmlns:a16="http://schemas.microsoft.com/office/drawing/2014/main" id="{AA201954-4CB7-F043-8993-22912F606DF1}"/>
                    </a:ext>
                  </a:extLst>
                </p:cNvPr>
                <p:cNvSpPr/>
                <p:nvPr/>
              </p:nvSpPr>
              <p:spPr>
                <a:xfrm>
                  <a:off x="3202188" y="4268508"/>
                  <a:ext cx="3691780" cy="553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Step 3: </a:t>
                  </a: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Execution according to </a:t>
                  </a:r>
                  <a14:m>
                    <m:oMath xmlns:m="http://schemas.openxmlformats.org/officeDocument/2006/math">
                      <m:r>
                        <m:rPr>
                          <m:sty m:val="p"/>
                        </m:rPr>
                        <a:rPr kumimoji="0" lang="en-US" sz="1400" b="0" i="0"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mn-cs"/>
                        </a:rPr>
                        <m:t>μ</m:t>
                      </m:r>
                    </m:oMath>
                  </a14:m>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 </a:t>
                  </a:r>
                </a:p>
              </p:txBody>
            </p:sp>
          </mc:Choice>
          <mc:Fallback xmlns="">
            <p:sp>
              <p:nvSpPr>
                <p:cNvPr id="506" name="Rectangle 505">
                  <a:extLst>
                    <a:ext uri="{FF2B5EF4-FFF2-40B4-BE49-F238E27FC236}">
                      <a16:creationId xmlns:a16="http://schemas.microsoft.com/office/drawing/2014/main" id="{AA201954-4CB7-F043-8993-22912F606DF1}"/>
                    </a:ext>
                  </a:extLst>
                </p:cNvPr>
                <p:cNvSpPr>
                  <a:spLocks noRot="1" noChangeAspect="1" noMove="1" noResize="1" noEditPoints="1" noAdjustHandles="1" noChangeArrowheads="1" noChangeShapeType="1" noTextEdit="1"/>
                </p:cNvSpPr>
                <p:nvPr/>
              </p:nvSpPr>
              <p:spPr>
                <a:xfrm>
                  <a:off x="3202188" y="4268508"/>
                  <a:ext cx="3691780" cy="553998"/>
                </a:xfrm>
                <a:prstGeom prst="rect">
                  <a:avLst/>
                </a:prstGeom>
                <a:blipFill>
                  <a:blip r:embed="rId3"/>
                  <a:stretch>
                    <a:fillRect t="-2273"/>
                  </a:stretch>
                </a:blipFill>
              </p:spPr>
              <p:txBody>
                <a:bodyPr/>
                <a:lstStyle/>
                <a:p>
                  <a:r>
                    <a:rPr lang="en-US">
                      <a:noFill/>
                    </a:rPr>
                    <a:t> </a:t>
                  </a:r>
                </a:p>
              </p:txBody>
            </p:sp>
          </mc:Fallback>
        </mc:AlternateContent>
        <p:sp>
          <p:nvSpPr>
            <p:cNvPr id="509" name="Rectangle 508">
              <a:extLst>
                <a:ext uri="{FF2B5EF4-FFF2-40B4-BE49-F238E27FC236}">
                  <a16:creationId xmlns:a16="http://schemas.microsoft.com/office/drawing/2014/main" id="{11EEB551-2120-B245-8E0A-A96351D3B463}"/>
                </a:ext>
              </a:extLst>
            </p:cNvPr>
            <p:cNvSpPr/>
            <p:nvPr/>
          </p:nvSpPr>
          <p:spPr>
            <a:xfrm>
              <a:off x="4078736" y="6391878"/>
              <a:ext cx="1795300" cy="33823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8"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Memory Controller</a:t>
              </a:r>
            </a:p>
          </p:txBody>
        </p:sp>
        <p:sp>
          <p:nvSpPr>
            <p:cNvPr id="530" name="Right Arrow 529">
              <a:extLst>
                <a:ext uri="{FF2B5EF4-FFF2-40B4-BE49-F238E27FC236}">
                  <a16:creationId xmlns:a16="http://schemas.microsoft.com/office/drawing/2014/main" id="{7C5845D4-4CA6-3E42-B6D7-0362C943D4DB}"/>
                </a:ext>
              </a:extLst>
            </p:cNvPr>
            <p:cNvSpPr/>
            <p:nvPr/>
          </p:nvSpPr>
          <p:spPr>
            <a:xfrm>
              <a:off x="2784191" y="5423150"/>
              <a:ext cx="280794" cy="258213"/>
            </a:xfrm>
            <a:prstGeom prst="rightArrow">
              <a:avLst/>
            </a:prstGeom>
            <a:ln w="12700">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grpSp>
      <p:grpSp>
        <p:nvGrpSpPr>
          <p:cNvPr id="538" name="Group 537">
            <a:extLst>
              <a:ext uri="{FF2B5EF4-FFF2-40B4-BE49-F238E27FC236}">
                <a16:creationId xmlns:a16="http://schemas.microsoft.com/office/drawing/2014/main" id="{08AF0EC2-609C-F644-8103-F442ADEE8FB0}"/>
              </a:ext>
            </a:extLst>
          </p:cNvPr>
          <p:cNvGrpSpPr/>
          <p:nvPr/>
        </p:nvGrpSpPr>
        <p:grpSpPr>
          <a:xfrm>
            <a:off x="66283" y="3742548"/>
            <a:ext cx="2652598" cy="2143375"/>
            <a:chOff x="66283" y="4261542"/>
            <a:chExt cx="2652598" cy="2143375"/>
          </a:xfrm>
        </p:grpSpPr>
        <p:sp>
          <p:nvSpPr>
            <p:cNvPr id="482" name="Rectangle 481">
              <a:extLst>
                <a:ext uri="{FF2B5EF4-FFF2-40B4-BE49-F238E27FC236}">
                  <a16:creationId xmlns:a16="http://schemas.microsoft.com/office/drawing/2014/main" id="{7ECC5597-7531-DD4A-A762-4F493DD7DC72}"/>
                </a:ext>
              </a:extLst>
            </p:cNvPr>
            <p:cNvSpPr/>
            <p:nvPr/>
          </p:nvSpPr>
          <p:spPr>
            <a:xfrm>
              <a:off x="66283" y="4555620"/>
              <a:ext cx="2652598" cy="1849297"/>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483" name="Rounded Rectangle 482">
              <a:extLst>
                <a:ext uri="{FF2B5EF4-FFF2-40B4-BE49-F238E27FC236}">
                  <a16:creationId xmlns:a16="http://schemas.microsoft.com/office/drawing/2014/main" id="{98B3D348-B9C5-7E40-8AF0-F8D66D07DD9B}"/>
                </a:ext>
              </a:extLst>
            </p:cNvPr>
            <p:cNvSpPr/>
            <p:nvPr/>
          </p:nvSpPr>
          <p:spPr>
            <a:xfrm>
              <a:off x="174824" y="4882613"/>
              <a:ext cx="2446884" cy="1422183"/>
            </a:xfrm>
            <a:prstGeom prst="roundRect">
              <a:avLst/>
            </a:prstGeom>
            <a:solidFill>
              <a:schemeClr val="bg1"/>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484" name="Rectangle 483">
              <a:extLst>
                <a:ext uri="{FF2B5EF4-FFF2-40B4-BE49-F238E27FC236}">
                  <a16:creationId xmlns:a16="http://schemas.microsoft.com/office/drawing/2014/main" id="{26B285CE-11E6-1743-8406-B4E5D173D7B4}"/>
                </a:ext>
              </a:extLst>
            </p:cNvPr>
            <p:cNvSpPr/>
            <p:nvPr/>
          </p:nvSpPr>
          <p:spPr>
            <a:xfrm>
              <a:off x="777522" y="4261542"/>
              <a:ext cx="106952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User Input</a:t>
              </a:r>
            </a:p>
          </p:txBody>
        </p:sp>
        <p:sp>
          <p:nvSpPr>
            <p:cNvPr id="487" name="Rectangle 486">
              <a:extLst>
                <a:ext uri="{FF2B5EF4-FFF2-40B4-BE49-F238E27FC236}">
                  <a16:creationId xmlns:a16="http://schemas.microsoft.com/office/drawing/2014/main" id="{1BCC0FA6-6593-B848-B7BB-4CB32A174C35}"/>
                </a:ext>
              </a:extLst>
            </p:cNvPr>
            <p:cNvSpPr/>
            <p:nvPr/>
          </p:nvSpPr>
          <p:spPr>
            <a:xfrm>
              <a:off x="291206" y="5444803"/>
              <a:ext cx="2036555" cy="327477"/>
            </a:xfrm>
            <a:prstGeom prst="rect">
              <a:avLst/>
            </a:prstGeom>
            <a:solidFill>
              <a:srgbClr val="FFBF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266"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511" name="Rectangle 510">
              <a:extLst>
                <a:ext uri="{FF2B5EF4-FFF2-40B4-BE49-F238E27FC236}">
                  <a16:creationId xmlns:a16="http://schemas.microsoft.com/office/drawing/2014/main" id="{6DEB2F96-2CE8-2048-A0CE-39C107EEA67F}"/>
                </a:ext>
              </a:extLst>
            </p:cNvPr>
            <p:cNvSpPr/>
            <p:nvPr/>
          </p:nvSpPr>
          <p:spPr>
            <a:xfrm>
              <a:off x="117482" y="4563039"/>
              <a:ext cx="247805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546A"/>
                  </a:solidFill>
                  <a:effectLst/>
                  <a:uLnTx/>
                  <a:uFillTx/>
                  <a:latin typeface="Cambria" panose="02040503050406030204" pitchFamily="18" charset="0"/>
                  <a:ea typeface="+mn-ea"/>
                  <a:cs typeface="Arial" panose="020B0604020202020204" pitchFamily="34" charset="0"/>
                </a:rPr>
                <a:t>SIMDRAM-enabled application</a:t>
              </a:r>
            </a:p>
          </p:txBody>
        </p:sp>
      </p:grpSp>
      <p:sp>
        <p:nvSpPr>
          <p:cNvPr id="2" name="Title 1">
            <a:extLst>
              <a:ext uri="{FF2B5EF4-FFF2-40B4-BE49-F238E27FC236}">
                <a16:creationId xmlns:a16="http://schemas.microsoft.com/office/drawing/2014/main" id="{59EB68DD-EA82-D94D-9067-B51AF57C613B}"/>
              </a:ext>
            </a:extLst>
          </p:cNvPr>
          <p:cNvSpPr>
            <a:spLocks noGrp="1"/>
          </p:cNvSpPr>
          <p:nvPr>
            <p:ph type="title"/>
          </p:nvPr>
        </p:nvSpPr>
        <p:spPr/>
        <p:txBody>
          <a:bodyPr/>
          <a:lstStyle/>
          <a:p>
            <a:r>
              <a:rPr lang="en-US" sz="4000" b="1" dirty="0">
                <a:latin typeface="Cambria" panose="02040503050406030204" pitchFamily="18" charset="0"/>
              </a:rPr>
              <a:t>SIMDRAM Framework: Overview </a:t>
            </a:r>
          </a:p>
        </p:txBody>
      </p:sp>
      <p:graphicFrame>
        <p:nvGraphicFramePr>
          <p:cNvPr id="311" name="Table 310">
            <a:extLst>
              <a:ext uri="{FF2B5EF4-FFF2-40B4-BE49-F238E27FC236}">
                <a16:creationId xmlns:a16="http://schemas.microsoft.com/office/drawing/2014/main" id="{50A10DFB-237C-1B45-AB7A-463F2C2CCC5B}"/>
              </a:ext>
            </a:extLst>
          </p:cNvPr>
          <p:cNvGraphicFramePr>
            <a:graphicFrameLocks noGrp="1"/>
          </p:cNvGraphicFramePr>
          <p:nvPr/>
        </p:nvGraphicFramePr>
        <p:xfrm>
          <a:off x="4600883" y="1699346"/>
          <a:ext cx="1513531" cy="1348330"/>
        </p:xfrm>
        <a:graphic>
          <a:graphicData uri="http://schemas.openxmlformats.org/drawingml/2006/table">
            <a:tbl>
              <a:tblPr firstRow="1" bandRow="1">
                <a:tableStyleId>{2D5ABB26-0587-4C30-8999-92F81FD0307C}</a:tableStyleId>
              </a:tblPr>
              <a:tblGrid>
                <a:gridCol w="1513531">
                  <a:extLst>
                    <a:ext uri="{9D8B030D-6E8A-4147-A177-3AD203B41FA5}">
                      <a16:colId xmlns:a16="http://schemas.microsoft.com/office/drawing/2014/main" val="3411314267"/>
                    </a:ext>
                  </a:extLst>
                </a:gridCol>
              </a:tblGrid>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9564133"/>
                  </a:ext>
                </a:extLst>
              </a:tr>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EF5CC"/>
                    </a:solidFill>
                  </a:tcPr>
                </a:tc>
                <a:extLst>
                  <a:ext uri="{0D108BD9-81ED-4DB2-BD59-A6C34878D82A}">
                    <a16:rowId xmlns:a16="http://schemas.microsoft.com/office/drawing/2014/main" val="2610732602"/>
                  </a:ext>
                </a:extLst>
              </a:tr>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CDFFF"/>
                    </a:solidFill>
                  </a:tcPr>
                </a:tc>
                <a:extLst>
                  <a:ext uri="{0D108BD9-81ED-4DB2-BD59-A6C34878D82A}">
                    <a16:rowId xmlns:a16="http://schemas.microsoft.com/office/drawing/2014/main" val="1245392560"/>
                  </a:ext>
                </a:extLst>
              </a:tr>
              <a:tr h="269666">
                <a:tc>
                  <a:txBody>
                    <a:bodyPr/>
                    <a:lstStyle/>
                    <a:p>
                      <a:r>
                        <a:rPr lang="en-US" sz="1400" b="0" dirty="0">
                          <a:latin typeface="Courier New" panose="02070309020205020404" pitchFamily="49" charset="0"/>
                          <a:cs typeface="Courier New" panose="02070309020205020404" pitchFamily="49" charset="0"/>
                        </a:rPr>
                        <a:t> ACT/ACT/PRE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A8D4AA"/>
                    </a:solidFill>
                  </a:tcPr>
                </a:tc>
                <a:extLst>
                  <a:ext uri="{0D108BD9-81ED-4DB2-BD59-A6C34878D82A}">
                    <a16:rowId xmlns:a16="http://schemas.microsoft.com/office/drawing/2014/main" val="2074523024"/>
                  </a:ext>
                </a:extLst>
              </a:tr>
              <a:tr h="269666">
                <a:tc>
                  <a:txBody>
                    <a:bodyPr/>
                    <a:lstStyle/>
                    <a:p>
                      <a:r>
                        <a:rPr lang="en-US" sz="1400" b="0" dirty="0">
                          <a:latin typeface="Courier New" panose="02070309020205020404" pitchFamily="49" charset="0"/>
                          <a:cs typeface="Courier New" panose="02070309020205020404" pitchFamily="49" charset="0"/>
                        </a:rPr>
                        <a:t> done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5727766"/>
                  </a:ext>
                </a:extLst>
              </a:tr>
            </a:tbl>
          </a:graphicData>
        </a:graphic>
      </p:graphicFrame>
      <p:sp>
        <p:nvSpPr>
          <p:cNvPr id="312" name="Rectangle 311">
            <a:extLst>
              <a:ext uri="{FF2B5EF4-FFF2-40B4-BE49-F238E27FC236}">
                <a16:creationId xmlns:a16="http://schemas.microsoft.com/office/drawing/2014/main" id="{D7280049-9ED3-3947-9F28-E8F495F29C7B}"/>
              </a:ext>
            </a:extLst>
          </p:cNvPr>
          <p:cNvSpPr/>
          <p:nvPr/>
        </p:nvSpPr>
        <p:spPr>
          <a:xfrm>
            <a:off x="6271191" y="1235618"/>
            <a:ext cx="2800096" cy="2244457"/>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cxnSp>
        <p:nvCxnSpPr>
          <p:cNvPr id="314" name="Straight Arrow Connector 313">
            <a:extLst>
              <a:ext uri="{FF2B5EF4-FFF2-40B4-BE49-F238E27FC236}">
                <a16:creationId xmlns:a16="http://schemas.microsoft.com/office/drawing/2014/main" id="{989EFE27-25B1-1F44-B095-4CC257B80B80}"/>
              </a:ext>
            </a:extLst>
          </p:cNvPr>
          <p:cNvCxnSpPr>
            <a:cxnSpLocks/>
          </p:cNvCxnSpPr>
          <p:nvPr/>
        </p:nvCxnSpPr>
        <p:spPr>
          <a:xfrm>
            <a:off x="6114414" y="1827291"/>
            <a:ext cx="156777"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6770D35C-7264-0049-95CD-58D4DDF3EDED}"/>
              </a:ext>
            </a:extLst>
          </p:cNvPr>
          <p:cNvSpPr/>
          <p:nvPr/>
        </p:nvSpPr>
        <p:spPr>
          <a:xfrm flipH="1">
            <a:off x="11015591" y="2382396"/>
            <a:ext cx="143179" cy="86362"/>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a typeface="+mn-ea"/>
              <a:cs typeface="Arial" panose="020B0604020202020204" pitchFamily="34" charset="0"/>
            </a:endParaRPr>
          </a:p>
        </p:txBody>
      </p:sp>
      <p:sp>
        <p:nvSpPr>
          <p:cNvPr id="346" name="Rectangle 345">
            <a:extLst>
              <a:ext uri="{FF2B5EF4-FFF2-40B4-BE49-F238E27FC236}">
                <a16:creationId xmlns:a16="http://schemas.microsoft.com/office/drawing/2014/main" id="{1DC1A0F9-70D7-B448-BC54-7750CE6339AE}"/>
              </a:ext>
            </a:extLst>
          </p:cNvPr>
          <p:cNvSpPr/>
          <p:nvPr/>
        </p:nvSpPr>
        <p:spPr>
          <a:xfrm>
            <a:off x="6854162" y="912400"/>
            <a:ext cx="2105825"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SIMDRAM Output</a:t>
            </a:r>
          </a:p>
        </p:txBody>
      </p:sp>
      <p:grpSp>
        <p:nvGrpSpPr>
          <p:cNvPr id="413" name="Group 412">
            <a:extLst>
              <a:ext uri="{FF2B5EF4-FFF2-40B4-BE49-F238E27FC236}">
                <a16:creationId xmlns:a16="http://schemas.microsoft.com/office/drawing/2014/main" id="{8A315B32-246B-344C-B00D-2D50360431A0}"/>
              </a:ext>
            </a:extLst>
          </p:cNvPr>
          <p:cNvGrpSpPr/>
          <p:nvPr/>
        </p:nvGrpSpPr>
        <p:grpSpPr>
          <a:xfrm>
            <a:off x="96203" y="908217"/>
            <a:ext cx="2108505" cy="2106083"/>
            <a:chOff x="185117" y="1916050"/>
            <a:chExt cx="2355144" cy="2549656"/>
          </a:xfrm>
        </p:grpSpPr>
        <p:sp>
          <p:nvSpPr>
            <p:cNvPr id="347" name="Rectangle 346">
              <a:extLst>
                <a:ext uri="{FF2B5EF4-FFF2-40B4-BE49-F238E27FC236}">
                  <a16:creationId xmlns:a16="http://schemas.microsoft.com/office/drawing/2014/main" id="{926A9443-4A7F-B340-B495-8DEC465CEB8F}"/>
                </a:ext>
              </a:extLst>
            </p:cNvPr>
            <p:cNvSpPr/>
            <p:nvPr/>
          </p:nvSpPr>
          <p:spPr>
            <a:xfrm>
              <a:off x="682041" y="1916050"/>
              <a:ext cx="1199367" cy="3726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User Input</a:t>
              </a:r>
            </a:p>
          </p:txBody>
        </p:sp>
        <p:sp>
          <p:nvSpPr>
            <p:cNvPr id="348" name="Rectangle 347">
              <a:extLst>
                <a:ext uri="{FF2B5EF4-FFF2-40B4-BE49-F238E27FC236}">
                  <a16:creationId xmlns:a16="http://schemas.microsoft.com/office/drawing/2014/main" id="{5DC29713-5DE8-524E-A574-56227018A709}"/>
                </a:ext>
              </a:extLst>
            </p:cNvPr>
            <p:cNvSpPr/>
            <p:nvPr/>
          </p:nvSpPr>
          <p:spPr>
            <a:xfrm>
              <a:off x="185117" y="2303641"/>
              <a:ext cx="2355144" cy="2138313"/>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grpSp>
          <p:nvGrpSpPr>
            <p:cNvPr id="409" name="Group 408">
              <a:extLst>
                <a:ext uri="{FF2B5EF4-FFF2-40B4-BE49-F238E27FC236}">
                  <a16:creationId xmlns:a16="http://schemas.microsoft.com/office/drawing/2014/main" id="{4BBB42AF-207D-8C44-9BEB-FC30D95D6D4B}"/>
                </a:ext>
              </a:extLst>
            </p:cNvPr>
            <p:cNvGrpSpPr/>
            <p:nvPr/>
          </p:nvGrpSpPr>
          <p:grpSpPr>
            <a:xfrm>
              <a:off x="290791" y="2622675"/>
              <a:ext cx="2112038" cy="1843031"/>
              <a:chOff x="290791" y="2622675"/>
              <a:chExt cx="2112038" cy="1843031"/>
            </a:xfrm>
          </p:grpSpPr>
          <p:sp>
            <p:nvSpPr>
              <p:cNvPr id="350" name="Rounded Rectangle 349">
                <a:extLst>
                  <a:ext uri="{FF2B5EF4-FFF2-40B4-BE49-F238E27FC236}">
                    <a16:creationId xmlns:a16="http://schemas.microsoft.com/office/drawing/2014/main" id="{6D3A1CD3-1656-4A4D-A9A0-DBA1702BECAE}"/>
                  </a:ext>
                </a:extLst>
              </p:cNvPr>
              <p:cNvSpPr/>
              <p:nvPr/>
            </p:nvSpPr>
            <p:spPr>
              <a:xfrm>
                <a:off x="290791" y="2622675"/>
                <a:ext cx="2112038" cy="1468592"/>
              </a:xfrm>
              <a:prstGeom prst="roundRect">
                <a:avLst/>
              </a:prstGeom>
              <a:solidFill>
                <a:schemeClr val="bg1"/>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grpSp>
            <p:nvGrpSpPr>
              <p:cNvPr id="351" name="Group 350">
                <a:extLst>
                  <a:ext uri="{FF2B5EF4-FFF2-40B4-BE49-F238E27FC236}">
                    <a16:creationId xmlns:a16="http://schemas.microsoft.com/office/drawing/2014/main" id="{5CC6CC20-848A-8E46-936F-05C4F53EC60E}"/>
                  </a:ext>
                </a:extLst>
              </p:cNvPr>
              <p:cNvGrpSpPr/>
              <p:nvPr/>
            </p:nvGrpSpPr>
            <p:grpSpPr>
              <a:xfrm>
                <a:off x="377937" y="2784891"/>
                <a:ext cx="1970675" cy="1263750"/>
                <a:chOff x="867018" y="2489687"/>
                <a:chExt cx="2314002" cy="1360547"/>
              </a:xfrm>
            </p:grpSpPr>
            <p:grpSp>
              <p:nvGrpSpPr>
                <p:cNvPr id="353" name="Group 352">
                  <a:extLst>
                    <a:ext uri="{FF2B5EF4-FFF2-40B4-BE49-F238E27FC236}">
                      <a16:creationId xmlns:a16="http://schemas.microsoft.com/office/drawing/2014/main" id="{D3E7F195-04A5-4B4D-B2B8-43EF22AD9995}"/>
                    </a:ext>
                  </a:extLst>
                </p:cNvPr>
                <p:cNvGrpSpPr/>
                <p:nvPr/>
              </p:nvGrpSpPr>
              <p:grpSpPr>
                <a:xfrm>
                  <a:off x="1143322" y="2489687"/>
                  <a:ext cx="1235746" cy="391038"/>
                  <a:chOff x="2411760" y="3068960"/>
                  <a:chExt cx="6065150" cy="1584176"/>
                </a:xfrm>
                <a:solidFill>
                  <a:schemeClr val="tx1"/>
                </a:solidFill>
              </p:grpSpPr>
              <p:sp>
                <p:nvSpPr>
                  <p:cNvPr id="373" name="Flowchart: Delay 3">
                    <a:extLst>
                      <a:ext uri="{FF2B5EF4-FFF2-40B4-BE49-F238E27FC236}">
                        <a16:creationId xmlns:a16="http://schemas.microsoft.com/office/drawing/2014/main" id="{26B61A90-35A5-B849-8852-2CD7EC13F006}"/>
                      </a:ext>
                    </a:extLst>
                  </p:cNvPr>
                  <p:cNvSpPr/>
                  <p:nvPr/>
                </p:nvSpPr>
                <p:spPr>
                  <a:xfrm>
                    <a:off x="3707904" y="3068960"/>
                    <a:ext cx="1728192" cy="1584176"/>
                  </a:xfrm>
                  <a:prstGeom prst="flowChartDelay">
                    <a:avLst/>
                  </a:prstGeom>
                  <a:solidFill>
                    <a:schemeClr val="bg2">
                      <a:lumMod val="90000"/>
                    </a:schemeClr>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Cambria" panose="02040503050406030204" pitchFamily="18" charset="0"/>
                      <a:ea typeface="+mn-ea"/>
                      <a:cs typeface="Arial" panose="020B0604020202020204" pitchFamily="34" charset="0"/>
                    </a:endParaRPr>
                  </a:p>
                </p:txBody>
              </p:sp>
              <p:cxnSp>
                <p:nvCxnSpPr>
                  <p:cNvPr id="374" name="Straight Connector 373">
                    <a:extLst>
                      <a:ext uri="{FF2B5EF4-FFF2-40B4-BE49-F238E27FC236}">
                        <a16:creationId xmlns:a16="http://schemas.microsoft.com/office/drawing/2014/main" id="{9628BD32-F67E-7841-9609-8E2EAF01F2C3}"/>
                      </a:ext>
                    </a:extLst>
                  </p:cNvPr>
                  <p:cNvCxnSpPr/>
                  <p:nvPr/>
                </p:nvCxnSpPr>
                <p:spPr>
                  <a:xfrm flipH="1">
                    <a:off x="2627784" y="3284984"/>
                    <a:ext cx="1080120" cy="0"/>
                  </a:xfrm>
                  <a:prstGeom prst="line">
                    <a:avLst/>
                  </a:prstGeom>
                  <a:grpFill/>
                  <a:ln w="12700" cap="flat" cmpd="sng" algn="ctr">
                    <a:solidFill>
                      <a:schemeClr val="tx1"/>
                    </a:solidFill>
                    <a:prstDash val="solid"/>
                  </a:ln>
                  <a:effectLst/>
                </p:spPr>
              </p:cxnSp>
              <p:cxnSp>
                <p:nvCxnSpPr>
                  <p:cNvPr id="375" name="Straight Connector 374">
                    <a:extLst>
                      <a:ext uri="{FF2B5EF4-FFF2-40B4-BE49-F238E27FC236}">
                        <a16:creationId xmlns:a16="http://schemas.microsoft.com/office/drawing/2014/main" id="{BE6B1FC3-6068-1C4B-BCD7-1ADA7298461A}"/>
                      </a:ext>
                    </a:extLst>
                  </p:cNvPr>
                  <p:cNvCxnSpPr/>
                  <p:nvPr/>
                </p:nvCxnSpPr>
                <p:spPr>
                  <a:xfrm flipH="1">
                    <a:off x="2627784" y="4437112"/>
                    <a:ext cx="1080120" cy="0"/>
                  </a:xfrm>
                  <a:prstGeom prst="line">
                    <a:avLst/>
                  </a:prstGeom>
                  <a:grpFill/>
                  <a:ln w="12700" cap="flat" cmpd="sng" algn="ctr">
                    <a:solidFill>
                      <a:schemeClr val="tx1"/>
                    </a:solidFill>
                    <a:prstDash val="solid"/>
                  </a:ln>
                  <a:effectLst/>
                </p:spPr>
              </p:cxnSp>
              <p:cxnSp>
                <p:nvCxnSpPr>
                  <p:cNvPr id="376" name="Straight Connector 375">
                    <a:extLst>
                      <a:ext uri="{FF2B5EF4-FFF2-40B4-BE49-F238E27FC236}">
                        <a16:creationId xmlns:a16="http://schemas.microsoft.com/office/drawing/2014/main" id="{96839A2E-1158-9F4C-AE2B-5D4AF7550023}"/>
                      </a:ext>
                    </a:extLst>
                  </p:cNvPr>
                  <p:cNvCxnSpPr>
                    <a:cxnSpLocks/>
                  </p:cNvCxnSpPr>
                  <p:nvPr/>
                </p:nvCxnSpPr>
                <p:spPr>
                  <a:xfrm flipH="1">
                    <a:off x="5436099" y="3838796"/>
                    <a:ext cx="3040811" cy="0"/>
                  </a:xfrm>
                  <a:prstGeom prst="line">
                    <a:avLst/>
                  </a:prstGeom>
                  <a:grpFill/>
                  <a:ln w="12700" cap="flat" cmpd="sng" algn="ctr">
                    <a:solidFill>
                      <a:schemeClr val="tx1"/>
                    </a:solidFill>
                    <a:prstDash val="solid"/>
                  </a:ln>
                  <a:effectLst/>
                </p:spPr>
              </p:cxnSp>
              <p:sp>
                <p:nvSpPr>
                  <p:cNvPr id="377" name="Flowchart: Connector 8">
                    <a:extLst>
                      <a:ext uri="{FF2B5EF4-FFF2-40B4-BE49-F238E27FC236}">
                        <a16:creationId xmlns:a16="http://schemas.microsoft.com/office/drawing/2014/main" id="{60460D75-4240-344D-B9E2-7077639318F1}"/>
                      </a:ext>
                    </a:extLst>
                  </p:cNvPr>
                  <p:cNvSpPr/>
                  <p:nvPr/>
                </p:nvSpPr>
                <p:spPr>
                  <a:xfrm>
                    <a:off x="2411760" y="3176972"/>
                    <a:ext cx="216024" cy="216024"/>
                  </a:xfrm>
                  <a:prstGeom prst="flowChartConnector">
                    <a:avLst/>
                  </a:prstGeom>
                  <a:grp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Cambria" panose="02040503050406030204" pitchFamily="18" charset="0"/>
                      <a:ea typeface="+mn-ea"/>
                      <a:cs typeface="Arial" panose="020B0604020202020204" pitchFamily="34" charset="0"/>
                    </a:endParaRPr>
                  </a:p>
                </p:txBody>
              </p:sp>
              <p:sp>
                <p:nvSpPr>
                  <p:cNvPr id="378" name="Flowchart: Connector 9">
                    <a:extLst>
                      <a:ext uri="{FF2B5EF4-FFF2-40B4-BE49-F238E27FC236}">
                        <a16:creationId xmlns:a16="http://schemas.microsoft.com/office/drawing/2014/main" id="{6C096043-331C-E44A-8DFE-DBD98FCF6BAF}"/>
                      </a:ext>
                    </a:extLst>
                  </p:cNvPr>
                  <p:cNvSpPr/>
                  <p:nvPr/>
                </p:nvSpPr>
                <p:spPr>
                  <a:xfrm>
                    <a:off x="2435000" y="4329100"/>
                    <a:ext cx="216024" cy="216024"/>
                  </a:xfrm>
                  <a:prstGeom prst="flowChartConnector">
                    <a:avLst/>
                  </a:prstGeom>
                  <a:grp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Cambria" panose="02040503050406030204" pitchFamily="18" charset="0"/>
                      <a:ea typeface="+mn-ea"/>
                      <a:cs typeface="Arial" panose="020B0604020202020204" pitchFamily="34" charset="0"/>
                    </a:endParaRPr>
                  </a:p>
                </p:txBody>
              </p:sp>
            </p:grpSp>
            <p:grpSp>
              <p:nvGrpSpPr>
                <p:cNvPr id="354" name="Group 353">
                  <a:extLst>
                    <a:ext uri="{FF2B5EF4-FFF2-40B4-BE49-F238E27FC236}">
                      <a16:creationId xmlns:a16="http://schemas.microsoft.com/office/drawing/2014/main" id="{A4AA7C71-A6FF-2A47-B81E-D0A8BBD9DB39}"/>
                    </a:ext>
                  </a:extLst>
                </p:cNvPr>
                <p:cNvGrpSpPr/>
                <p:nvPr/>
              </p:nvGrpSpPr>
              <p:grpSpPr>
                <a:xfrm>
                  <a:off x="1170063" y="3244568"/>
                  <a:ext cx="1457426" cy="391038"/>
                  <a:chOff x="-636961" y="3068958"/>
                  <a:chExt cx="7153177" cy="1584176"/>
                </a:xfrm>
                <a:solidFill>
                  <a:schemeClr val="tx1"/>
                </a:solidFill>
              </p:grpSpPr>
              <p:sp>
                <p:nvSpPr>
                  <p:cNvPr id="370" name="Flowchart: Delay 3">
                    <a:extLst>
                      <a:ext uri="{FF2B5EF4-FFF2-40B4-BE49-F238E27FC236}">
                        <a16:creationId xmlns:a16="http://schemas.microsoft.com/office/drawing/2014/main" id="{30504E93-59F7-684B-A507-813F29BF6977}"/>
                      </a:ext>
                    </a:extLst>
                  </p:cNvPr>
                  <p:cNvSpPr/>
                  <p:nvPr/>
                </p:nvSpPr>
                <p:spPr>
                  <a:xfrm>
                    <a:off x="3707903" y="3068958"/>
                    <a:ext cx="1728193" cy="1584176"/>
                  </a:xfrm>
                  <a:prstGeom prst="flowChartDelay">
                    <a:avLst/>
                  </a:prstGeom>
                  <a:solidFill>
                    <a:schemeClr val="bg2">
                      <a:lumMod val="90000"/>
                    </a:schemeClr>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white"/>
                      </a:solidFill>
                      <a:effectLst/>
                      <a:uLnTx/>
                      <a:uFillTx/>
                      <a:latin typeface="Cambria" panose="02040503050406030204" pitchFamily="18" charset="0"/>
                      <a:ea typeface="+mn-ea"/>
                      <a:cs typeface="Arial" panose="020B0604020202020204" pitchFamily="34" charset="0"/>
                    </a:endParaRPr>
                  </a:p>
                </p:txBody>
              </p:sp>
              <p:cxnSp>
                <p:nvCxnSpPr>
                  <p:cNvPr id="371" name="Straight Connector 370">
                    <a:extLst>
                      <a:ext uri="{FF2B5EF4-FFF2-40B4-BE49-F238E27FC236}">
                        <a16:creationId xmlns:a16="http://schemas.microsoft.com/office/drawing/2014/main" id="{4FF3FDE9-AABF-EC44-B7B5-E4AFB0F3C880}"/>
                      </a:ext>
                    </a:extLst>
                  </p:cNvPr>
                  <p:cNvCxnSpPr>
                    <a:cxnSpLocks/>
                  </p:cNvCxnSpPr>
                  <p:nvPr/>
                </p:nvCxnSpPr>
                <p:spPr>
                  <a:xfrm flipH="1">
                    <a:off x="-636961" y="4437111"/>
                    <a:ext cx="4344865" cy="0"/>
                  </a:xfrm>
                  <a:prstGeom prst="line">
                    <a:avLst/>
                  </a:prstGeom>
                  <a:grpFill/>
                  <a:ln w="12700" cap="flat" cmpd="sng" algn="ctr">
                    <a:solidFill>
                      <a:schemeClr val="tx1"/>
                    </a:solidFill>
                    <a:prstDash val="solid"/>
                  </a:ln>
                  <a:effectLst/>
                </p:spPr>
              </p:cxnSp>
              <p:cxnSp>
                <p:nvCxnSpPr>
                  <p:cNvPr id="372" name="Straight Connector 371">
                    <a:extLst>
                      <a:ext uri="{FF2B5EF4-FFF2-40B4-BE49-F238E27FC236}">
                        <a16:creationId xmlns:a16="http://schemas.microsoft.com/office/drawing/2014/main" id="{48D9C89C-98F2-464D-A5AF-B7A2A5D7A125}"/>
                      </a:ext>
                    </a:extLst>
                  </p:cNvPr>
                  <p:cNvCxnSpPr/>
                  <p:nvPr/>
                </p:nvCxnSpPr>
                <p:spPr>
                  <a:xfrm flipH="1">
                    <a:off x="5436096" y="3838795"/>
                    <a:ext cx="1080120" cy="0"/>
                  </a:xfrm>
                  <a:prstGeom prst="line">
                    <a:avLst/>
                  </a:prstGeom>
                  <a:grpFill/>
                  <a:ln w="12700" cap="flat" cmpd="sng" algn="ctr">
                    <a:solidFill>
                      <a:schemeClr val="tx1"/>
                    </a:solidFill>
                    <a:prstDash val="solid"/>
                  </a:ln>
                  <a:effectLst/>
                </p:spPr>
              </p:cxnSp>
            </p:grpSp>
            <p:grpSp>
              <p:nvGrpSpPr>
                <p:cNvPr id="355" name="Group 354">
                  <a:extLst>
                    <a:ext uri="{FF2B5EF4-FFF2-40B4-BE49-F238E27FC236}">
                      <a16:creationId xmlns:a16="http://schemas.microsoft.com/office/drawing/2014/main" id="{7454E905-B01C-064A-AF64-5A8F34B38732}"/>
                    </a:ext>
                  </a:extLst>
                </p:cNvPr>
                <p:cNvGrpSpPr/>
                <p:nvPr/>
              </p:nvGrpSpPr>
              <p:grpSpPr>
                <a:xfrm>
                  <a:off x="1253356" y="3106816"/>
                  <a:ext cx="792250" cy="386595"/>
                  <a:chOff x="2627784" y="3086962"/>
                  <a:chExt cx="3888432" cy="1566174"/>
                </a:xfrm>
                <a:solidFill>
                  <a:schemeClr val="tx1"/>
                </a:solidFill>
              </p:grpSpPr>
              <p:cxnSp>
                <p:nvCxnSpPr>
                  <p:cNvPr id="366" name="Straight Connector 365">
                    <a:extLst>
                      <a:ext uri="{FF2B5EF4-FFF2-40B4-BE49-F238E27FC236}">
                        <a16:creationId xmlns:a16="http://schemas.microsoft.com/office/drawing/2014/main" id="{F5F217FA-089B-AC49-9004-4DFD2A03B6D5}"/>
                      </a:ext>
                    </a:extLst>
                  </p:cNvPr>
                  <p:cNvCxnSpPr/>
                  <p:nvPr/>
                </p:nvCxnSpPr>
                <p:spPr>
                  <a:xfrm flipH="1">
                    <a:off x="2627784" y="3284984"/>
                    <a:ext cx="108012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AA4E303F-3306-7545-93AB-B999238ABC06}"/>
                      </a:ext>
                    </a:extLst>
                  </p:cNvPr>
                  <p:cNvCxnSpPr>
                    <a:cxnSpLocks/>
                  </p:cNvCxnSpPr>
                  <p:nvPr/>
                </p:nvCxnSpPr>
                <p:spPr>
                  <a:xfrm flipH="1">
                    <a:off x="3059829" y="4437113"/>
                    <a:ext cx="648074"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E9205109-4956-B64B-84C3-F775CF6E84F3}"/>
                      </a:ext>
                    </a:extLst>
                  </p:cNvPr>
                  <p:cNvCxnSpPr/>
                  <p:nvPr/>
                </p:nvCxnSpPr>
                <p:spPr>
                  <a:xfrm flipH="1">
                    <a:off x="5436096" y="3838795"/>
                    <a:ext cx="108012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9" name="Flowchart: Stored Data 4">
                    <a:extLst>
                      <a:ext uri="{FF2B5EF4-FFF2-40B4-BE49-F238E27FC236}">
                        <a16:creationId xmlns:a16="http://schemas.microsoft.com/office/drawing/2014/main" id="{CC6CED34-8F4A-5A42-A308-A36DA0341328}"/>
                      </a:ext>
                    </a:extLst>
                  </p:cNvPr>
                  <p:cNvSpPr/>
                  <p:nvPr/>
                </p:nvSpPr>
                <p:spPr>
                  <a:xfrm rot="10800000">
                    <a:off x="3491880" y="3086962"/>
                    <a:ext cx="1944216" cy="1566174"/>
                  </a:xfrm>
                  <a:prstGeom prst="flowChartOnlineStorage">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white"/>
                      </a:solidFill>
                      <a:effectLst/>
                      <a:uLnTx/>
                      <a:uFillTx/>
                      <a:latin typeface="Cambria" panose="02040503050406030204" pitchFamily="18" charset="0"/>
                      <a:ea typeface="+mn-ea"/>
                      <a:cs typeface="Arial" panose="020B0604020202020204" pitchFamily="34" charset="0"/>
                    </a:endParaRPr>
                  </a:p>
                </p:txBody>
              </p:sp>
            </p:grpSp>
            <p:cxnSp>
              <p:nvCxnSpPr>
                <p:cNvPr id="356" name="Straight Connector 355">
                  <a:extLst>
                    <a:ext uri="{FF2B5EF4-FFF2-40B4-BE49-F238E27FC236}">
                      <a16:creationId xmlns:a16="http://schemas.microsoft.com/office/drawing/2014/main" id="{F3100D61-190D-3A45-8CDA-FF7262E0AC57}"/>
                    </a:ext>
                  </a:extLst>
                </p:cNvPr>
                <p:cNvCxnSpPr/>
                <p:nvPr/>
              </p:nvCxnSpPr>
              <p:spPr>
                <a:xfrm>
                  <a:off x="1266365" y="2536344"/>
                  <a:ext cx="0" cy="628772"/>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E0D6ABBF-36FD-F74C-ADAC-B1ADDDDEBC6B}"/>
                    </a:ext>
                  </a:extLst>
                </p:cNvPr>
                <p:cNvCxnSpPr/>
                <p:nvPr/>
              </p:nvCxnSpPr>
              <p:spPr>
                <a:xfrm>
                  <a:off x="1341383" y="2818929"/>
                  <a:ext cx="0" cy="628772"/>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8" name="Flowchart: Connector 9">
                  <a:extLst>
                    <a:ext uri="{FF2B5EF4-FFF2-40B4-BE49-F238E27FC236}">
                      <a16:creationId xmlns:a16="http://schemas.microsoft.com/office/drawing/2014/main" id="{EFD37F48-0A01-FC4C-9164-E0C476E8E86C}"/>
                    </a:ext>
                  </a:extLst>
                </p:cNvPr>
                <p:cNvSpPr/>
                <p:nvPr/>
              </p:nvSpPr>
              <p:spPr>
                <a:xfrm>
                  <a:off x="1148056" y="3555622"/>
                  <a:ext cx="44014" cy="53323"/>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Cambria" panose="02040503050406030204" pitchFamily="18" charset="0"/>
                    <a:ea typeface="+mn-ea"/>
                    <a:cs typeface="Arial" panose="020B0604020202020204" pitchFamily="34" charset="0"/>
                  </a:endParaRPr>
                </a:p>
              </p:txBody>
            </p:sp>
            <p:sp>
              <p:nvSpPr>
                <p:cNvPr id="359" name="Rectangle 358">
                  <a:extLst>
                    <a:ext uri="{FF2B5EF4-FFF2-40B4-BE49-F238E27FC236}">
                      <a16:creationId xmlns:a16="http://schemas.microsoft.com/office/drawing/2014/main" id="{2D59317E-919D-D54C-8BEA-6FC827BDD41A}"/>
                    </a:ext>
                  </a:extLst>
                </p:cNvPr>
                <p:cNvSpPr/>
                <p:nvPr/>
              </p:nvSpPr>
              <p:spPr>
                <a:xfrm>
                  <a:off x="867018" y="3462467"/>
                  <a:ext cx="242288" cy="387767"/>
                </a:xfrm>
                <a:prstGeom prst="rect">
                  <a:avLst/>
                </a:prstGeom>
                <a:ln w="12700">
                  <a:noFill/>
                </a:ln>
              </p:spPr>
              <p:txBody>
                <a:bodyPr wrap="none">
                  <a:spAutoFit/>
                </a:bodyPr>
                <a:lstStyle/>
                <a:p>
                  <a:pPr marL="0" marR="0" lvl="0" indent="0" algn="l" defTabSz="176104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black"/>
                    </a:solidFill>
                    <a:effectLst/>
                    <a:uLnTx/>
                    <a:uFillTx/>
                    <a:latin typeface="Cambria" panose="02040503050406030204" pitchFamily="18" charset="0"/>
                    <a:ea typeface="+mn-ea"/>
                    <a:cs typeface="Arial" panose="020B0604020202020204" pitchFamily="34" charset="0"/>
                  </a:endParaRPr>
                </a:p>
              </p:txBody>
            </p:sp>
            <p:grpSp>
              <p:nvGrpSpPr>
                <p:cNvPr id="360" name="Group 359">
                  <a:extLst>
                    <a:ext uri="{FF2B5EF4-FFF2-40B4-BE49-F238E27FC236}">
                      <a16:creationId xmlns:a16="http://schemas.microsoft.com/office/drawing/2014/main" id="{2344E00C-07C5-2848-8171-BE21DAFBD530}"/>
                    </a:ext>
                  </a:extLst>
                </p:cNvPr>
                <p:cNvGrpSpPr/>
                <p:nvPr/>
              </p:nvGrpSpPr>
              <p:grpSpPr>
                <a:xfrm>
                  <a:off x="2364779" y="3102978"/>
                  <a:ext cx="792250" cy="386595"/>
                  <a:chOff x="2627784" y="3086962"/>
                  <a:chExt cx="3888432" cy="1566174"/>
                </a:xfrm>
                <a:solidFill>
                  <a:schemeClr val="tx1"/>
                </a:solidFill>
              </p:grpSpPr>
              <p:cxnSp>
                <p:nvCxnSpPr>
                  <p:cNvPr id="363" name="Straight Connector 362">
                    <a:extLst>
                      <a:ext uri="{FF2B5EF4-FFF2-40B4-BE49-F238E27FC236}">
                        <a16:creationId xmlns:a16="http://schemas.microsoft.com/office/drawing/2014/main" id="{65C91438-F58E-724F-8870-724BC34DB667}"/>
                      </a:ext>
                    </a:extLst>
                  </p:cNvPr>
                  <p:cNvCxnSpPr/>
                  <p:nvPr/>
                </p:nvCxnSpPr>
                <p:spPr>
                  <a:xfrm flipH="1">
                    <a:off x="2627784" y="3284984"/>
                    <a:ext cx="108012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C8F7712D-BC82-E847-96B0-2DBD452D2866}"/>
                      </a:ext>
                    </a:extLst>
                  </p:cNvPr>
                  <p:cNvCxnSpPr/>
                  <p:nvPr/>
                </p:nvCxnSpPr>
                <p:spPr>
                  <a:xfrm flipH="1">
                    <a:off x="5436096" y="3838795"/>
                    <a:ext cx="108012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lowchart: Stored Data 4">
                    <a:extLst>
                      <a:ext uri="{FF2B5EF4-FFF2-40B4-BE49-F238E27FC236}">
                        <a16:creationId xmlns:a16="http://schemas.microsoft.com/office/drawing/2014/main" id="{EE06E169-9E9E-B741-939C-F0AFDB6AE525}"/>
                      </a:ext>
                    </a:extLst>
                  </p:cNvPr>
                  <p:cNvSpPr/>
                  <p:nvPr/>
                </p:nvSpPr>
                <p:spPr>
                  <a:xfrm rot="10800000">
                    <a:off x="3491880" y="3086962"/>
                    <a:ext cx="1944216" cy="1566174"/>
                  </a:xfrm>
                  <a:prstGeom prst="flowChartOnlineStorage">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white"/>
                      </a:solidFill>
                      <a:effectLst/>
                      <a:uLnTx/>
                      <a:uFillTx/>
                      <a:latin typeface="Cambria" panose="02040503050406030204" pitchFamily="18" charset="0"/>
                      <a:ea typeface="+mn-ea"/>
                      <a:cs typeface="Arial" panose="020B0604020202020204" pitchFamily="34" charset="0"/>
                    </a:endParaRPr>
                  </a:p>
                </p:txBody>
              </p:sp>
            </p:grpSp>
            <p:cxnSp>
              <p:nvCxnSpPr>
                <p:cNvPr id="361" name="Straight Connector 360">
                  <a:extLst>
                    <a:ext uri="{FF2B5EF4-FFF2-40B4-BE49-F238E27FC236}">
                      <a16:creationId xmlns:a16="http://schemas.microsoft.com/office/drawing/2014/main" id="{A55E3C17-B8F6-2E47-BEB5-1EB898F935BC}"/>
                    </a:ext>
                  </a:extLst>
                </p:cNvPr>
                <p:cNvCxnSpPr>
                  <a:cxnSpLocks/>
                </p:cNvCxnSpPr>
                <p:nvPr/>
              </p:nvCxnSpPr>
              <p:spPr>
                <a:xfrm flipV="1">
                  <a:off x="2371923" y="2683463"/>
                  <a:ext cx="0" cy="475539"/>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2" name="Flowchart: Connector 11">
                  <a:extLst>
                    <a:ext uri="{FF2B5EF4-FFF2-40B4-BE49-F238E27FC236}">
                      <a16:creationId xmlns:a16="http://schemas.microsoft.com/office/drawing/2014/main" id="{1F485AEE-B408-DC4D-8F1C-F6AB053C3062}"/>
                    </a:ext>
                  </a:extLst>
                </p:cNvPr>
                <p:cNvSpPr/>
                <p:nvPr/>
              </p:nvSpPr>
              <p:spPr>
                <a:xfrm>
                  <a:off x="3137006" y="3261899"/>
                  <a:ext cx="44014" cy="53323"/>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Cambria" panose="02040503050406030204" pitchFamily="18" charset="0"/>
                    <a:ea typeface="+mn-ea"/>
                    <a:cs typeface="Arial" panose="020B0604020202020204" pitchFamily="34" charset="0"/>
                  </a:endParaRPr>
                </a:p>
              </p:txBody>
            </p:sp>
          </p:grpSp>
          <p:sp>
            <p:nvSpPr>
              <p:cNvPr id="352" name="Rectangle 351">
                <a:extLst>
                  <a:ext uri="{FF2B5EF4-FFF2-40B4-BE49-F238E27FC236}">
                    <a16:creationId xmlns:a16="http://schemas.microsoft.com/office/drawing/2014/main" id="{07DC30E6-1B5F-0F4F-8959-97CE64645BA2}"/>
                  </a:ext>
                </a:extLst>
              </p:cNvPr>
              <p:cNvSpPr/>
              <p:nvPr/>
            </p:nvSpPr>
            <p:spPr>
              <a:xfrm>
                <a:off x="361555" y="4093106"/>
                <a:ext cx="1905463" cy="3726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AND/OR/NOT logic</a:t>
                </a:r>
              </a:p>
            </p:txBody>
          </p:sp>
        </p:grpSp>
        <p:sp>
          <p:nvSpPr>
            <p:cNvPr id="400" name="Rectangle 399">
              <a:extLst>
                <a:ext uri="{FF2B5EF4-FFF2-40B4-BE49-F238E27FC236}">
                  <a16:creationId xmlns:a16="http://schemas.microsoft.com/office/drawing/2014/main" id="{E336A133-A62A-9446-B18C-C1137BE6BB28}"/>
                </a:ext>
              </a:extLst>
            </p:cNvPr>
            <p:cNvSpPr/>
            <p:nvPr/>
          </p:nvSpPr>
          <p:spPr>
            <a:xfrm>
              <a:off x="407761" y="2294229"/>
              <a:ext cx="1802097" cy="3726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546A"/>
                  </a:solidFill>
                  <a:effectLst/>
                  <a:uLnTx/>
                  <a:uFillTx/>
                  <a:latin typeface="Cambria" panose="02040503050406030204" pitchFamily="18" charset="0"/>
                  <a:ea typeface="+mn-ea"/>
                  <a:cs typeface="Arial" panose="020B0604020202020204" pitchFamily="34" charset="0"/>
                </a:rPr>
                <a:t>Desired operation</a:t>
              </a:r>
            </a:p>
          </p:txBody>
        </p:sp>
      </p:grpSp>
      <p:sp>
        <p:nvSpPr>
          <p:cNvPr id="402" name="Rectangle 401">
            <a:extLst>
              <a:ext uri="{FF2B5EF4-FFF2-40B4-BE49-F238E27FC236}">
                <a16:creationId xmlns:a16="http://schemas.microsoft.com/office/drawing/2014/main" id="{A4C2B0B1-F109-BF40-86A2-AF13430F2E5D}"/>
              </a:ext>
            </a:extLst>
          </p:cNvPr>
          <p:cNvSpPr/>
          <p:nvPr/>
        </p:nvSpPr>
        <p:spPr>
          <a:xfrm>
            <a:off x="6886746" y="2166938"/>
            <a:ext cx="1423788" cy="33823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8"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Main memory</a:t>
            </a:r>
          </a:p>
        </p:txBody>
      </p:sp>
      <p:grpSp>
        <p:nvGrpSpPr>
          <p:cNvPr id="537" name="Group 536">
            <a:extLst>
              <a:ext uri="{FF2B5EF4-FFF2-40B4-BE49-F238E27FC236}">
                <a16:creationId xmlns:a16="http://schemas.microsoft.com/office/drawing/2014/main" id="{683F3061-9834-6644-B7F1-5ED1C37BD9E5}"/>
              </a:ext>
            </a:extLst>
          </p:cNvPr>
          <p:cNvGrpSpPr/>
          <p:nvPr/>
        </p:nvGrpSpPr>
        <p:grpSpPr>
          <a:xfrm>
            <a:off x="6324048" y="2565491"/>
            <a:ext cx="2666557" cy="944792"/>
            <a:chOff x="6324048" y="3191579"/>
            <a:chExt cx="2666557" cy="944792"/>
          </a:xfrm>
        </p:grpSpPr>
        <p:grpSp>
          <p:nvGrpSpPr>
            <p:cNvPr id="410" name="Group 409">
              <a:extLst>
                <a:ext uri="{FF2B5EF4-FFF2-40B4-BE49-F238E27FC236}">
                  <a16:creationId xmlns:a16="http://schemas.microsoft.com/office/drawing/2014/main" id="{94490D99-D821-E243-93B4-A3FF1AF53E3B}"/>
                </a:ext>
              </a:extLst>
            </p:cNvPr>
            <p:cNvGrpSpPr/>
            <p:nvPr/>
          </p:nvGrpSpPr>
          <p:grpSpPr>
            <a:xfrm>
              <a:off x="7658494" y="3191579"/>
              <a:ext cx="1332111" cy="757166"/>
              <a:chOff x="8712770" y="3601416"/>
              <a:chExt cx="1332111" cy="757166"/>
            </a:xfrm>
          </p:grpSpPr>
          <p:grpSp>
            <p:nvGrpSpPr>
              <p:cNvPr id="327" name="Group 326">
                <a:extLst>
                  <a:ext uri="{FF2B5EF4-FFF2-40B4-BE49-F238E27FC236}">
                    <a16:creationId xmlns:a16="http://schemas.microsoft.com/office/drawing/2014/main" id="{FE0C7429-FA54-754D-8C1D-5BF9B31B050D}"/>
                  </a:ext>
                </a:extLst>
              </p:cNvPr>
              <p:cNvGrpSpPr/>
              <p:nvPr/>
            </p:nvGrpSpPr>
            <p:grpSpPr>
              <a:xfrm>
                <a:off x="9235986" y="3601416"/>
                <a:ext cx="808895" cy="757166"/>
                <a:chOff x="4180572" y="1209835"/>
                <a:chExt cx="420003" cy="393144"/>
              </a:xfrm>
            </p:grpSpPr>
            <p:cxnSp>
              <p:nvCxnSpPr>
                <p:cNvPr id="332" name="Straight Connector 331">
                  <a:extLst>
                    <a:ext uri="{FF2B5EF4-FFF2-40B4-BE49-F238E27FC236}">
                      <a16:creationId xmlns:a16="http://schemas.microsoft.com/office/drawing/2014/main" id="{34F1355F-1BFB-C047-BC57-D543E8F10332}"/>
                    </a:ext>
                  </a:extLst>
                </p:cNvPr>
                <p:cNvCxnSpPr>
                  <a:cxnSpLocks/>
                </p:cNvCxnSpPr>
                <p:nvPr/>
              </p:nvCxnSpPr>
              <p:spPr>
                <a:xfrm rot="5400000">
                  <a:off x="4390574" y="1117898"/>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1CFE73E-19C4-B643-A9BD-39BE8B85C4CA}"/>
                    </a:ext>
                  </a:extLst>
                </p:cNvPr>
                <p:cNvCxnSpPr>
                  <a:cxnSpLocks/>
                </p:cNvCxnSpPr>
                <p:nvPr/>
              </p:nvCxnSpPr>
              <p:spPr>
                <a:xfrm rot="5400000">
                  <a:off x="4390574" y="1157152"/>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0BB670D-9CEE-BA48-A6A0-071258D82313}"/>
                    </a:ext>
                  </a:extLst>
                </p:cNvPr>
                <p:cNvCxnSpPr>
                  <a:cxnSpLocks/>
                </p:cNvCxnSpPr>
                <p:nvPr/>
              </p:nvCxnSpPr>
              <p:spPr>
                <a:xfrm rot="5400000">
                  <a:off x="4390574" y="1196406"/>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F2CD54D5-0F3E-B346-AB6D-588F2D60AD14}"/>
                    </a:ext>
                  </a:extLst>
                </p:cNvPr>
                <p:cNvCxnSpPr>
                  <a:cxnSpLocks/>
                </p:cNvCxnSpPr>
                <p:nvPr/>
              </p:nvCxnSpPr>
              <p:spPr>
                <a:xfrm rot="5400000">
                  <a:off x="4390574" y="1235660"/>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EF7C06F5-062E-9240-B458-4F9F35B23884}"/>
                    </a:ext>
                  </a:extLst>
                </p:cNvPr>
                <p:cNvCxnSpPr>
                  <a:cxnSpLocks/>
                </p:cNvCxnSpPr>
                <p:nvPr/>
              </p:nvCxnSpPr>
              <p:spPr>
                <a:xfrm rot="5400000">
                  <a:off x="4390574" y="1274913"/>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1AEF7E-71CD-744C-A3E6-029BFA850EB2}"/>
                    </a:ext>
                  </a:extLst>
                </p:cNvPr>
                <p:cNvCxnSpPr>
                  <a:cxnSpLocks/>
                </p:cNvCxnSpPr>
                <p:nvPr/>
              </p:nvCxnSpPr>
              <p:spPr>
                <a:xfrm rot="5400000">
                  <a:off x="4390574" y="1078644"/>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392E9778-4BD5-0B40-9454-8D6E5B7A6E04}"/>
                    </a:ext>
                  </a:extLst>
                </p:cNvPr>
                <p:cNvCxnSpPr>
                  <a:cxnSpLocks/>
                </p:cNvCxnSpPr>
                <p:nvPr/>
              </p:nvCxnSpPr>
              <p:spPr>
                <a:xfrm rot="5400000">
                  <a:off x="4390574" y="1314167"/>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BC9AE41-85FD-E840-AB4B-9B311BA89CAA}"/>
                    </a:ext>
                  </a:extLst>
                </p:cNvPr>
                <p:cNvCxnSpPr>
                  <a:cxnSpLocks/>
                </p:cNvCxnSpPr>
                <p:nvPr/>
              </p:nvCxnSpPr>
              <p:spPr>
                <a:xfrm>
                  <a:off x="4306703"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16BDAD3-622F-ED48-8001-40C3260A5787}"/>
                    </a:ext>
                  </a:extLst>
                </p:cNvPr>
                <p:cNvCxnSpPr>
                  <a:cxnSpLocks/>
                </p:cNvCxnSpPr>
                <p:nvPr/>
              </p:nvCxnSpPr>
              <p:spPr>
                <a:xfrm>
                  <a:off x="4348638"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BFC1505F-B406-394F-BCF5-F52F283D10EE}"/>
                    </a:ext>
                  </a:extLst>
                </p:cNvPr>
                <p:cNvCxnSpPr>
                  <a:cxnSpLocks/>
                </p:cNvCxnSpPr>
                <p:nvPr/>
              </p:nvCxnSpPr>
              <p:spPr>
                <a:xfrm>
                  <a:off x="4390575"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4AC61C37-3EC1-D244-B3CB-BE318676DB72}"/>
                    </a:ext>
                  </a:extLst>
                </p:cNvPr>
                <p:cNvCxnSpPr>
                  <a:cxnSpLocks/>
                </p:cNvCxnSpPr>
                <p:nvPr/>
              </p:nvCxnSpPr>
              <p:spPr>
                <a:xfrm>
                  <a:off x="4432510"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0B04ED13-D8A4-B846-80FC-8F089810E80F}"/>
                    </a:ext>
                  </a:extLst>
                </p:cNvPr>
                <p:cNvCxnSpPr>
                  <a:cxnSpLocks/>
                </p:cNvCxnSpPr>
                <p:nvPr/>
              </p:nvCxnSpPr>
              <p:spPr>
                <a:xfrm>
                  <a:off x="4474446"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A1CA297-36D5-7746-A2EE-CB518FCB47E0}"/>
                    </a:ext>
                  </a:extLst>
                </p:cNvPr>
                <p:cNvCxnSpPr>
                  <a:cxnSpLocks/>
                </p:cNvCxnSpPr>
                <p:nvPr/>
              </p:nvCxnSpPr>
              <p:spPr>
                <a:xfrm>
                  <a:off x="4264768"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712090C9-6421-DE43-BD72-8E242FCC3021}"/>
                    </a:ext>
                  </a:extLst>
                </p:cNvPr>
                <p:cNvCxnSpPr>
                  <a:cxnSpLocks/>
                </p:cNvCxnSpPr>
                <p:nvPr/>
              </p:nvCxnSpPr>
              <p:spPr>
                <a:xfrm>
                  <a:off x="4516382"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28" name="Straight Arrow Connector 327">
                <a:extLst>
                  <a:ext uri="{FF2B5EF4-FFF2-40B4-BE49-F238E27FC236}">
                    <a16:creationId xmlns:a16="http://schemas.microsoft.com/office/drawing/2014/main" id="{2CF305BB-4A2B-6D4E-A77F-915E56B27204}"/>
                  </a:ext>
                </a:extLst>
              </p:cNvPr>
              <p:cNvCxnSpPr>
                <a:cxnSpLocks/>
              </p:cNvCxnSpPr>
              <p:nvPr/>
            </p:nvCxnSpPr>
            <p:spPr>
              <a:xfrm flipV="1">
                <a:off x="8712770" y="3786178"/>
                <a:ext cx="497162" cy="2"/>
              </a:xfrm>
              <a:prstGeom prst="straightConnector1">
                <a:avLst/>
              </a:prstGeom>
              <a:ln w="25400">
                <a:solidFill>
                  <a:schemeClr val="tx1"/>
                </a:solidFill>
                <a:prstDash val="sysDot"/>
                <a:headEnd type="none" w="med" len="med"/>
                <a:tailEnd type="stealth"/>
              </a:ln>
            </p:spPr>
            <p:style>
              <a:lnRef idx="1">
                <a:schemeClr val="accent1"/>
              </a:lnRef>
              <a:fillRef idx="0">
                <a:schemeClr val="accent1"/>
              </a:fillRef>
              <a:effectRef idx="0">
                <a:schemeClr val="accent1"/>
              </a:effectRef>
              <a:fontRef idx="minor">
                <a:schemeClr val="tx1"/>
              </a:fontRef>
            </p:style>
          </p:cxnSp>
          <p:sp>
            <p:nvSpPr>
              <p:cNvPr id="329" name="Alternate Process 328">
                <a:extLst>
                  <a:ext uri="{FF2B5EF4-FFF2-40B4-BE49-F238E27FC236}">
                    <a16:creationId xmlns:a16="http://schemas.microsoft.com/office/drawing/2014/main" id="{979AE97D-8066-A045-A4B3-8C6A639EC3A6}"/>
                  </a:ext>
                </a:extLst>
              </p:cNvPr>
              <p:cNvSpPr/>
              <p:nvPr/>
            </p:nvSpPr>
            <p:spPr>
              <a:xfrm>
                <a:off x="9328542" y="3681756"/>
                <a:ext cx="616373" cy="616373"/>
              </a:xfrm>
              <a:prstGeom prst="flowChartAlternateProcess">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330" name="Alternate Process 329">
                <a:extLst>
                  <a:ext uri="{FF2B5EF4-FFF2-40B4-BE49-F238E27FC236}">
                    <a16:creationId xmlns:a16="http://schemas.microsoft.com/office/drawing/2014/main" id="{3091CE4C-BB11-544F-A61C-EAE97BB2D73F}"/>
                  </a:ext>
                </a:extLst>
              </p:cNvPr>
              <p:cNvSpPr>
                <a:spLocks noChangeAspect="1"/>
              </p:cNvSpPr>
              <p:nvPr/>
            </p:nvSpPr>
            <p:spPr>
              <a:xfrm>
                <a:off x="9413187" y="3772082"/>
                <a:ext cx="440267" cy="440267"/>
              </a:xfrm>
              <a:prstGeom prst="flowChartAlternateProcess">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331" name="Rectangle 330">
                <a:extLst>
                  <a:ext uri="{FF2B5EF4-FFF2-40B4-BE49-F238E27FC236}">
                    <a16:creationId xmlns:a16="http://schemas.microsoft.com/office/drawing/2014/main" id="{880C3E18-32D4-F948-BCBB-7B676F25A018}"/>
                  </a:ext>
                </a:extLst>
              </p:cNvPr>
              <p:cNvSpPr/>
              <p:nvPr/>
            </p:nvSpPr>
            <p:spPr>
              <a:xfrm>
                <a:off x="9383793" y="3824517"/>
                <a:ext cx="479811" cy="32944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41" b="1" i="0" u="none" strike="noStrike" kern="1200" cap="none" spc="0" normalizeH="0" baseline="0" noProof="0" dirty="0">
                    <a:ln>
                      <a:noFill/>
                    </a:ln>
                    <a:solidFill>
                      <a:prstClr val="white"/>
                    </a:solidFill>
                    <a:effectLst/>
                    <a:uLnTx/>
                    <a:uFillTx/>
                    <a:latin typeface="Cambria" panose="02040503050406030204" pitchFamily="18" charset="0"/>
                    <a:ea typeface="+mn-ea"/>
                    <a:cs typeface="Arial" panose="020B0604020202020204" pitchFamily="34" charset="0"/>
                  </a:rPr>
                  <a:t>ISA</a:t>
                </a:r>
                <a:endParaRPr kumimoji="0" lang="en-US" sz="1541"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grpSp>
        <p:sp>
          <p:nvSpPr>
            <p:cNvPr id="403" name="Alternate Process 402">
              <a:extLst>
                <a:ext uri="{FF2B5EF4-FFF2-40B4-BE49-F238E27FC236}">
                  <a16:creationId xmlns:a16="http://schemas.microsoft.com/office/drawing/2014/main" id="{5FC3BDFA-A94E-B34F-BDB2-72466C92F8DF}"/>
                </a:ext>
              </a:extLst>
            </p:cNvPr>
            <p:cNvSpPr/>
            <p:nvPr/>
          </p:nvSpPr>
          <p:spPr>
            <a:xfrm>
              <a:off x="6396862" y="3213312"/>
              <a:ext cx="1226000" cy="347543"/>
            </a:xfrm>
            <a:prstGeom prst="flowChartAlternateProcess">
              <a:avLst/>
            </a:prstGeom>
            <a:solidFill>
              <a:srgbClr val="FFBFBF">
                <a:alpha val="20000"/>
              </a:srgbClr>
            </a:solidFill>
            <a:ln w="25400">
              <a:solidFill>
                <a:schemeClr val="tx1"/>
              </a:solidFill>
              <a:prstDash val="sysDot"/>
            </a:ln>
          </p:spPr>
          <p:style>
            <a:lnRef idx="2">
              <a:schemeClr val="dk1"/>
            </a:lnRef>
            <a:fillRef idx="1">
              <a:schemeClr val="lt1"/>
            </a:fillRef>
            <a:effectRef idx="0">
              <a:schemeClr val="dk1"/>
            </a:effectRef>
            <a:fontRef idx="minor">
              <a:schemeClr val="dk1"/>
            </a:fontRef>
          </p:style>
          <p:txBody>
            <a:bodyPr wrap="square" tIns="52832" bIns="52832"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48" b="0" i="0" u="none" strike="noStrike" kern="1200" cap="none" spc="0" normalizeH="0" baseline="0" noProof="0" dirty="0" err="1">
                  <a:ln>
                    <a:noFill/>
                  </a:ln>
                  <a:solidFill>
                    <a:srgbClr val="C00000"/>
                  </a:solidFill>
                  <a:effectLst/>
                  <a:uLnTx/>
                  <a:uFillTx/>
                  <a:latin typeface="Cambria" panose="02040503050406030204" pitchFamily="18" charset="0"/>
                  <a:ea typeface="+mn-ea"/>
                  <a:cs typeface="Courier New" panose="02070309020205020404" pitchFamily="49" charset="0"/>
                </a:rPr>
                <a:t>bbop_new</a:t>
              </a:r>
              <a:endParaRPr kumimoji="0" lang="en-US" sz="1348" b="0" i="0" u="none" strike="noStrike" kern="1200" cap="none" spc="0" normalizeH="0" baseline="0" noProof="0" dirty="0">
                <a:ln>
                  <a:noFill/>
                </a:ln>
                <a:solidFill>
                  <a:srgbClr val="C00000"/>
                </a:solidFill>
                <a:effectLst/>
                <a:uLnTx/>
                <a:uFillTx/>
                <a:latin typeface="Cambria" panose="02040503050406030204" pitchFamily="18" charset="0"/>
                <a:ea typeface="Cambria Math" panose="02040503050406030204" pitchFamily="18" charset="0"/>
                <a:cs typeface="Courier New" panose="02070309020205020404" pitchFamily="49" charset="0"/>
              </a:endParaRPr>
            </a:p>
          </p:txBody>
        </p:sp>
        <p:sp>
          <p:nvSpPr>
            <p:cNvPr id="404" name="Rectangle 403">
              <a:extLst>
                <a:ext uri="{FF2B5EF4-FFF2-40B4-BE49-F238E27FC236}">
                  <a16:creationId xmlns:a16="http://schemas.microsoft.com/office/drawing/2014/main" id="{E378B32C-66DC-EE4B-9A94-EBF4BB4C270D}"/>
                </a:ext>
              </a:extLst>
            </p:cNvPr>
            <p:cNvSpPr/>
            <p:nvPr/>
          </p:nvSpPr>
          <p:spPr>
            <a:xfrm>
              <a:off x="6324048" y="3551596"/>
              <a:ext cx="167706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E5597"/>
                  </a:solidFill>
                  <a:effectLst/>
                  <a:uLnTx/>
                  <a:uFillTx/>
                  <a:latin typeface="Cambria" panose="02040503050406030204" pitchFamily="18" charset="0"/>
                  <a:ea typeface="+mn-ea"/>
                  <a:cs typeface="Arial" panose="020B0604020202020204" pitchFamily="34" charset="0"/>
                </a:rPr>
                <a:t>New SIMDRAM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E5597"/>
                  </a:solidFill>
                  <a:effectLst/>
                  <a:uLnTx/>
                  <a:uFillTx/>
                  <a:latin typeface="Cambria" panose="02040503050406030204" pitchFamily="18" charset="0"/>
                  <a:ea typeface="+mn-ea"/>
                  <a:cs typeface="Arial" panose="020B0604020202020204" pitchFamily="34" charset="0"/>
                </a:rPr>
                <a:t>instruction</a:t>
              </a:r>
            </a:p>
          </p:txBody>
        </p:sp>
      </p:grpSp>
      <p:sp>
        <p:nvSpPr>
          <p:cNvPr id="417" name="Right Arrow 416">
            <a:extLst>
              <a:ext uri="{FF2B5EF4-FFF2-40B4-BE49-F238E27FC236}">
                <a16:creationId xmlns:a16="http://schemas.microsoft.com/office/drawing/2014/main" id="{15CAE4DC-0951-124F-ACDB-2F0D941D15E4}"/>
              </a:ext>
            </a:extLst>
          </p:cNvPr>
          <p:cNvSpPr/>
          <p:nvPr/>
        </p:nvSpPr>
        <p:spPr>
          <a:xfrm>
            <a:off x="4225141" y="1957109"/>
            <a:ext cx="280794" cy="258213"/>
          </a:xfrm>
          <a:prstGeom prst="rightArrow">
            <a:avLst/>
          </a:prstGeom>
          <a:ln w="12700">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418" name="Rectangle 417">
            <a:extLst>
              <a:ext uri="{FF2B5EF4-FFF2-40B4-BE49-F238E27FC236}">
                <a16:creationId xmlns:a16="http://schemas.microsoft.com/office/drawing/2014/main" id="{66BB5B68-297B-8C48-BE99-8A29882E520B}"/>
              </a:ext>
            </a:extLst>
          </p:cNvPr>
          <p:cNvSpPr/>
          <p:nvPr/>
        </p:nvSpPr>
        <p:spPr>
          <a:xfrm>
            <a:off x="4220177" y="978920"/>
            <a:ext cx="2208216" cy="64633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Step 2: Generate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sequence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DRAM commands</a:t>
            </a:r>
            <a:endParaRPr kumimoji="0" lang="en-US" sz="1800"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endParaRPr>
          </a:p>
        </p:txBody>
      </p:sp>
      <p:cxnSp>
        <p:nvCxnSpPr>
          <p:cNvPr id="422" name="Straight Arrow Connector 421">
            <a:extLst>
              <a:ext uri="{FF2B5EF4-FFF2-40B4-BE49-F238E27FC236}">
                <a16:creationId xmlns:a16="http://schemas.microsoft.com/office/drawing/2014/main" id="{847CFCE8-060D-8545-A201-97FA8F015EC6}"/>
              </a:ext>
            </a:extLst>
          </p:cNvPr>
          <p:cNvCxnSpPr>
            <a:cxnSpLocks/>
          </p:cNvCxnSpPr>
          <p:nvPr/>
        </p:nvCxnSpPr>
        <p:spPr>
          <a:xfrm>
            <a:off x="6114413" y="2625799"/>
            <a:ext cx="156777"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486" name="Table 485">
            <a:extLst>
              <a:ext uri="{FF2B5EF4-FFF2-40B4-BE49-F238E27FC236}">
                <a16:creationId xmlns:a16="http://schemas.microsoft.com/office/drawing/2014/main" id="{78791F7B-E9B4-9249-8D57-C9EF7EE495EA}"/>
              </a:ext>
            </a:extLst>
          </p:cNvPr>
          <p:cNvGraphicFramePr>
            <a:graphicFrameLocks noGrp="1"/>
          </p:cNvGraphicFramePr>
          <p:nvPr/>
        </p:nvGraphicFramePr>
        <p:xfrm>
          <a:off x="209136" y="4358395"/>
          <a:ext cx="2444077" cy="1356352"/>
        </p:xfrm>
        <a:graphic>
          <a:graphicData uri="http://schemas.openxmlformats.org/drawingml/2006/table">
            <a:tbl>
              <a:tblPr firstRow="1" bandRow="1">
                <a:tableStyleId>{5940675A-B579-460E-94D1-54222C63F5DA}</a:tableStyleId>
              </a:tblPr>
              <a:tblGrid>
                <a:gridCol w="2444077">
                  <a:extLst>
                    <a:ext uri="{9D8B030D-6E8A-4147-A177-3AD203B41FA5}">
                      <a16:colId xmlns:a16="http://schemas.microsoft.com/office/drawing/2014/main" val="3411314267"/>
                    </a:ext>
                  </a:extLst>
                </a:gridCol>
              </a:tblGrid>
              <a:tr h="341188">
                <a:tc>
                  <a:txBody>
                    <a:bodyPr/>
                    <a:lstStyle/>
                    <a:p>
                      <a:r>
                        <a:rPr lang="en-US" sz="1500" b="1" dirty="0">
                          <a:latin typeface="Courier New" panose="02070309020205020404" pitchFamily="49" charset="0"/>
                          <a:cs typeface="Courier New" panose="02070309020205020404" pitchFamily="49" charset="0"/>
                        </a:rPr>
                        <a:t>foo () {</a:t>
                      </a:r>
                    </a:p>
                  </a:txBody>
                  <a:tcPr marL="121921" marR="121921" marT="60959" marB="60959">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9564133"/>
                  </a:ext>
                </a:extLst>
              </a:tr>
              <a:tr h="204063">
                <a:tc>
                  <a:txBody>
                    <a:bodyPr/>
                    <a:lstStyle/>
                    <a:p>
                      <a:endParaRPr lang="en-US" sz="600" b="1" dirty="0">
                        <a:latin typeface="Courier New" panose="02070309020205020404" pitchFamily="49" charset="0"/>
                        <a:cs typeface="Courier New" panose="02070309020205020404" pitchFamily="49" charset="0"/>
                      </a:endParaRPr>
                    </a:p>
                  </a:txBody>
                  <a:tcPr marL="121921" marR="121921" marT="60959" marB="60959">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4110005"/>
                  </a:ext>
                </a:extLst>
              </a:tr>
              <a:tr h="341188">
                <a:tc>
                  <a:txBody>
                    <a:bodyPr/>
                    <a:lstStyle/>
                    <a:p>
                      <a:r>
                        <a:rPr lang="en-US" sz="1500" b="0" i="1" dirty="0">
                          <a:latin typeface="Courier New" panose="02070309020205020404" pitchFamily="49" charset="0"/>
                          <a:cs typeface="Courier New" panose="02070309020205020404" pitchFamily="49" charset="0"/>
                        </a:rPr>
                        <a:t> </a:t>
                      </a:r>
                      <a:r>
                        <a:rPr lang="en-US" sz="1500" b="0" i="1" dirty="0" err="1">
                          <a:solidFill>
                            <a:srgbClr val="C00000"/>
                          </a:solidFill>
                          <a:latin typeface="Courier New" panose="02070309020205020404" pitchFamily="49" charset="0"/>
                          <a:cs typeface="Courier New" panose="02070309020205020404" pitchFamily="49" charset="0"/>
                        </a:rPr>
                        <a:t>bbop_new</a:t>
                      </a:r>
                      <a:endParaRPr lang="en-US" sz="1500" b="0" i="1" dirty="0">
                        <a:latin typeface="Courier New" panose="02070309020205020404" pitchFamily="49" charset="0"/>
                        <a:cs typeface="Courier New" panose="02070309020205020404" pitchFamily="49" charset="0"/>
                      </a:endParaRPr>
                    </a:p>
                  </a:txBody>
                  <a:tcPr marL="121921" marR="121921" marT="60959" marB="60959">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6655706"/>
                  </a:ext>
                </a:extLst>
              </a:tr>
              <a:tr h="4254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a:t>
                      </a:r>
                    </a:p>
                  </a:txBody>
                  <a:tcPr marL="121921" marR="121921" marT="60959" marB="60959">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mpd="sng">
                      <a:noFill/>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27320"/>
                  </a:ext>
                </a:extLst>
              </a:tr>
            </a:tbl>
          </a:graphicData>
        </a:graphic>
      </p:graphicFrame>
      <p:cxnSp>
        <p:nvCxnSpPr>
          <p:cNvPr id="490" name="Straight Arrow Connector 489">
            <a:extLst>
              <a:ext uri="{FF2B5EF4-FFF2-40B4-BE49-F238E27FC236}">
                <a16:creationId xmlns:a16="http://schemas.microsoft.com/office/drawing/2014/main" id="{3B85649E-AF19-C741-9832-0401BA82F27F}"/>
              </a:ext>
            </a:extLst>
          </p:cNvPr>
          <p:cNvCxnSpPr>
            <a:cxnSpLocks/>
          </p:cNvCxnSpPr>
          <p:nvPr/>
        </p:nvCxnSpPr>
        <p:spPr>
          <a:xfrm>
            <a:off x="4773682" y="4972819"/>
            <a:ext cx="239766" cy="0"/>
          </a:xfrm>
          <a:prstGeom prst="straightConnector1">
            <a:avLst/>
          </a:prstGeom>
          <a:ln w="2540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514" name="Group 513">
            <a:extLst>
              <a:ext uri="{FF2B5EF4-FFF2-40B4-BE49-F238E27FC236}">
                <a16:creationId xmlns:a16="http://schemas.microsoft.com/office/drawing/2014/main" id="{A08F4D0E-7D3F-7A48-86B1-0434036B7964}"/>
              </a:ext>
            </a:extLst>
          </p:cNvPr>
          <p:cNvGrpSpPr/>
          <p:nvPr/>
        </p:nvGrpSpPr>
        <p:grpSpPr>
          <a:xfrm>
            <a:off x="3268356" y="4230462"/>
            <a:ext cx="1427824" cy="1662994"/>
            <a:chOff x="2217624" y="4009629"/>
            <a:chExt cx="741370" cy="863478"/>
          </a:xfrm>
        </p:grpSpPr>
        <p:sp>
          <p:nvSpPr>
            <p:cNvPr id="515" name="Rounded Rectangle 514">
              <a:extLst>
                <a:ext uri="{FF2B5EF4-FFF2-40B4-BE49-F238E27FC236}">
                  <a16:creationId xmlns:a16="http://schemas.microsoft.com/office/drawing/2014/main" id="{08AF774E-E94E-4947-BF44-FD03B960F8C4}"/>
                </a:ext>
              </a:extLst>
            </p:cNvPr>
            <p:cNvSpPr/>
            <p:nvPr/>
          </p:nvSpPr>
          <p:spPr>
            <a:xfrm>
              <a:off x="2217624" y="4009629"/>
              <a:ext cx="741370" cy="723412"/>
            </a:xfrm>
            <a:prstGeom prst="roundRect">
              <a:avLst/>
            </a:prstGeom>
            <a:solidFill>
              <a:schemeClr val="bg1"/>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516" name="Rectangle 515">
              <a:extLst>
                <a:ext uri="{FF2B5EF4-FFF2-40B4-BE49-F238E27FC236}">
                  <a16:creationId xmlns:a16="http://schemas.microsoft.com/office/drawing/2014/main" id="{DD609931-2E46-0A4C-B315-50004B55606A}"/>
                </a:ext>
              </a:extLst>
            </p:cNvPr>
            <p:cNvSpPr/>
            <p:nvPr/>
          </p:nvSpPr>
          <p:spPr>
            <a:xfrm>
              <a:off x="2263266" y="4697485"/>
              <a:ext cx="636798" cy="17562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8"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Control Unit</a:t>
              </a:r>
            </a:p>
          </p:txBody>
        </p:sp>
        <p:grpSp>
          <p:nvGrpSpPr>
            <p:cNvPr id="517" name="Group 516">
              <a:extLst>
                <a:ext uri="{FF2B5EF4-FFF2-40B4-BE49-F238E27FC236}">
                  <a16:creationId xmlns:a16="http://schemas.microsoft.com/office/drawing/2014/main" id="{38957CF0-65A1-AA45-80C1-0E8CD7734AB4}"/>
                </a:ext>
              </a:extLst>
            </p:cNvPr>
            <p:cNvGrpSpPr/>
            <p:nvPr/>
          </p:nvGrpSpPr>
          <p:grpSpPr>
            <a:xfrm>
              <a:off x="2389421" y="4106286"/>
              <a:ext cx="472920" cy="530098"/>
              <a:chOff x="1825441" y="5257201"/>
              <a:chExt cx="348402" cy="390525"/>
            </a:xfrm>
          </p:grpSpPr>
          <p:sp>
            <p:nvSpPr>
              <p:cNvPr id="518" name="Oval 517">
                <a:extLst>
                  <a:ext uri="{FF2B5EF4-FFF2-40B4-BE49-F238E27FC236}">
                    <a16:creationId xmlns:a16="http://schemas.microsoft.com/office/drawing/2014/main" id="{82D077C6-3D0F-3541-A76C-EB4E48A284DB}"/>
                  </a:ext>
                </a:extLst>
              </p:cNvPr>
              <p:cNvSpPr/>
              <p:nvPr/>
            </p:nvSpPr>
            <p:spPr>
              <a:xfrm>
                <a:off x="1825441" y="5257201"/>
                <a:ext cx="118872" cy="117475"/>
              </a:xfrm>
              <a:prstGeom prst="ellipse">
                <a:avLst/>
              </a:prstGeom>
              <a:solidFill>
                <a:srgbClr val="E5EAF4"/>
              </a:solidFill>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519" name="Oval 518">
                <a:extLst>
                  <a:ext uri="{FF2B5EF4-FFF2-40B4-BE49-F238E27FC236}">
                    <a16:creationId xmlns:a16="http://schemas.microsoft.com/office/drawing/2014/main" id="{AB48AD88-6CB8-1D40-843A-730A6C34712D}"/>
                  </a:ext>
                </a:extLst>
              </p:cNvPr>
              <p:cNvSpPr/>
              <p:nvPr/>
            </p:nvSpPr>
            <p:spPr>
              <a:xfrm>
                <a:off x="2054971" y="5374676"/>
                <a:ext cx="118872" cy="117475"/>
              </a:xfrm>
              <a:prstGeom prst="ellipse">
                <a:avLst/>
              </a:prstGeom>
              <a:solidFill>
                <a:srgbClr val="E5EAF4"/>
              </a:solidFill>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520" name="Oval 519">
                <a:extLst>
                  <a:ext uri="{FF2B5EF4-FFF2-40B4-BE49-F238E27FC236}">
                    <a16:creationId xmlns:a16="http://schemas.microsoft.com/office/drawing/2014/main" id="{7F44A061-D99D-5A43-9E51-DE4141D729AD}"/>
                  </a:ext>
                </a:extLst>
              </p:cNvPr>
              <p:cNvSpPr/>
              <p:nvPr/>
            </p:nvSpPr>
            <p:spPr>
              <a:xfrm>
                <a:off x="1825441" y="5530251"/>
                <a:ext cx="118872" cy="117475"/>
              </a:xfrm>
              <a:prstGeom prst="ellipse">
                <a:avLst/>
              </a:prstGeom>
              <a:solidFill>
                <a:srgbClr val="E5EAF4"/>
              </a:solidFill>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cxnSp>
            <p:nvCxnSpPr>
              <p:cNvPr id="521" name="Curved Connector 520">
                <a:extLst>
                  <a:ext uri="{FF2B5EF4-FFF2-40B4-BE49-F238E27FC236}">
                    <a16:creationId xmlns:a16="http://schemas.microsoft.com/office/drawing/2014/main" id="{C9579566-E314-B146-8DAA-B14A04E4AFFF}"/>
                  </a:ext>
                </a:extLst>
              </p:cNvPr>
              <p:cNvCxnSpPr>
                <a:cxnSpLocks/>
                <a:stCxn id="518" idx="6"/>
                <a:endCxn id="519" idx="0"/>
              </p:cNvCxnSpPr>
              <p:nvPr/>
            </p:nvCxnSpPr>
            <p:spPr>
              <a:xfrm>
                <a:off x="1944313" y="5315939"/>
                <a:ext cx="170094" cy="58737"/>
              </a:xfrm>
              <a:prstGeom prst="curvedConnector2">
                <a:avLst/>
              </a:prstGeom>
              <a:ln w="1270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2" name="Curved Connector 521">
                <a:extLst>
                  <a:ext uri="{FF2B5EF4-FFF2-40B4-BE49-F238E27FC236}">
                    <a16:creationId xmlns:a16="http://schemas.microsoft.com/office/drawing/2014/main" id="{3BED516E-BF3A-9747-9B5C-4087A9D12BE7}"/>
                  </a:ext>
                </a:extLst>
              </p:cNvPr>
              <p:cNvCxnSpPr>
                <a:cxnSpLocks/>
                <a:stCxn id="519" idx="2"/>
                <a:endCxn id="518" idx="4"/>
              </p:cNvCxnSpPr>
              <p:nvPr/>
            </p:nvCxnSpPr>
            <p:spPr>
              <a:xfrm rot="10800000">
                <a:off x="1884877" y="5374676"/>
                <a:ext cx="170094" cy="58738"/>
              </a:xfrm>
              <a:prstGeom prst="curvedConnector2">
                <a:avLst/>
              </a:prstGeom>
              <a:ln w="1270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3" name="Curved Connector 522">
                <a:extLst>
                  <a:ext uri="{FF2B5EF4-FFF2-40B4-BE49-F238E27FC236}">
                    <a16:creationId xmlns:a16="http://schemas.microsoft.com/office/drawing/2014/main" id="{A76A2905-4981-4548-BFC9-8FA901B9F259}"/>
                  </a:ext>
                </a:extLst>
              </p:cNvPr>
              <p:cNvCxnSpPr>
                <a:cxnSpLocks/>
                <a:stCxn id="519" idx="4"/>
                <a:endCxn id="520" idx="6"/>
              </p:cNvCxnSpPr>
              <p:nvPr/>
            </p:nvCxnSpPr>
            <p:spPr>
              <a:xfrm rot="5400000">
                <a:off x="1980941" y="5455523"/>
                <a:ext cx="96838" cy="170094"/>
              </a:xfrm>
              <a:prstGeom prst="curvedConnector2">
                <a:avLst/>
              </a:prstGeom>
              <a:ln w="1270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4" name="Curved Connector 523">
                <a:extLst>
                  <a:ext uri="{FF2B5EF4-FFF2-40B4-BE49-F238E27FC236}">
                    <a16:creationId xmlns:a16="http://schemas.microsoft.com/office/drawing/2014/main" id="{9FDFB617-090F-4840-B030-712021578D5C}"/>
                  </a:ext>
                </a:extLst>
              </p:cNvPr>
              <p:cNvCxnSpPr>
                <a:cxnSpLocks/>
                <a:stCxn id="520" idx="1"/>
                <a:endCxn id="518" idx="3"/>
              </p:cNvCxnSpPr>
              <p:nvPr/>
            </p:nvCxnSpPr>
            <p:spPr>
              <a:xfrm rot="5400000" flipH="1" flipV="1">
                <a:off x="1747858" y="5452464"/>
                <a:ext cx="189983" cy="12700"/>
              </a:xfrm>
              <a:prstGeom prst="curvedConnector3">
                <a:avLst/>
              </a:prstGeom>
              <a:ln w="1270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cxnSp>
        <p:nvCxnSpPr>
          <p:cNvPr id="491" name="Straight Arrow Connector 490">
            <a:extLst>
              <a:ext uri="{FF2B5EF4-FFF2-40B4-BE49-F238E27FC236}">
                <a16:creationId xmlns:a16="http://schemas.microsoft.com/office/drawing/2014/main" id="{B31F4B60-71E4-B941-8828-4F3B9440474D}"/>
              </a:ext>
            </a:extLst>
          </p:cNvPr>
          <p:cNvCxnSpPr>
            <a:cxnSpLocks/>
          </p:cNvCxnSpPr>
          <p:nvPr/>
        </p:nvCxnSpPr>
        <p:spPr>
          <a:xfrm>
            <a:off x="6855040" y="5072342"/>
            <a:ext cx="424333"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2" name="Oval 491">
            <a:extLst>
              <a:ext uri="{FF2B5EF4-FFF2-40B4-BE49-F238E27FC236}">
                <a16:creationId xmlns:a16="http://schemas.microsoft.com/office/drawing/2014/main" id="{12A4C154-7025-FD47-A024-BDD217DDFD58}"/>
              </a:ext>
            </a:extLst>
          </p:cNvPr>
          <p:cNvSpPr/>
          <p:nvPr/>
        </p:nvSpPr>
        <p:spPr>
          <a:xfrm rot="16200000" flipH="1">
            <a:off x="8866977" y="5952703"/>
            <a:ext cx="22083" cy="20871"/>
          </a:xfrm>
          <a:prstGeom prst="ellipse">
            <a:avLst/>
          </a:prstGeom>
          <a:solidFill>
            <a:schemeClr val="bg1">
              <a:lumMod val="95000"/>
            </a:schemeClr>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493" name="Oval 492">
            <a:extLst>
              <a:ext uri="{FF2B5EF4-FFF2-40B4-BE49-F238E27FC236}">
                <a16:creationId xmlns:a16="http://schemas.microsoft.com/office/drawing/2014/main" id="{2874F35A-5065-F44D-AA27-27A15C79842D}"/>
              </a:ext>
            </a:extLst>
          </p:cNvPr>
          <p:cNvSpPr/>
          <p:nvPr/>
        </p:nvSpPr>
        <p:spPr>
          <a:xfrm rot="16200000" flipH="1">
            <a:off x="8866977" y="4841244"/>
            <a:ext cx="22083" cy="20871"/>
          </a:xfrm>
          <a:prstGeom prst="ellipse">
            <a:avLst/>
          </a:prstGeom>
          <a:solidFill>
            <a:schemeClr val="bg1">
              <a:lumMod val="95000"/>
            </a:schemeClr>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grpSp>
        <p:nvGrpSpPr>
          <p:cNvPr id="7" name="Group 6">
            <a:extLst>
              <a:ext uri="{FF2B5EF4-FFF2-40B4-BE49-F238E27FC236}">
                <a16:creationId xmlns:a16="http://schemas.microsoft.com/office/drawing/2014/main" id="{9AFFF311-89B6-074A-8E50-84D97135160F}"/>
              </a:ext>
            </a:extLst>
          </p:cNvPr>
          <p:cNvGrpSpPr/>
          <p:nvPr/>
        </p:nvGrpSpPr>
        <p:grpSpPr>
          <a:xfrm>
            <a:off x="7378326" y="4574023"/>
            <a:ext cx="1598850" cy="1447274"/>
            <a:chOff x="7378326" y="4574023"/>
            <a:chExt cx="1598850" cy="1447274"/>
          </a:xfrm>
        </p:grpSpPr>
        <p:sp>
          <p:nvSpPr>
            <p:cNvPr id="481" name="Rounded Rectangle 480">
              <a:extLst>
                <a:ext uri="{FF2B5EF4-FFF2-40B4-BE49-F238E27FC236}">
                  <a16:creationId xmlns:a16="http://schemas.microsoft.com/office/drawing/2014/main" id="{4CC62BDE-543A-A646-AD15-2F6D0BA003C8}"/>
                </a:ext>
              </a:extLst>
            </p:cNvPr>
            <p:cNvSpPr/>
            <p:nvPr/>
          </p:nvSpPr>
          <p:spPr>
            <a:xfrm>
              <a:off x="7378326" y="4574023"/>
              <a:ext cx="1598850" cy="1447274"/>
            </a:xfrm>
            <a:prstGeom prst="round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508" name="Rectangle 507">
              <a:extLst>
                <a:ext uri="{FF2B5EF4-FFF2-40B4-BE49-F238E27FC236}">
                  <a16:creationId xmlns:a16="http://schemas.microsoft.com/office/drawing/2014/main" id="{1674EF55-FBAC-C140-B105-969C7E8487A7}"/>
                </a:ext>
              </a:extLst>
            </p:cNvPr>
            <p:cNvSpPr/>
            <p:nvPr/>
          </p:nvSpPr>
          <p:spPr>
            <a:xfrm rot="16200000">
              <a:off x="7050052" y="5149985"/>
              <a:ext cx="1117742" cy="35900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black"/>
                  </a:solidFill>
                  <a:effectLst/>
                  <a:uLnTx/>
                  <a:uFillTx/>
                  <a:latin typeface="Cambria" panose="02040503050406030204" pitchFamily="18" charset="0"/>
                  <a:ea typeface="+mn-ea"/>
                  <a:cs typeface="Courier New" panose="02070309020205020404" pitchFamily="49" charset="0"/>
                </a:rPr>
                <a:t>ACT/PRE</a:t>
              </a:r>
            </a:p>
          </p:txBody>
        </p:sp>
        <p:cxnSp>
          <p:nvCxnSpPr>
            <p:cNvPr id="513" name="Straight Arrow Connector 512">
              <a:extLst>
                <a:ext uri="{FF2B5EF4-FFF2-40B4-BE49-F238E27FC236}">
                  <a16:creationId xmlns:a16="http://schemas.microsoft.com/office/drawing/2014/main" id="{67315A1D-7333-AF40-992D-CD542F832E8F}"/>
                </a:ext>
              </a:extLst>
            </p:cNvPr>
            <p:cNvCxnSpPr>
              <a:cxnSpLocks/>
            </p:cNvCxnSpPr>
            <p:nvPr/>
          </p:nvCxnSpPr>
          <p:spPr>
            <a:xfrm flipV="1">
              <a:off x="7756927" y="5327935"/>
              <a:ext cx="497162" cy="2"/>
            </a:xfrm>
            <a:prstGeom prst="straightConnector1">
              <a:avLst/>
            </a:prstGeom>
            <a:ln w="25400">
              <a:solidFill>
                <a:schemeClr val="tx1"/>
              </a:solidFill>
              <a:prstDash val="sysDot"/>
              <a:headEnd type="none" w="med" len="med"/>
              <a:tailEnd type="stealth"/>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86EEC01-1B3C-E648-9FD9-9FAA1DBE32F6}"/>
                </a:ext>
              </a:extLst>
            </p:cNvPr>
            <p:cNvGrpSpPr/>
            <p:nvPr/>
          </p:nvGrpSpPr>
          <p:grpSpPr>
            <a:xfrm>
              <a:off x="8308041" y="4657875"/>
              <a:ext cx="557538" cy="1269957"/>
              <a:chOff x="8308041" y="4657875"/>
              <a:chExt cx="557538" cy="1269957"/>
            </a:xfrm>
          </p:grpSpPr>
          <p:grpSp>
            <p:nvGrpSpPr>
              <p:cNvPr id="494" name="Group 493">
                <a:extLst>
                  <a:ext uri="{FF2B5EF4-FFF2-40B4-BE49-F238E27FC236}">
                    <a16:creationId xmlns:a16="http://schemas.microsoft.com/office/drawing/2014/main" id="{274DF094-4A4F-EE40-A2C8-396255F6A071}"/>
                  </a:ext>
                </a:extLst>
              </p:cNvPr>
              <p:cNvGrpSpPr/>
              <p:nvPr/>
            </p:nvGrpSpPr>
            <p:grpSpPr>
              <a:xfrm>
                <a:off x="8308041" y="4657875"/>
                <a:ext cx="557538" cy="1269957"/>
                <a:chOff x="4830795" y="4111398"/>
                <a:chExt cx="289491" cy="755921"/>
              </a:xfrm>
            </p:grpSpPr>
            <p:grpSp>
              <p:nvGrpSpPr>
                <p:cNvPr id="495" name="Group 494">
                  <a:extLst>
                    <a:ext uri="{FF2B5EF4-FFF2-40B4-BE49-F238E27FC236}">
                      <a16:creationId xmlns:a16="http://schemas.microsoft.com/office/drawing/2014/main" id="{E5755728-FCB9-8C4E-A32A-4028662ECD5C}"/>
                    </a:ext>
                  </a:extLst>
                </p:cNvPr>
                <p:cNvGrpSpPr/>
                <p:nvPr/>
              </p:nvGrpSpPr>
              <p:grpSpPr>
                <a:xfrm>
                  <a:off x="4830795" y="4111398"/>
                  <a:ext cx="289489" cy="755921"/>
                  <a:chOff x="4830795" y="4111398"/>
                  <a:chExt cx="289489" cy="755921"/>
                </a:xfrm>
              </p:grpSpPr>
              <p:sp>
                <p:nvSpPr>
                  <p:cNvPr id="497" name="Rectangle 496">
                    <a:extLst>
                      <a:ext uri="{FF2B5EF4-FFF2-40B4-BE49-F238E27FC236}">
                        <a16:creationId xmlns:a16="http://schemas.microsoft.com/office/drawing/2014/main" id="{4CF51F47-9CF9-E246-8AF7-923C6DFFD206}"/>
                      </a:ext>
                    </a:extLst>
                  </p:cNvPr>
                  <p:cNvSpPr/>
                  <p:nvPr/>
                </p:nvSpPr>
                <p:spPr>
                  <a:xfrm rot="16200000">
                    <a:off x="4614131" y="4344138"/>
                    <a:ext cx="722817" cy="289489"/>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498" name="Oval 497">
                    <a:extLst>
                      <a:ext uri="{FF2B5EF4-FFF2-40B4-BE49-F238E27FC236}">
                        <a16:creationId xmlns:a16="http://schemas.microsoft.com/office/drawing/2014/main" id="{08F4B84C-DC65-DC4A-9941-F10662BD6C08}"/>
                      </a:ext>
                    </a:extLst>
                  </p:cNvPr>
                  <p:cNvSpPr/>
                  <p:nvPr/>
                </p:nvSpPr>
                <p:spPr>
                  <a:xfrm rot="16200000" flipH="1">
                    <a:off x="4928537" y="4832470"/>
                    <a:ext cx="35830" cy="33867"/>
                  </a:xfrm>
                  <a:prstGeom prst="ellipse">
                    <a:avLst/>
                  </a:prstGeom>
                  <a:solidFill>
                    <a:srgbClr val="FEFEFE"/>
                  </a:solidFill>
                  <a:ln w="12700" cap="flat" cmpd="sng" algn="ctr">
                    <a:solidFill>
                      <a:srgbClr val="FEFEF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499" name="Oval 498">
                    <a:extLst>
                      <a:ext uri="{FF2B5EF4-FFF2-40B4-BE49-F238E27FC236}">
                        <a16:creationId xmlns:a16="http://schemas.microsoft.com/office/drawing/2014/main" id="{E795B588-B028-1E44-97F4-6AC8A2F616A4}"/>
                      </a:ext>
                    </a:extLst>
                  </p:cNvPr>
                  <p:cNvSpPr/>
                  <p:nvPr/>
                </p:nvSpPr>
                <p:spPr>
                  <a:xfrm rot="16200000" flipH="1">
                    <a:off x="5018879" y="4832470"/>
                    <a:ext cx="35830" cy="33867"/>
                  </a:xfrm>
                  <a:prstGeom prst="ellipse">
                    <a:avLst/>
                  </a:prstGeom>
                  <a:solidFill>
                    <a:srgbClr val="FEFEFE"/>
                  </a:solidFill>
                  <a:ln w="12700" cap="flat" cmpd="sng" algn="ctr">
                    <a:solidFill>
                      <a:srgbClr val="FEFEF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500" name="Oval 499">
                    <a:extLst>
                      <a:ext uri="{FF2B5EF4-FFF2-40B4-BE49-F238E27FC236}">
                        <a16:creationId xmlns:a16="http://schemas.microsoft.com/office/drawing/2014/main" id="{189C9B04-5FAE-244B-9F2B-53D0DCC3CAEB}"/>
                      </a:ext>
                    </a:extLst>
                  </p:cNvPr>
                  <p:cNvSpPr/>
                  <p:nvPr/>
                </p:nvSpPr>
                <p:spPr>
                  <a:xfrm rot="16200000" flipH="1">
                    <a:off x="4928537" y="4112379"/>
                    <a:ext cx="35830" cy="33867"/>
                  </a:xfrm>
                  <a:prstGeom prst="ellipse">
                    <a:avLst/>
                  </a:prstGeom>
                  <a:solidFill>
                    <a:srgbClr val="FEFEFE"/>
                  </a:solidFill>
                  <a:ln w="12700" cap="flat" cmpd="sng" algn="ctr">
                    <a:solidFill>
                      <a:srgbClr val="FEFEF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501" name="Oval 500">
                    <a:extLst>
                      <a:ext uri="{FF2B5EF4-FFF2-40B4-BE49-F238E27FC236}">
                        <a16:creationId xmlns:a16="http://schemas.microsoft.com/office/drawing/2014/main" id="{EBEE26E3-3CFD-3E45-AFAA-C5A356787197}"/>
                      </a:ext>
                    </a:extLst>
                  </p:cNvPr>
                  <p:cNvSpPr/>
                  <p:nvPr/>
                </p:nvSpPr>
                <p:spPr>
                  <a:xfrm rot="16200000" flipH="1">
                    <a:off x="5018879" y="4112379"/>
                    <a:ext cx="35830" cy="33867"/>
                  </a:xfrm>
                  <a:prstGeom prst="ellipse">
                    <a:avLst/>
                  </a:prstGeom>
                  <a:solidFill>
                    <a:srgbClr val="FEFEFE"/>
                  </a:solidFill>
                  <a:ln w="12700" cap="flat" cmpd="sng" algn="ctr">
                    <a:solidFill>
                      <a:srgbClr val="FEFEF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grpSp>
            <p:sp>
              <p:nvSpPr>
                <p:cNvPr id="496" name="Rectangle 495">
                  <a:extLst>
                    <a:ext uri="{FF2B5EF4-FFF2-40B4-BE49-F238E27FC236}">
                      <a16:creationId xmlns:a16="http://schemas.microsoft.com/office/drawing/2014/main" id="{D894887A-25F1-1F44-BEEE-9C506341120D}"/>
                    </a:ext>
                  </a:extLst>
                </p:cNvPr>
                <p:cNvSpPr/>
                <p:nvPr/>
              </p:nvSpPr>
              <p:spPr>
                <a:xfrm rot="16200000">
                  <a:off x="4819059" y="4476133"/>
                  <a:ext cx="575362" cy="27093"/>
                </a:xfrm>
                <a:prstGeom prst="rect">
                  <a:avLst/>
                </a:prstGeom>
                <a:pattFill prst="dkVert">
                  <a:fgClr>
                    <a:srgbClr val="FFC000">
                      <a:lumMod val="60000"/>
                      <a:lumOff val="40000"/>
                    </a:srgbClr>
                  </a:fgClr>
                  <a:bgClr>
                    <a:sysClr val="window" lastClr="FFFFFF"/>
                  </a:bgClr>
                </a:patt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grpSp>
          <p:grpSp>
            <p:nvGrpSpPr>
              <p:cNvPr id="502" name="Group 501">
                <a:extLst>
                  <a:ext uri="{FF2B5EF4-FFF2-40B4-BE49-F238E27FC236}">
                    <a16:creationId xmlns:a16="http://schemas.microsoft.com/office/drawing/2014/main" id="{2DB1DD8B-FB18-8849-9A9F-035F264A4AC8}"/>
                  </a:ext>
                </a:extLst>
              </p:cNvPr>
              <p:cNvGrpSpPr/>
              <p:nvPr/>
            </p:nvGrpSpPr>
            <p:grpSpPr>
              <a:xfrm rot="16200000">
                <a:off x="8185361" y="5143465"/>
                <a:ext cx="756076" cy="293602"/>
                <a:chOff x="4340198" y="1826549"/>
                <a:chExt cx="485918" cy="276639"/>
              </a:xfrm>
            </p:grpSpPr>
            <p:sp>
              <p:nvSpPr>
                <p:cNvPr id="503" name="Rectangle 502">
                  <a:extLst>
                    <a:ext uri="{FF2B5EF4-FFF2-40B4-BE49-F238E27FC236}">
                      <a16:creationId xmlns:a16="http://schemas.microsoft.com/office/drawing/2014/main" id="{8F40DD31-E5D3-1949-BB4A-77B0A48B9C3C}"/>
                    </a:ext>
                  </a:extLst>
                </p:cNvPr>
                <p:cNvSpPr/>
                <p:nvPr/>
              </p:nvSpPr>
              <p:spPr>
                <a:xfrm>
                  <a:off x="4340198" y="1826549"/>
                  <a:ext cx="174612" cy="276637"/>
                </a:xfrm>
                <a:prstGeom prst="rect">
                  <a:avLst/>
                </a:prstGeom>
                <a:solidFill>
                  <a:sysClr val="windowText" lastClr="000000"/>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504" name="Rectangle 503">
                  <a:extLst>
                    <a:ext uri="{FF2B5EF4-FFF2-40B4-BE49-F238E27FC236}">
                      <a16:creationId xmlns:a16="http://schemas.microsoft.com/office/drawing/2014/main" id="{A95F48CB-8E25-8B4E-AE80-FF1A55ADD162}"/>
                    </a:ext>
                  </a:extLst>
                </p:cNvPr>
                <p:cNvSpPr/>
                <p:nvPr/>
              </p:nvSpPr>
              <p:spPr>
                <a:xfrm>
                  <a:off x="4651504" y="1826550"/>
                  <a:ext cx="174612" cy="276638"/>
                </a:xfrm>
                <a:prstGeom prst="rect">
                  <a:avLst/>
                </a:prstGeom>
                <a:solidFill>
                  <a:sysClr val="windowText" lastClr="000000"/>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grpSp>
          <p:sp>
            <p:nvSpPr>
              <p:cNvPr id="528" name="Oval 527">
                <a:extLst>
                  <a:ext uri="{FF2B5EF4-FFF2-40B4-BE49-F238E27FC236}">
                    <a16:creationId xmlns:a16="http://schemas.microsoft.com/office/drawing/2014/main" id="{18A4C544-1AC7-8549-9BF1-30B0708AB663}"/>
                  </a:ext>
                </a:extLst>
              </p:cNvPr>
              <p:cNvSpPr>
                <a:spLocks noChangeAspect="1"/>
              </p:cNvSpPr>
              <p:nvPr/>
            </p:nvSpPr>
            <p:spPr>
              <a:xfrm>
                <a:off x="8788782" y="5824283"/>
                <a:ext cx="52832" cy="52832"/>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529" name="Oval 528">
                <a:extLst>
                  <a:ext uri="{FF2B5EF4-FFF2-40B4-BE49-F238E27FC236}">
                    <a16:creationId xmlns:a16="http://schemas.microsoft.com/office/drawing/2014/main" id="{5EC38BF4-30F8-1543-A138-A684F818BBD9}"/>
                  </a:ext>
                </a:extLst>
              </p:cNvPr>
              <p:cNvSpPr>
                <a:spLocks noChangeAspect="1"/>
              </p:cNvSpPr>
              <p:nvPr/>
            </p:nvSpPr>
            <p:spPr>
              <a:xfrm>
                <a:off x="8782340" y="4720793"/>
                <a:ext cx="52832" cy="52832"/>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grpSp>
      </p:grpSp>
      <p:graphicFrame>
        <p:nvGraphicFramePr>
          <p:cNvPr id="531" name="Table 530">
            <a:extLst>
              <a:ext uri="{FF2B5EF4-FFF2-40B4-BE49-F238E27FC236}">
                <a16:creationId xmlns:a16="http://schemas.microsoft.com/office/drawing/2014/main" id="{1229032C-D001-F644-92AC-B94E443D54F6}"/>
              </a:ext>
            </a:extLst>
          </p:cNvPr>
          <p:cNvGraphicFramePr>
            <a:graphicFrameLocks noGrp="1"/>
          </p:cNvGraphicFramePr>
          <p:nvPr/>
        </p:nvGraphicFramePr>
        <p:xfrm>
          <a:off x="5082745" y="4275721"/>
          <a:ext cx="1513531" cy="1348330"/>
        </p:xfrm>
        <a:graphic>
          <a:graphicData uri="http://schemas.openxmlformats.org/drawingml/2006/table">
            <a:tbl>
              <a:tblPr firstRow="1" bandRow="1">
                <a:tableStyleId>{2D5ABB26-0587-4C30-8999-92F81FD0307C}</a:tableStyleId>
              </a:tblPr>
              <a:tblGrid>
                <a:gridCol w="1513531">
                  <a:extLst>
                    <a:ext uri="{9D8B030D-6E8A-4147-A177-3AD203B41FA5}">
                      <a16:colId xmlns:a16="http://schemas.microsoft.com/office/drawing/2014/main" val="3411314267"/>
                    </a:ext>
                  </a:extLst>
                </a:gridCol>
              </a:tblGrid>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9564133"/>
                  </a:ext>
                </a:extLst>
              </a:tr>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EF5CC"/>
                    </a:solidFill>
                  </a:tcPr>
                </a:tc>
                <a:extLst>
                  <a:ext uri="{0D108BD9-81ED-4DB2-BD59-A6C34878D82A}">
                    <a16:rowId xmlns:a16="http://schemas.microsoft.com/office/drawing/2014/main" val="2610732602"/>
                  </a:ext>
                </a:extLst>
              </a:tr>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CDFFF"/>
                    </a:solidFill>
                  </a:tcPr>
                </a:tc>
                <a:extLst>
                  <a:ext uri="{0D108BD9-81ED-4DB2-BD59-A6C34878D82A}">
                    <a16:rowId xmlns:a16="http://schemas.microsoft.com/office/drawing/2014/main" val="1245392560"/>
                  </a:ext>
                </a:extLst>
              </a:tr>
              <a:tr h="269666">
                <a:tc>
                  <a:txBody>
                    <a:bodyPr/>
                    <a:lstStyle/>
                    <a:p>
                      <a:r>
                        <a:rPr lang="en-US" sz="1400" b="0" dirty="0">
                          <a:latin typeface="Courier New" panose="02070309020205020404" pitchFamily="49" charset="0"/>
                          <a:cs typeface="Courier New" panose="02070309020205020404" pitchFamily="49" charset="0"/>
                        </a:rPr>
                        <a:t> ACT/PRE/PRE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A8D4AA"/>
                    </a:solidFill>
                  </a:tcPr>
                </a:tc>
                <a:extLst>
                  <a:ext uri="{0D108BD9-81ED-4DB2-BD59-A6C34878D82A}">
                    <a16:rowId xmlns:a16="http://schemas.microsoft.com/office/drawing/2014/main" val="2074523024"/>
                  </a:ext>
                </a:extLst>
              </a:tr>
              <a:tr h="269666">
                <a:tc>
                  <a:txBody>
                    <a:bodyPr/>
                    <a:lstStyle/>
                    <a:p>
                      <a:r>
                        <a:rPr lang="en-US" sz="1400" b="0" dirty="0">
                          <a:latin typeface="Courier New" panose="02070309020205020404" pitchFamily="49" charset="0"/>
                          <a:cs typeface="Courier New" panose="02070309020205020404" pitchFamily="49" charset="0"/>
                        </a:rPr>
                        <a:t> done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5727766"/>
                  </a:ext>
                </a:extLst>
              </a:tr>
            </a:tbl>
          </a:graphicData>
        </a:graphic>
      </p:graphicFrame>
      <p:cxnSp>
        <p:nvCxnSpPr>
          <p:cNvPr id="533" name="Straight Connector 532">
            <a:extLst>
              <a:ext uri="{FF2B5EF4-FFF2-40B4-BE49-F238E27FC236}">
                <a16:creationId xmlns:a16="http://schemas.microsoft.com/office/drawing/2014/main" id="{9F194B97-A4A4-1F4A-A3A1-1A1C65904476}"/>
              </a:ext>
            </a:extLst>
          </p:cNvPr>
          <p:cNvCxnSpPr/>
          <p:nvPr/>
        </p:nvCxnSpPr>
        <p:spPr>
          <a:xfrm>
            <a:off x="129785" y="3596854"/>
            <a:ext cx="888442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35" name="Group 534">
            <a:extLst>
              <a:ext uri="{FF2B5EF4-FFF2-40B4-BE49-F238E27FC236}">
                <a16:creationId xmlns:a16="http://schemas.microsoft.com/office/drawing/2014/main" id="{96685389-20B3-8146-B6CF-E569C240BE1C}"/>
              </a:ext>
            </a:extLst>
          </p:cNvPr>
          <p:cNvGrpSpPr/>
          <p:nvPr/>
        </p:nvGrpSpPr>
        <p:grpSpPr>
          <a:xfrm>
            <a:off x="2307434" y="931164"/>
            <a:ext cx="1931355" cy="2049796"/>
            <a:chOff x="2307434" y="1557252"/>
            <a:chExt cx="1931355" cy="2049796"/>
          </a:xfrm>
        </p:grpSpPr>
        <p:grpSp>
          <p:nvGrpSpPr>
            <p:cNvPr id="416" name="Group 415">
              <a:extLst>
                <a:ext uri="{FF2B5EF4-FFF2-40B4-BE49-F238E27FC236}">
                  <a16:creationId xmlns:a16="http://schemas.microsoft.com/office/drawing/2014/main" id="{D06BFF73-B8EA-3D47-ADEB-7CFAD8555C79}"/>
                </a:ext>
              </a:extLst>
            </p:cNvPr>
            <p:cNvGrpSpPr/>
            <p:nvPr/>
          </p:nvGrpSpPr>
          <p:grpSpPr>
            <a:xfrm>
              <a:off x="2660496" y="1557252"/>
              <a:ext cx="1578293" cy="2049796"/>
              <a:chOff x="2755612" y="1974313"/>
              <a:chExt cx="1578293" cy="2049796"/>
            </a:xfrm>
          </p:grpSpPr>
          <p:grpSp>
            <p:nvGrpSpPr>
              <p:cNvPr id="414" name="Group 413">
                <a:extLst>
                  <a:ext uri="{FF2B5EF4-FFF2-40B4-BE49-F238E27FC236}">
                    <a16:creationId xmlns:a16="http://schemas.microsoft.com/office/drawing/2014/main" id="{8D26F9AA-55CA-5743-8D81-55784DD770A5}"/>
                  </a:ext>
                </a:extLst>
              </p:cNvPr>
              <p:cNvGrpSpPr/>
              <p:nvPr/>
            </p:nvGrpSpPr>
            <p:grpSpPr>
              <a:xfrm>
                <a:off x="2755612" y="2475443"/>
                <a:ext cx="1578293" cy="1548666"/>
                <a:chOff x="3211452" y="2874384"/>
                <a:chExt cx="1578293" cy="1548666"/>
              </a:xfrm>
            </p:grpSpPr>
            <p:sp>
              <p:nvSpPr>
                <p:cNvPr id="379" name="Rounded Rectangle 378">
                  <a:extLst>
                    <a:ext uri="{FF2B5EF4-FFF2-40B4-BE49-F238E27FC236}">
                      <a16:creationId xmlns:a16="http://schemas.microsoft.com/office/drawing/2014/main" id="{2E7BFECB-70FA-7F47-80F2-805C0314D392}"/>
                    </a:ext>
                  </a:extLst>
                </p:cNvPr>
                <p:cNvSpPr/>
                <p:nvPr/>
              </p:nvSpPr>
              <p:spPr>
                <a:xfrm>
                  <a:off x="3211452" y="2874384"/>
                  <a:ext cx="1466613" cy="1204068"/>
                </a:xfrm>
                <a:prstGeom prst="roundRect">
                  <a:avLst/>
                </a:prstGeom>
                <a:solidFill>
                  <a:schemeClr val="bg1"/>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grpSp>
              <p:nvGrpSpPr>
                <p:cNvPr id="408" name="Group 407">
                  <a:extLst>
                    <a:ext uri="{FF2B5EF4-FFF2-40B4-BE49-F238E27FC236}">
                      <a16:creationId xmlns:a16="http://schemas.microsoft.com/office/drawing/2014/main" id="{A14FF517-2E12-FC47-882D-2E8C59A93BBB}"/>
                    </a:ext>
                  </a:extLst>
                </p:cNvPr>
                <p:cNvGrpSpPr/>
                <p:nvPr/>
              </p:nvGrpSpPr>
              <p:grpSpPr>
                <a:xfrm>
                  <a:off x="3412005" y="3198852"/>
                  <a:ext cx="1161942" cy="528322"/>
                  <a:chOff x="3412005" y="3198852"/>
                  <a:chExt cx="1161942" cy="528322"/>
                </a:xfrm>
              </p:grpSpPr>
              <p:grpSp>
                <p:nvGrpSpPr>
                  <p:cNvPr id="381" name="Group 380">
                    <a:extLst>
                      <a:ext uri="{FF2B5EF4-FFF2-40B4-BE49-F238E27FC236}">
                        <a16:creationId xmlns:a16="http://schemas.microsoft.com/office/drawing/2014/main" id="{2E0EFF5E-6202-DA47-8AD7-65046C1735C1}"/>
                      </a:ext>
                    </a:extLst>
                  </p:cNvPr>
                  <p:cNvGrpSpPr/>
                  <p:nvPr/>
                </p:nvGrpSpPr>
                <p:grpSpPr>
                  <a:xfrm>
                    <a:off x="3412005" y="3198852"/>
                    <a:ext cx="1128558" cy="528322"/>
                    <a:chOff x="1332999" y="4174190"/>
                    <a:chExt cx="1175252" cy="550180"/>
                  </a:xfrm>
                </p:grpSpPr>
                <p:grpSp>
                  <p:nvGrpSpPr>
                    <p:cNvPr id="383" name="Group 382">
                      <a:extLst>
                        <a:ext uri="{FF2B5EF4-FFF2-40B4-BE49-F238E27FC236}">
                          <a16:creationId xmlns:a16="http://schemas.microsoft.com/office/drawing/2014/main" id="{90112E02-8E4D-764B-81E5-B5AE43416020}"/>
                        </a:ext>
                      </a:extLst>
                    </p:cNvPr>
                    <p:cNvGrpSpPr/>
                    <p:nvPr/>
                  </p:nvGrpSpPr>
                  <p:grpSpPr>
                    <a:xfrm>
                      <a:off x="2147787" y="4431167"/>
                      <a:ext cx="360464" cy="69048"/>
                      <a:chOff x="4793112" y="4167661"/>
                      <a:chExt cx="360464" cy="69048"/>
                    </a:xfrm>
                  </p:grpSpPr>
                  <p:cxnSp>
                    <p:nvCxnSpPr>
                      <p:cNvPr id="394" name="Straight Connector 393">
                        <a:extLst>
                          <a:ext uri="{FF2B5EF4-FFF2-40B4-BE49-F238E27FC236}">
                            <a16:creationId xmlns:a16="http://schemas.microsoft.com/office/drawing/2014/main" id="{0F5DE70C-DCDB-9047-8B2D-0972443A5BD8}"/>
                          </a:ext>
                        </a:extLst>
                      </p:cNvPr>
                      <p:cNvCxnSpPr/>
                      <p:nvPr/>
                    </p:nvCxnSpPr>
                    <p:spPr>
                      <a:xfrm flipH="1">
                        <a:off x="4793112" y="4202185"/>
                        <a:ext cx="345242" cy="0"/>
                      </a:xfrm>
                      <a:prstGeom prst="line">
                        <a:avLst/>
                      </a:prstGeom>
                      <a:solidFill>
                        <a:schemeClr val="tx1"/>
                      </a:solid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5" name="Flowchart: Connector 11">
                        <a:extLst>
                          <a:ext uri="{FF2B5EF4-FFF2-40B4-BE49-F238E27FC236}">
                            <a16:creationId xmlns:a16="http://schemas.microsoft.com/office/drawing/2014/main" id="{2632382D-A056-FD43-AD2C-A7F8EA1831BF}"/>
                          </a:ext>
                        </a:extLst>
                      </p:cNvPr>
                      <p:cNvSpPr/>
                      <p:nvPr/>
                    </p:nvSpPr>
                    <p:spPr>
                      <a:xfrm>
                        <a:off x="5084528" y="4167661"/>
                        <a:ext cx="69048" cy="69048"/>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3467" b="0" i="0" u="none" strike="noStrike" kern="0" cap="none" spc="0" normalizeH="0" baseline="0" noProof="0">
                          <a:ln>
                            <a:noFill/>
                          </a:ln>
                          <a:solidFill>
                            <a:prstClr val="white"/>
                          </a:solidFill>
                          <a:effectLst/>
                          <a:uLnTx/>
                          <a:uFillTx/>
                          <a:latin typeface="Cambria" panose="02040503050406030204" pitchFamily="18" charset="0"/>
                          <a:ea typeface="+mn-ea"/>
                          <a:cs typeface="+mn-cs"/>
                        </a:endParaRPr>
                      </a:p>
                    </p:txBody>
                  </p:sp>
                </p:grpSp>
                <p:grpSp>
                  <p:nvGrpSpPr>
                    <p:cNvPr id="384" name="Group 383">
                      <a:extLst>
                        <a:ext uri="{FF2B5EF4-FFF2-40B4-BE49-F238E27FC236}">
                          <a16:creationId xmlns:a16="http://schemas.microsoft.com/office/drawing/2014/main" id="{DC6B394D-4AC6-4D4B-9472-BE87C07F22F8}"/>
                        </a:ext>
                      </a:extLst>
                    </p:cNvPr>
                    <p:cNvGrpSpPr/>
                    <p:nvPr/>
                  </p:nvGrpSpPr>
                  <p:grpSpPr>
                    <a:xfrm>
                      <a:off x="1333740" y="4250347"/>
                      <a:ext cx="414294" cy="69048"/>
                      <a:chOff x="3838217" y="3992220"/>
                      <a:chExt cx="414294" cy="69048"/>
                    </a:xfrm>
                  </p:grpSpPr>
                  <p:cxnSp>
                    <p:nvCxnSpPr>
                      <p:cNvPr id="392" name="Straight Connector 391">
                        <a:extLst>
                          <a:ext uri="{FF2B5EF4-FFF2-40B4-BE49-F238E27FC236}">
                            <a16:creationId xmlns:a16="http://schemas.microsoft.com/office/drawing/2014/main" id="{7430DEA5-979B-1E4D-8B44-1B147801909E}"/>
                          </a:ext>
                        </a:extLst>
                      </p:cNvPr>
                      <p:cNvCxnSpPr/>
                      <p:nvPr/>
                    </p:nvCxnSpPr>
                    <p:spPr>
                      <a:xfrm flipH="1">
                        <a:off x="3907266" y="4026731"/>
                        <a:ext cx="345245" cy="0"/>
                      </a:xfrm>
                      <a:prstGeom prst="line">
                        <a:avLst/>
                      </a:prstGeom>
                      <a:solidFill>
                        <a:schemeClr val="tx1"/>
                      </a:solidFill>
                      <a:ln w="12700" cap="flat" cmpd="sng" algn="ctr">
                        <a:solidFill>
                          <a:schemeClr val="tx1"/>
                        </a:solidFill>
                        <a:prstDash val="solid"/>
                      </a:ln>
                      <a:effectLst/>
                    </p:spPr>
                  </p:cxnSp>
                  <p:sp>
                    <p:nvSpPr>
                      <p:cNvPr id="393" name="Flowchart: Connector 8">
                        <a:extLst>
                          <a:ext uri="{FF2B5EF4-FFF2-40B4-BE49-F238E27FC236}">
                            <a16:creationId xmlns:a16="http://schemas.microsoft.com/office/drawing/2014/main" id="{E95AB8CB-F0A3-7D42-88D4-8FD7C5BFF50F}"/>
                          </a:ext>
                        </a:extLst>
                      </p:cNvPr>
                      <p:cNvSpPr/>
                      <p:nvPr/>
                    </p:nvSpPr>
                    <p:spPr>
                      <a:xfrm>
                        <a:off x="3838217" y="3992220"/>
                        <a:ext cx="69049" cy="69048"/>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3467" b="0" i="0" u="none" strike="noStrike" kern="0" cap="none" spc="0" normalizeH="0" baseline="0" noProof="0">
                          <a:ln>
                            <a:noFill/>
                          </a:ln>
                          <a:solidFill>
                            <a:prstClr val="white"/>
                          </a:solidFill>
                          <a:effectLst/>
                          <a:uLnTx/>
                          <a:uFillTx/>
                          <a:latin typeface="Cambria" panose="02040503050406030204" pitchFamily="18" charset="0"/>
                          <a:ea typeface="+mn-ea"/>
                          <a:cs typeface="+mn-cs"/>
                        </a:endParaRPr>
                      </a:p>
                    </p:txBody>
                  </p:sp>
                </p:grpSp>
                <p:grpSp>
                  <p:nvGrpSpPr>
                    <p:cNvPr id="385" name="Group 384">
                      <a:extLst>
                        <a:ext uri="{FF2B5EF4-FFF2-40B4-BE49-F238E27FC236}">
                          <a16:creationId xmlns:a16="http://schemas.microsoft.com/office/drawing/2014/main" id="{1C6DFE12-5613-F64E-9744-3B5530C3E624}"/>
                        </a:ext>
                      </a:extLst>
                    </p:cNvPr>
                    <p:cNvGrpSpPr/>
                    <p:nvPr/>
                  </p:nvGrpSpPr>
                  <p:grpSpPr>
                    <a:xfrm>
                      <a:off x="1341169" y="4431167"/>
                      <a:ext cx="406864" cy="69048"/>
                      <a:chOff x="3845646" y="4269682"/>
                      <a:chExt cx="406864" cy="69048"/>
                    </a:xfrm>
                  </p:grpSpPr>
                  <p:cxnSp>
                    <p:nvCxnSpPr>
                      <p:cNvPr id="390" name="Straight Connector 389">
                        <a:extLst>
                          <a:ext uri="{FF2B5EF4-FFF2-40B4-BE49-F238E27FC236}">
                            <a16:creationId xmlns:a16="http://schemas.microsoft.com/office/drawing/2014/main" id="{5923A7B9-B94E-A848-A136-F6DE99FC773A}"/>
                          </a:ext>
                        </a:extLst>
                      </p:cNvPr>
                      <p:cNvCxnSpPr/>
                      <p:nvPr/>
                    </p:nvCxnSpPr>
                    <p:spPr>
                      <a:xfrm flipH="1">
                        <a:off x="3907266" y="4304207"/>
                        <a:ext cx="345244" cy="0"/>
                      </a:xfrm>
                      <a:prstGeom prst="line">
                        <a:avLst/>
                      </a:prstGeom>
                      <a:solidFill>
                        <a:schemeClr val="tx1"/>
                      </a:solidFill>
                      <a:ln w="12700" cap="flat" cmpd="sng" algn="ctr">
                        <a:solidFill>
                          <a:schemeClr val="tx1"/>
                        </a:solidFill>
                        <a:prstDash val="solid"/>
                      </a:ln>
                      <a:effectLst/>
                    </p:spPr>
                  </p:cxnSp>
                  <p:sp>
                    <p:nvSpPr>
                      <p:cNvPr id="391" name="Flowchart: Connector 9">
                        <a:extLst>
                          <a:ext uri="{FF2B5EF4-FFF2-40B4-BE49-F238E27FC236}">
                            <a16:creationId xmlns:a16="http://schemas.microsoft.com/office/drawing/2014/main" id="{4B77B613-2F03-6E4A-AD34-B8504D238286}"/>
                          </a:ext>
                        </a:extLst>
                      </p:cNvPr>
                      <p:cNvSpPr/>
                      <p:nvPr/>
                    </p:nvSpPr>
                    <p:spPr>
                      <a:xfrm>
                        <a:off x="3845646" y="4269682"/>
                        <a:ext cx="69049" cy="69048"/>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3467" b="0" i="0" u="none" strike="noStrike" kern="0" cap="none" spc="0" normalizeH="0" baseline="0" noProof="0">
                          <a:ln>
                            <a:noFill/>
                          </a:ln>
                          <a:solidFill>
                            <a:prstClr val="white"/>
                          </a:solidFill>
                          <a:effectLst/>
                          <a:uLnTx/>
                          <a:uFillTx/>
                          <a:latin typeface="Cambria" panose="02040503050406030204" pitchFamily="18" charset="0"/>
                          <a:ea typeface="+mn-ea"/>
                          <a:cs typeface="+mn-cs"/>
                        </a:endParaRPr>
                      </a:p>
                    </p:txBody>
                  </p:sp>
                </p:grpSp>
                <p:grpSp>
                  <p:nvGrpSpPr>
                    <p:cNvPr id="386" name="Group 385">
                      <a:extLst>
                        <a:ext uri="{FF2B5EF4-FFF2-40B4-BE49-F238E27FC236}">
                          <a16:creationId xmlns:a16="http://schemas.microsoft.com/office/drawing/2014/main" id="{C0A2E64F-6546-F042-811A-622AC14A99B1}"/>
                        </a:ext>
                      </a:extLst>
                    </p:cNvPr>
                    <p:cNvGrpSpPr/>
                    <p:nvPr/>
                  </p:nvGrpSpPr>
                  <p:grpSpPr>
                    <a:xfrm>
                      <a:off x="1332999" y="4593843"/>
                      <a:ext cx="390964" cy="69048"/>
                      <a:chOff x="3845645" y="4571954"/>
                      <a:chExt cx="390964" cy="69048"/>
                    </a:xfrm>
                  </p:grpSpPr>
                  <p:sp>
                    <p:nvSpPr>
                      <p:cNvPr id="388" name="Flowchart: Connector 9">
                        <a:extLst>
                          <a:ext uri="{FF2B5EF4-FFF2-40B4-BE49-F238E27FC236}">
                            <a16:creationId xmlns:a16="http://schemas.microsoft.com/office/drawing/2014/main" id="{CFB88838-9CFC-BE4E-998E-9F66DC098730}"/>
                          </a:ext>
                        </a:extLst>
                      </p:cNvPr>
                      <p:cNvSpPr/>
                      <p:nvPr/>
                    </p:nvSpPr>
                    <p:spPr>
                      <a:xfrm>
                        <a:off x="3845645" y="4571954"/>
                        <a:ext cx="69047" cy="69048"/>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3467" b="0" i="0" u="none" strike="noStrike" kern="0" cap="none" spc="0" normalizeH="0" baseline="0" noProof="0">
                          <a:ln>
                            <a:noFill/>
                          </a:ln>
                          <a:solidFill>
                            <a:prstClr val="white"/>
                          </a:solidFill>
                          <a:effectLst/>
                          <a:uLnTx/>
                          <a:uFillTx/>
                          <a:latin typeface="Cambria" panose="02040503050406030204" pitchFamily="18" charset="0"/>
                          <a:ea typeface="+mn-ea"/>
                          <a:cs typeface="+mn-cs"/>
                        </a:endParaRPr>
                      </a:p>
                    </p:txBody>
                  </p:sp>
                  <p:cxnSp>
                    <p:nvCxnSpPr>
                      <p:cNvPr id="389" name="Straight Connector 388">
                        <a:extLst>
                          <a:ext uri="{FF2B5EF4-FFF2-40B4-BE49-F238E27FC236}">
                            <a16:creationId xmlns:a16="http://schemas.microsoft.com/office/drawing/2014/main" id="{38D784D0-9C48-EA4C-9B1D-0EDF227F3BAE}"/>
                          </a:ext>
                        </a:extLst>
                      </p:cNvPr>
                      <p:cNvCxnSpPr/>
                      <p:nvPr/>
                    </p:nvCxnSpPr>
                    <p:spPr>
                      <a:xfrm flipH="1">
                        <a:off x="3891367" y="4615548"/>
                        <a:ext cx="345242" cy="0"/>
                      </a:xfrm>
                      <a:prstGeom prst="line">
                        <a:avLst/>
                      </a:prstGeom>
                      <a:solidFill>
                        <a:schemeClr val="tx1"/>
                      </a:solidFill>
                      <a:ln w="12700" cap="flat" cmpd="sng" algn="ctr">
                        <a:solidFill>
                          <a:schemeClr val="tx1"/>
                        </a:solidFill>
                        <a:prstDash val="solid"/>
                      </a:ln>
                      <a:effectLst/>
                    </p:spPr>
                  </p:cxnSp>
                </p:grpSp>
                <p:sp>
                  <p:nvSpPr>
                    <p:cNvPr id="387" name="Oval 386">
                      <a:extLst>
                        <a:ext uri="{FF2B5EF4-FFF2-40B4-BE49-F238E27FC236}">
                          <a16:creationId xmlns:a16="http://schemas.microsoft.com/office/drawing/2014/main" id="{B9309423-001F-EC4B-A985-B4DEBFFAD982}"/>
                        </a:ext>
                      </a:extLst>
                    </p:cNvPr>
                    <p:cNvSpPr>
                      <a:spLocks noChangeAspect="1"/>
                    </p:cNvSpPr>
                    <p:nvPr/>
                  </p:nvSpPr>
                  <p:spPr>
                    <a:xfrm>
                      <a:off x="1650303" y="4174190"/>
                      <a:ext cx="550179" cy="550180"/>
                    </a:xfrm>
                    <a:prstGeom prst="ellipse">
                      <a:avLst/>
                    </a:prstGeom>
                    <a:solidFill>
                      <a:srgbClr val="D3DBD5"/>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US" sz="2022" b="0" i="0"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endParaRPr>
                    </a:p>
                  </p:txBody>
                </p:sp>
              </p:grpSp>
              <p:sp>
                <p:nvSpPr>
                  <p:cNvPr id="382" name="TextBox 381">
                    <a:extLst>
                      <a:ext uri="{FF2B5EF4-FFF2-40B4-BE49-F238E27FC236}">
                        <a16:creationId xmlns:a16="http://schemas.microsoft.com/office/drawing/2014/main" id="{0169CB78-9A64-3943-AAF8-0F621B786CF9}"/>
                      </a:ext>
                    </a:extLst>
                  </p:cNvPr>
                  <p:cNvSpPr txBox="1"/>
                  <p:nvPr/>
                </p:nvSpPr>
                <p:spPr>
                  <a:xfrm>
                    <a:off x="3694179" y="3310909"/>
                    <a:ext cx="879768" cy="329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41" b="0" i="0"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MAJ</a:t>
                    </a:r>
                  </a:p>
                </p:txBody>
              </p:sp>
            </p:grpSp>
            <p:sp>
              <p:nvSpPr>
                <p:cNvPr id="396" name="Rectangle 395">
                  <a:extLst>
                    <a:ext uri="{FF2B5EF4-FFF2-40B4-BE49-F238E27FC236}">
                      <a16:creationId xmlns:a16="http://schemas.microsoft.com/office/drawing/2014/main" id="{253C3A41-5E8D-9945-B93A-5F07E7684541}"/>
                    </a:ext>
                  </a:extLst>
                </p:cNvPr>
                <p:cNvSpPr/>
                <p:nvPr/>
              </p:nvSpPr>
              <p:spPr>
                <a:xfrm>
                  <a:off x="3226497" y="4084496"/>
                  <a:ext cx="1563248"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MAJ/NOT logic</a:t>
                  </a:r>
                </a:p>
              </p:txBody>
            </p:sp>
          </p:grpSp>
          <p:sp>
            <p:nvSpPr>
              <p:cNvPr id="415" name="Rectangle 414">
                <a:extLst>
                  <a:ext uri="{FF2B5EF4-FFF2-40B4-BE49-F238E27FC236}">
                    <a16:creationId xmlns:a16="http://schemas.microsoft.com/office/drawing/2014/main" id="{D2DF1CC8-CF8C-4941-8135-FD7570C97FD7}"/>
                  </a:ext>
                </a:extLst>
              </p:cNvPr>
              <p:cNvSpPr/>
              <p:nvPr/>
            </p:nvSpPr>
            <p:spPr>
              <a:xfrm>
                <a:off x="2785694" y="1974313"/>
                <a:ext cx="1443921"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Step 1: Generate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MAJ logic</a:t>
                </a:r>
              </a:p>
            </p:txBody>
          </p:sp>
        </p:grpSp>
        <p:sp>
          <p:nvSpPr>
            <p:cNvPr id="534" name="Right Arrow 533">
              <a:extLst>
                <a:ext uri="{FF2B5EF4-FFF2-40B4-BE49-F238E27FC236}">
                  <a16:creationId xmlns:a16="http://schemas.microsoft.com/office/drawing/2014/main" id="{444D3331-2F50-DA42-AB1E-B39351D5CBEF}"/>
                </a:ext>
              </a:extLst>
            </p:cNvPr>
            <p:cNvSpPr/>
            <p:nvPr/>
          </p:nvSpPr>
          <p:spPr>
            <a:xfrm>
              <a:off x="2307434" y="2619261"/>
              <a:ext cx="280794" cy="258213"/>
            </a:xfrm>
            <a:prstGeom prst="rightArrow">
              <a:avLst/>
            </a:prstGeom>
            <a:ln w="12700">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grpSp>
      <mc:AlternateContent xmlns:mc="http://schemas.openxmlformats.org/markup-compatibility/2006" xmlns:a14="http://schemas.microsoft.com/office/drawing/2010/main">
        <mc:Choice Requires="a14">
          <p:sp>
            <p:nvSpPr>
              <p:cNvPr id="156" name="Rectangle 155">
                <a:extLst>
                  <a:ext uri="{FF2B5EF4-FFF2-40B4-BE49-F238E27FC236}">
                    <a16:creationId xmlns:a16="http://schemas.microsoft.com/office/drawing/2014/main" id="{EF9D8263-4725-9041-8503-14C3B104646A}"/>
                  </a:ext>
                </a:extLst>
              </p:cNvPr>
              <p:cNvSpPr/>
              <p:nvPr/>
            </p:nvSpPr>
            <p:spPr>
              <a:xfrm>
                <a:off x="4548574" y="3029879"/>
                <a:ext cx="15596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6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mn-cs"/>
                      </a:rPr>
                      <m:t>𝜇</m:t>
                    </m:r>
                  </m:oMath>
                </a14:m>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Program</a:t>
                </a:r>
              </a:p>
            </p:txBody>
          </p:sp>
        </mc:Choice>
        <mc:Fallback xmlns="">
          <p:sp>
            <p:nvSpPr>
              <p:cNvPr id="156" name="Rectangle 155">
                <a:extLst>
                  <a:ext uri="{FF2B5EF4-FFF2-40B4-BE49-F238E27FC236}">
                    <a16:creationId xmlns:a16="http://schemas.microsoft.com/office/drawing/2014/main" id="{EF9D8263-4725-9041-8503-14C3B104646A}"/>
                  </a:ext>
                </a:extLst>
              </p:cNvPr>
              <p:cNvSpPr>
                <a:spLocks noRot="1" noChangeAspect="1" noMove="1" noResize="1" noEditPoints="1" noAdjustHandles="1" noChangeArrowheads="1" noChangeShapeType="1" noTextEdit="1"/>
              </p:cNvSpPr>
              <p:nvPr/>
            </p:nvSpPr>
            <p:spPr>
              <a:xfrm>
                <a:off x="4548574" y="3029879"/>
                <a:ext cx="1559686" cy="338554"/>
              </a:xfrm>
              <a:prstGeom prst="rect">
                <a:avLst/>
              </a:prstGeom>
              <a:blipFill>
                <a:blip r:embed="rId4"/>
                <a:stretch>
                  <a:fillRect t="-3571" b="-21429"/>
                </a:stretch>
              </a:blipFill>
            </p:spPr>
            <p:txBody>
              <a:bodyPr/>
              <a:lstStyle/>
              <a:p>
                <a:r>
                  <a:rPr lang="en-US">
                    <a:noFill/>
                  </a:rPr>
                  <a:t> </a:t>
                </a:r>
              </a:p>
            </p:txBody>
          </p:sp>
        </mc:Fallback>
      </mc:AlternateContent>
      <p:sp>
        <p:nvSpPr>
          <p:cNvPr id="158" name="Slide Number Placeholder 2">
            <a:extLst>
              <a:ext uri="{FF2B5EF4-FFF2-40B4-BE49-F238E27FC236}">
                <a16:creationId xmlns:a16="http://schemas.microsoft.com/office/drawing/2014/main" id="{BA3DC310-E70E-2A4C-98E9-E7CE8D146EDA}"/>
              </a:ext>
            </a:extLst>
          </p:cNvPr>
          <p:cNvSpPr txBox="1">
            <a:spLocks/>
          </p:cNvSpPr>
          <p:nvPr/>
        </p:nvSpPr>
        <p:spPr>
          <a:xfrm>
            <a:off x="5498152" y="6345828"/>
            <a:ext cx="342767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27</a:t>
            </a:r>
          </a:p>
        </p:txBody>
      </p:sp>
      <mc:AlternateContent xmlns:mc="http://schemas.openxmlformats.org/markup-compatibility/2006" xmlns:a14="http://schemas.microsoft.com/office/drawing/2010/main">
        <mc:Choice Requires="a14">
          <p:graphicFrame>
            <p:nvGraphicFramePr>
              <p:cNvPr id="313" name="Table 312">
                <a:extLst>
                  <a:ext uri="{FF2B5EF4-FFF2-40B4-BE49-F238E27FC236}">
                    <a16:creationId xmlns:a16="http://schemas.microsoft.com/office/drawing/2014/main" id="{D0429E05-B3ED-384C-BF0B-8DDE60CBE7F0}"/>
                  </a:ext>
                </a:extLst>
              </p:cNvPr>
              <p:cNvGraphicFramePr>
                <a:graphicFrameLocks noGrp="1"/>
              </p:cNvGraphicFramePr>
              <p:nvPr/>
            </p:nvGraphicFramePr>
            <p:xfrm>
              <a:off x="6446659" y="1583134"/>
              <a:ext cx="2479168" cy="574158"/>
            </p:xfrm>
            <a:graphic>
              <a:graphicData uri="http://schemas.openxmlformats.org/drawingml/2006/table">
                <a:tbl>
                  <a:tblPr firstRow="1" bandRow="1">
                    <a:tableStyleId>{5940675A-B579-460E-94D1-54222C63F5DA}</a:tableStyleId>
                  </a:tblPr>
                  <a:tblGrid>
                    <a:gridCol w="1233238">
                      <a:extLst>
                        <a:ext uri="{9D8B030D-6E8A-4147-A177-3AD203B41FA5}">
                          <a16:colId xmlns:a16="http://schemas.microsoft.com/office/drawing/2014/main" val="2789733682"/>
                        </a:ext>
                      </a:extLst>
                    </a:gridCol>
                    <a:gridCol w="1245930">
                      <a:extLst>
                        <a:ext uri="{9D8B030D-6E8A-4147-A177-3AD203B41FA5}">
                          <a16:colId xmlns:a16="http://schemas.microsoft.com/office/drawing/2014/main" val="2094255041"/>
                        </a:ext>
                      </a:extLst>
                    </a:gridCol>
                  </a:tblGrid>
                  <a:tr h="287079">
                    <a:tc>
                      <a:txBody>
                        <a:bodyPr/>
                        <a:lstStyle/>
                        <a:p>
                          <a:pPr algn="ctr"/>
                          <a14:m>
                            <m:oMathPara xmlns:m="http://schemas.openxmlformats.org/officeDocument/2006/math">
                              <m:oMathParaPr>
                                <m:jc m:val="centerGroup"/>
                              </m:oMathParaPr>
                              <m:oMath xmlns:m="http://schemas.openxmlformats.org/officeDocument/2006/math">
                                <m:r>
                                  <a:rPr lang="en-US" sz="1300" b="0" i="1" smtClean="0">
                                    <a:solidFill>
                                      <a:sysClr val="windowText" lastClr="000000"/>
                                    </a:solidFill>
                                    <a:latin typeface="Cambria Math" panose="02040503050406030204" pitchFamily="18" charset="0"/>
                                    <a:ea typeface="Cambria Math" panose="02040503050406030204" pitchFamily="18" charset="0"/>
                                  </a:rPr>
                                  <m:t>𝜇</m:t>
                                </m:r>
                                <m:r>
                                  <a:rPr lang="en-US" sz="1300" b="0" i="1" smtClean="0">
                                    <a:solidFill>
                                      <a:sysClr val="windowText" lastClr="000000"/>
                                    </a:solidFill>
                                    <a:latin typeface="Cambria Math" panose="02040503050406030204" pitchFamily="18" charset="0"/>
                                    <a:ea typeface="Cambria Math" panose="02040503050406030204" pitchFamily="18" charset="0"/>
                                  </a:rPr>
                                  <m:t>𝑃𝑟𝑜𝑔𝑟𝑎𝑚</m:t>
                                </m:r>
                              </m:oMath>
                            </m:oMathPara>
                          </a14:m>
                          <a:endParaRPr lang="en-US" sz="1300" b="0" dirty="0"/>
                        </a:p>
                      </a:txBody>
                      <a:tcPr marL="121921" marR="121921" marT="0" marB="0">
                        <a:lnL w="12700" cmpd="sng">
                          <a:noFill/>
                        </a:lnL>
                        <a:lnT w="12700" cmpd="sng">
                          <a:noFill/>
                        </a:lnT>
                        <a:solidFill>
                          <a:schemeClr val="bg1"/>
                        </a:solidFill>
                      </a:tcPr>
                    </a:tc>
                    <a:tc>
                      <a:txBody>
                        <a:bodyPr/>
                        <a:lstStyle/>
                        <a:p>
                          <a:pPr algn="ctr"/>
                          <a:endParaRPr lang="en-US" sz="1300" dirty="0"/>
                        </a:p>
                      </a:txBody>
                      <a:tcPr marL="121921" marR="121921" marT="0" marB="0">
                        <a:lnR w="12700" cmpd="sng">
                          <a:noFill/>
                        </a:lnR>
                        <a:lnT w="12700" cmpd="sng">
                          <a:noFill/>
                        </a:lnT>
                        <a:solidFill>
                          <a:schemeClr val="bg1"/>
                        </a:solidFill>
                      </a:tcPr>
                    </a:tc>
                    <a:extLst>
                      <a:ext uri="{0D108BD9-81ED-4DB2-BD59-A6C34878D82A}">
                        <a16:rowId xmlns:a16="http://schemas.microsoft.com/office/drawing/2014/main" val="434241827"/>
                      </a:ext>
                    </a:extLst>
                  </a:tr>
                  <a:tr h="287079">
                    <a:tc>
                      <a:txBody>
                        <a:bodyPr/>
                        <a:lstStyle/>
                        <a:p>
                          <a:pPr algn="ctr"/>
                          <a14:m>
                            <m:oMathPara xmlns:m="http://schemas.openxmlformats.org/officeDocument/2006/math">
                              <m:oMathParaPr>
                                <m:jc m:val="centerGroup"/>
                              </m:oMathParaPr>
                              <m:oMath xmlns:m="http://schemas.openxmlformats.org/officeDocument/2006/math">
                                <m:r>
                                  <a:rPr lang="en-US" sz="1300" b="0" i="1" smtClean="0">
                                    <a:solidFill>
                                      <a:srgbClr val="C00000"/>
                                    </a:solidFill>
                                    <a:latin typeface="Cambria Math" panose="02040503050406030204" pitchFamily="18" charset="0"/>
                                    <a:ea typeface="Cambria Math" panose="02040503050406030204" pitchFamily="18" charset="0"/>
                                  </a:rPr>
                                  <m:t>𝜇</m:t>
                                </m:r>
                                <m:r>
                                  <a:rPr lang="en-US" sz="1300" b="0" i="1" smtClean="0">
                                    <a:solidFill>
                                      <a:srgbClr val="C00000"/>
                                    </a:solidFill>
                                    <a:latin typeface="Cambria Math" panose="02040503050406030204" pitchFamily="18" charset="0"/>
                                    <a:ea typeface="Cambria Math" panose="02040503050406030204" pitchFamily="18" charset="0"/>
                                  </a:rPr>
                                  <m:t>𝑃𝑟𝑜𝑔𝑟𝑎𝑚</m:t>
                                </m:r>
                              </m:oMath>
                            </m:oMathPara>
                          </a14:m>
                          <a:endParaRPr lang="en-US" sz="1300" b="0" dirty="0">
                            <a:solidFill>
                              <a:srgbClr val="C00000"/>
                            </a:solidFill>
                          </a:endParaRPr>
                        </a:p>
                      </a:txBody>
                      <a:tcPr marL="121921" marR="121921" marT="0" marB="0">
                        <a:lnL w="12700" cmpd="sng">
                          <a:noFill/>
                        </a:lnL>
                        <a:lnB w="12700" cmpd="sng">
                          <a:noFill/>
                        </a:lnB>
                        <a:solidFill>
                          <a:srgbClr val="FFBFBF">
                            <a:alpha val="20000"/>
                          </a:srgbClr>
                        </a:solidFill>
                      </a:tcPr>
                    </a:tc>
                    <a:tc>
                      <a:txBody>
                        <a:bodyPr/>
                        <a:lstStyle/>
                        <a:p>
                          <a:pPr algn="ctr"/>
                          <a:endParaRPr lang="en-US" sz="1300" dirty="0"/>
                        </a:p>
                      </a:txBody>
                      <a:tcPr marL="121921" marR="121921" marT="0" marB="0">
                        <a:lnR w="12700" cmpd="sng">
                          <a:noFill/>
                        </a:lnR>
                        <a:lnB w="12700" cmpd="sng">
                          <a:noFill/>
                        </a:lnB>
                        <a:solidFill>
                          <a:srgbClr val="FFBFBF">
                            <a:alpha val="20000"/>
                          </a:srgbClr>
                        </a:solidFill>
                      </a:tcPr>
                    </a:tc>
                    <a:extLst>
                      <a:ext uri="{0D108BD9-81ED-4DB2-BD59-A6C34878D82A}">
                        <a16:rowId xmlns:a16="http://schemas.microsoft.com/office/drawing/2014/main" val="879152306"/>
                      </a:ext>
                    </a:extLst>
                  </a:tr>
                </a:tbl>
              </a:graphicData>
            </a:graphic>
          </p:graphicFrame>
        </mc:Choice>
        <mc:Fallback xmlns="">
          <p:graphicFrame>
            <p:nvGraphicFramePr>
              <p:cNvPr id="313" name="Table 312">
                <a:extLst>
                  <a:ext uri="{FF2B5EF4-FFF2-40B4-BE49-F238E27FC236}">
                    <a16:creationId xmlns:a16="http://schemas.microsoft.com/office/drawing/2014/main" id="{D0429E05-B3ED-384C-BF0B-8DDE60CBE7F0}"/>
                  </a:ext>
                </a:extLst>
              </p:cNvPr>
              <p:cNvGraphicFramePr>
                <a:graphicFrameLocks noGrp="1"/>
              </p:cNvGraphicFramePr>
              <p:nvPr>
                <p:extLst>
                  <p:ext uri="{D42A27DB-BD31-4B8C-83A1-F6EECF244321}">
                    <p14:modId xmlns:p14="http://schemas.microsoft.com/office/powerpoint/2010/main" val="346212060"/>
                  </p:ext>
                </p:extLst>
              </p:nvPr>
            </p:nvGraphicFramePr>
            <p:xfrm>
              <a:off x="6446659" y="1583134"/>
              <a:ext cx="2479168" cy="574158"/>
            </p:xfrm>
            <a:graphic>
              <a:graphicData uri="http://schemas.openxmlformats.org/drawingml/2006/table">
                <a:tbl>
                  <a:tblPr firstRow="1" bandRow="1">
                    <a:tableStyleId>{5940675A-B579-460E-94D1-54222C63F5DA}</a:tableStyleId>
                  </a:tblPr>
                  <a:tblGrid>
                    <a:gridCol w="1233238">
                      <a:extLst>
                        <a:ext uri="{9D8B030D-6E8A-4147-A177-3AD203B41FA5}">
                          <a16:colId xmlns:a16="http://schemas.microsoft.com/office/drawing/2014/main" val="2789733682"/>
                        </a:ext>
                      </a:extLst>
                    </a:gridCol>
                    <a:gridCol w="1245930">
                      <a:extLst>
                        <a:ext uri="{9D8B030D-6E8A-4147-A177-3AD203B41FA5}">
                          <a16:colId xmlns:a16="http://schemas.microsoft.com/office/drawing/2014/main" val="2094255041"/>
                        </a:ext>
                      </a:extLst>
                    </a:gridCol>
                  </a:tblGrid>
                  <a:tr h="287079">
                    <a:tc>
                      <a:txBody>
                        <a:bodyPr/>
                        <a:lstStyle/>
                        <a:p>
                          <a:endParaRPr lang="en-US"/>
                        </a:p>
                      </a:txBody>
                      <a:tcPr marL="121921" marR="121921" marT="0" marB="0">
                        <a:lnL w="12700" cmpd="sng">
                          <a:noFill/>
                        </a:lnL>
                        <a:lnT w="12700" cmpd="sng">
                          <a:noFill/>
                        </a:lnT>
                        <a:blipFill>
                          <a:blip r:embed="rId5"/>
                          <a:stretch>
                            <a:fillRect r="-103093" b="-104348"/>
                          </a:stretch>
                        </a:blipFill>
                      </a:tcPr>
                    </a:tc>
                    <a:tc>
                      <a:txBody>
                        <a:bodyPr/>
                        <a:lstStyle/>
                        <a:p>
                          <a:pPr algn="ctr"/>
                          <a:endParaRPr lang="en-US" sz="1300" dirty="0"/>
                        </a:p>
                      </a:txBody>
                      <a:tcPr marL="121921" marR="121921" marT="0" marB="0">
                        <a:lnR w="12700" cmpd="sng">
                          <a:noFill/>
                        </a:lnR>
                        <a:lnT w="12700" cmpd="sng">
                          <a:noFill/>
                        </a:lnT>
                        <a:solidFill>
                          <a:schemeClr val="bg1"/>
                        </a:solidFill>
                      </a:tcPr>
                    </a:tc>
                    <a:extLst>
                      <a:ext uri="{0D108BD9-81ED-4DB2-BD59-A6C34878D82A}">
                        <a16:rowId xmlns:a16="http://schemas.microsoft.com/office/drawing/2014/main" val="434241827"/>
                      </a:ext>
                    </a:extLst>
                  </a:tr>
                  <a:tr h="287079">
                    <a:tc>
                      <a:txBody>
                        <a:bodyPr/>
                        <a:lstStyle/>
                        <a:p>
                          <a:endParaRPr lang="en-US"/>
                        </a:p>
                      </a:txBody>
                      <a:tcPr marL="121921" marR="121921" marT="0" marB="0">
                        <a:lnL w="12700" cmpd="sng">
                          <a:noFill/>
                        </a:lnL>
                        <a:lnB w="12700" cmpd="sng">
                          <a:noFill/>
                        </a:lnB>
                        <a:blipFill>
                          <a:blip r:embed="rId5"/>
                          <a:stretch>
                            <a:fillRect t="-100000" r="-103093" b="-4348"/>
                          </a:stretch>
                        </a:blipFill>
                      </a:tcPr>
                    </a:tc>
                    <a:tc>
                      <a:txBody>
                        <a:bodyPr/>
                        <a:lstStyle/>
                        <a:p>
                          <a:pPr algn="ctr"/>
                          <a:endParaRPr lang="en-US" sz="1300" dirty="0"/>
                        </a:p>
                      </a:txBody>
                      <a:tcPr marL="121921" marR="121921" marT="0" marB="0">
                        <a:lnR w="12700" cmpd="sng">
                          <a:noFill/>
                        </a:lnR>
                        <a:lnB w="12700" cmpd="sng">
                          <a:noFill/>
                        </a:lnB>
                        <a:solidFill>
                          <a:srgbClr val="FFBFBF">
                            <a:alpha val="20000"/>
                          </a:srgbClr>
                        </a:solidFill>
                      </a:tcPr>
                    </a:tc>
                    <a:extLst>
                      <a:ext uri="{0D108BD9-81ED-4DB2-BD59-A6C34878D82A}">
                        <a16:rowId xmlns:a16="http://schemas.microsoft.com/office/drawing/2014/main" val="879152306"/>
                      </a:ext>
                    </a:extLst>
                  </a:tr>
                </a:tbl>
              </a:graphicData>
            </a:graphic>
          </p:graphicFrame>
        </mc:Fallback>
      </mc:AlternateContent>
      <p:grpSp>
        <p:nvGrpSpPr>
          <p:cNvPr id="536" name="Group 535">
            <a:extLst>
              <a:ext uri="{FF2B5EF4-FFF2-40B4-BE49-F238E27FC236}">
                <a16:creationId xmlns:a16="http://schemas.microsoft.com/office/drawing/2014/main" id="{2560DD54-9826-2C47-AB02-2D240A0B9D80}"/>
              </a:ext>
            </a:extLst>
          </p:cNvPr>
          <p:cNvGrpSpPr/>
          <p:nvPr/>
        </p:nvGrpSpPr>
        <p:grpSpPr>
          <a:xfrm>
            <a:off x="6427968" y="1254721"/>
            <a:ext cx="2581861" cy="876925"/>
            <a:chOff x="6398771" y="1855706"/>
            <a:chExt cx="2581861" cy="876925"/>
          </a:xfrm>
        </p:grpSpPr>
        <p:grpSp>
          <p:nvGrpSpPr>
            <p:cNvPr id="411" name="Group 410">
              <a:extLst>
                <a:ext uri="{FF2B5EF4-FFF2-40B4-BE49-F238E27FC236}">
                  <a16:creationId xmlns:a16="http://schemas.microsoft.com/office/drawing/2014/main" id="{FF418A7D-059D-6D42-81F6-DBE7E7D21647}"/>
                </a:ext>
              </a:extLst>
            </p:cNvPr>
            <p:cNvGrpSpPr/>
            <p:nvPr/>
          </p:nvGrpSpPr>
          <p:grpSpPr>
            <a:xfrm>
              <a:off x="7799060" y="2499642"/>
              <a:ext cx="981071" cy="194415"/>
              <a:chOff x="8915995" y="2957417"/>
              <a:chExt cx="981071" cy="194415"/>
            </a:xfrm>
          </p:grpSpPr>
          <p:sp>
            <p:nvSpPr>
              <p:cNvPr id="318" name="Rectangle 317">
                <a:extLst>
                  <a:ext uri="{FF2B5EF4-FFF2-40B4-BE49-F238E27FC236}">
                    <a16:creationId xmlns:a16="http://schemas.microsoft.com/office/drawing/2014/main" id="{C992AC50-DC13-E74F-88D1-7802744C36A9}"/>
                  </a:ext>
                </a:extLst>
              </p:cNvPr>
              <p:cNvSpPr/>
              <p:nvPr/>
            </p:nvSpPr>
            <p:spPr>
              <a:xfrm>
                <a:off x="8915995" y="2960414"/>
                <a:ext cx="193681" cy="18177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319" name="Rectangle 318">
                <a:extLst>
                  <a:ext uri="{FF2B5EF4-FFF2-40B4-BE49-F238E27FC236}">
                    <a16:creationId xmlns:a16="http://schemas.microsoft.com/office/drawing/2014/main" id="{D80906D0-E127-714F-9EEF-4E0EBC42F894}"/>
                  </a:ext>
                </a:extLst>
              </p:cNvPr>
              <p:cNvSpPr/>
              <p:nvPr/>
            </p:nvSpPr>
            <p:spPr>
              <a:xfrm>
                <a:off x="9115367" y="2960414"/>
                <a:ext cx="193681" cy="181779"/>
              </a:xfrm>
              <a:prstGeom prst="rect">
                <a:avLst/>
              </a:prstGeom>
              <a:solidFill>
                <a:srgbClr val="FFF5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320" name="Rectangle 319">
                <a:extLst>
                  <a:ext uri="{FF2B5EF4-FFF2-40B4-BE49-F238E27FC236}">
                    <a16:creationId xmlns:a16="http://schemas.microsoft.com/office/drawing/2014/main" id="{E73B4CC9-DBE2-9A44-A34E-CCAD535F3A01}"/>
                  </a:ext>
                </a:extLst>
              </p:cNvPr>
              <p:cNvSpPr/>
              <p:nvPr/>
            </p:nvSpPr>
            <p:spPr>
              <a:xfrm>
                <a:off x="9302399" y="2958834"/>
                <a:ext cx="193681" cy="181779"/>
              </a:xfrm>
              <a:prstGeom prst="rect">
                <a:avLst/>
              </a:prstGeom>
              <a:solidFill>
                <a:srgbClr val="CCD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321" name="Rectangle 320">
                <a:extLst>
                  <a:ext uri="{FF2B5EF4-FFF2-40B4-BE49-F238E27FC236}">
                    <a16:creationId xmlns:a16="http://schemas.microsoft.com/office/drawing/2014/main" id="{FD7D0DC0-81B9-D944-BADC-40C28F06EC59}"/>
                  </a:ext>
                </a:extLst>
              </p:cNvPr>
              <p:cNvSpPr/>
              <p:nvPr/>
            </p:nvSpPr>
            <p:spPr>
              <a:xfrm>
                <a:off x="9498287" y="2957417"/>
                <a:ext cx="193681" cy="181779"/>
              </a:xfrm>
              <a:prstGeom prst="rect">
                <a:avLst/>
              </a:prstGeom>
              <a:solidFill>
                <a:srgbClr val="A8D4A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322" name="Rectangle 321">
                <a:extLst>
                  <a:ext uri="{FF2B5EF4-FFF2-40B4-BE49-F238E27FC236}">
                    <a16:creationId xmlns:a16="http://schemas.microsoft.com/office/drawing/2014/main" id="{2BB41B32-4625-3E4E-879F-E44646621104}"/>
                  </a:ext>
                </a:extLst>
              </p:cNvPr>
              <p:cNvSpPr/>
              <p:nvPr/>
            </p:nvSpPr>
            <p:spPr>
              <a:xfrm>
                <a:off x="9695138" y="2958836"/>
                <a:ext cx="193681" cy="18177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323" name="Rectangle 322">
                <a:extLst>
                  <a:ext uri="{FF2B5EF4-FFF2-40B4-BE49-F238E27FC236}">
                    <a16:creationId xmlns:a16="http://schemas.microsoft.com/office/drawing/2014/main" id="{B16A6573-C63A-604E-BCF7-11033B6B437F}"/>
                  </a:ext>
                </a:extLst>
              </p:cNvPr>
              <p:cNvSpPr/>
              <p:nvPr/>
            </p:nvSpPr>
            <p:spPr>
              <a:xfrm>
                <a:off x="8924556" y="2970053"/>
                <a:ext cx="972510" cy="1817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grpSp>
        <p:sp>
          <p:nvSpPr>
            <p:cNvPr id="324" name="Alternate Process 323">
              <a:extLst>
                <a:ext uri="{FF2B5EF4-FFF2-40B4-BE49-F238E27FC236}">
                  <a16:creationId xmlns:a16="http://schemas.microsoft.com/office/drawing/2014/main" id="{38133FEE-43AB-C44A-8F12-40B52477EF96}"/>
                </a:ext>
              </a:extLst>
            </p:cNvPr>
            <p:cNvSpPr/>
            <p:nvPr/>
          </p:nvSpPr>
          <p:spPr>
            <a:xfrm>
              <a:off x="6413697" y="2171484"/>
              <a:ext cx="2507323" cy="561147"/>
            </a:xfrm>
            <a:prstGeom prst="flowChartAlternateProcess">
              <a:avLst/>
            </a:prstGeom>
            <a:noFill/>
            <a:ln w="25400">
              <a:solidFill>
                <a:schemeClr val="tx1"/>
              </a:solidFill>
              <a:prstDash val="sysDot"/>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348" b="1" i="0" u="none" strike="noStrike" kern="1200" cap="none" spc="0" normalizeH="0" baseline="0" noProof="0" dirty="0">
                  <a:ln>
                    <a:noFill/>
                  </a:ln>
                  <a:solidFill>
                    <a:srgbClr val="C00000"/>
                  </a:solidFill>
                  <a:effectLst/>
                  <a:uLnTx/>
                  <a:uFillTx/>
                  <a:latin typeface="Cambria" panose="02040503050406030204" pitchFamily="18" charset="0"/>
                  <a:ea typeface="Cambria Math" panose="02040503050406030204" pitchFamily="18" charset="0"/>
                  <a:cs typeface="Courier New" panose="02070309020205020404" pitchFamily="49" charset="0"/>
                </a:rPr>
              </a:br>
              <a:endParaRPr kumimoji="0" lang="en-US" sz="1348" b="1" i="0" u="none" strike="noStrike" kern="1200" cap="none" spc="0" normalizeH="0" baseline="0" noProof="0" dirty="0">
                <a:ln>
                  <a:noFill/>
                </a:ln>
                <a:solidFill>
                  <a:srgbClr val="C00000"/>
                </a:solidFill>
                <a:effectLst/>
                <a:uLnTx/>
                <a:uFillTx/>
                <a:latin typeface="Cambria" panose="02040503050406030204" pitchFamily="18" charset="0"/>
                <a:ea typeface="Cambria Math" panose="02040503050406030204" pitchFamily="18"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25" name="Rectangle 324">
                  <a:extLst>
                    <a:ext uri="{FF2B5EF4-FFF2-40B4-BE49-F238E27FC236}">
                      <a16:creationId xmlns:a16="http://schemas.microsoft.com/office/drawing/2014/main" id="{CDDEC419-1959-D94D-A13C-5010ED3DF0FC}"/>
                    </a:ext>
                  </a:extLst>
                </p:cNvPr>
                <p:cNvSpPr/>
                <p:nvPr/>
              </p:nvSpPr>
              <p:spPr>
                <a:xfrm>
                  <a:off x="6398771" y="1855706"/>
                  <a:ext cx="258186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E5597"/>
                      </a:solidFill>
                      <a:effectLst/>
                      <a:uLnTx/>
                      <a:uFillTx/>
                      <a:latin typeface="Cambria" panose="02040503050406030204" pitchFamily="18" charset="0"/>
                      <a:ea typeface="+mn-ea"/>
                      <a:cs typeface="Arial" panose="020B0604020202020204" pitchFamily="34" charset="0"/>
                    </a:rPr>
                    <a:t>New SIMDRAM </a:t>
                  </a:r>
                  <a14:m>
                    <m:oMath xmlns:m="http://schemas.openxmlformats.org/officeDocument/2006/math">
                      <m:r>
                        <a:rPr kumimoji="0" lang="en-US" sz="1600" b="0" i="1" u="none" strike="noStrike" kern="1200" cap="none" spc="0" normalizeH="0" baseline="0" noProof="0">
                          <a:ln>
                            <a:noFill/>
                          </a:ln>
                          <a:solidFill>
                            <a:srgbClr val="2E5597"/>
                          </a:solidFill>
                          <a:effectLst/>
                          <a:uLnTx/>
                          <a:uFillTx/>
                          <a:latin typeface="Cambria Math" panose="02040503050406030204" pitchFamily="18" charset="0"/>
                          <a:ea typeface="Cambria Math" panose="02040503050406030204" pitchFamily="18" charset="0"/>
                          <a:cs typeface="+mn-cs"/>
                        </a:rPr>
                        <m:t>𝜇</m:t>
                      </m:r>
                    </m:oMath>
                  </a14:m>
                  <a:r>
                    <a:rPr kumimoji="0" lang="en-US" sz="1600" b="0" i="1" u="none" strike="noStrike" kern="1200" cap="none" spc="0" normalizeH="0" baseline="0" noProof="0" dirty="0">
                      <a:ln>
                        <a:noFill/>
                      </a:ln>
                      <a:solidFill>
                        <a:srgbClr val="2E5597"/>
                      </a:solidFill>
                      <a:effectLst/>
                      <a:uLnTx/>
                      <a:uFillTx/>
                      <a:latin typeface="Cambria" panose="02040503050406030204" pitchFamily="18" charset="0"/>
                      <a:ea typeface="+mn-ea"/>
                      <a:cs typeface="Arial" panose="020B0604020202020204" pitchFamily="34" charset="0"/>
                    </a:rPr>
                    <a:t>Program</a:t>
                  </a:r>
                </a:p>
              </p:txBody>
            </p:sp>
          </mc:Choice>
          <mc:Fallback xmlns="">
            <p:sp>
              <p:nvSpPr>
                <p:cNvPr id="325" name="Rectangle 324">
                  <a:extLst>
                    <a:ext uri="{FF2B5EF4-FFF2-40B4-BE49-F238E27FC236}">
                      <a16:creationId xmlns:a16="http://schemas.microsoft.com/office/drawing/2014/main" id="{CDDEC419-1959-D94D-A13C-5010ED3DF0FC}"/>
                    </a:ext>
                  </a:extLst>
                </p:cNvPr>
                <p:cNvSpPr>
                  <a:spLocks noRot="1" noChangeAspect="1" noMove="1" noResize="1" noEditPoints="1" noAdjustHandles="1" noChangeArrowheads="1" noChangeShapeType="1" noTextEdit="1"/>
                </p:cNvSpPr>
                <p:nvPr/>
              </p:nvSpPr>
              <p:spPr>
                <a:xfrm>
                  <a:off x="6398771" y="1855706"/>
                  <a:ext cx="2581861" cy="338554"/>
                </a:xfrm>
                <a:prstGeom prst="rect">
                  <a:avLst/>
                </a:prstGeom>
                <a:blipFill>
                  <a:blip r:embed="rId6"/>
                  <a:stretch>
                    <a:fillRect t="-3571" b="-2142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10" name="Rectangle 509">
                <a:extLst>
                  <a:ext uri="{FF2B5EF4-FFF2-40B4-BE49-F238E27FC236}">
                    <a16:creationId xmlns:a16="http://schemas.microsoft.com/office/drawing/2014/main" id="{9C6CE501-A4E7-5B41-86A1-C530B64A3437}"/>
                  </a:ext>
                </a:extLst>
              </p:cNvPr>
              <p:cNvSpPr/>
              <p:nvPr/>
            </p:nvSpPr>
            <p:spPr>
              <a:xfrm>
                <a:off x="5062752" y="5549825"/>
                <a:ext cx="15596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6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mn-cs"/>
                      </a:rPr>
                      <m:t>𝜇</m:t>
                    </m:r>
                  </m:oMath>
                </a14:m>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Program</a:t>
                </a:r>
              </a:p>
            </p:txBody>
          </p:sp>
        </mc:Choice>
        <mc:Fallback xmlns="">
          <p:sp>
            <p:nvSpPr>
              <p:cNvPr id="510" name="Rectangle 509">
                <a:extLst>
                  <a:ext uri="{FF2B5EF4-FFF2-40B4-BE49-F238E27FC236}">
                    <a16:creationId xmlns:a16="http://schemas.microsoft.com/office/drawing/2014/main" id="{9C6CE501-A4E7-5B41-86A1-C530B64A3437}"/>
                  </a:ext>
                </a:extLst>
              </p:cNvPr>
              <p:cNvSpPr>
                <a:spLocks noRot="1" noChangeAspect="1" noMove="1" noResize="1" noEditPoints="1" noAdjustHandles="1" noChangeArrowheads="1" noChangeShapeType="1" noTextEdit="1"/>
              </p:cNvSpPr>
              <p:nvPr/>
            </p:nvSpPr>
            <p:spPr>
              <a:xfrm>
                <a:off x="5062752" y="5549825"/>
                <a:ext cx="1559686" cy="338554"/>
              </a:xfrm>
              <a:prstGeom prst="rect">
                <a:avLst/>
              </a:prstGeom>
              <a:blipFill>
                <a:blip r:embed="rId7"/>
                <a:stretch>
                  <a:fillRect t="-3571" b="-25000"/>
                </a:stretch>
              </a:blipFill>
            </p:spPr>
            <p:txBody>
              <a:bodyPr/>
              <a:lstStyle/>
              <a:p>
                <a:r>
                  <a:rPr lang="en-US">
                    <a:noFill/>
                  </a:rPr>
                  <a:t> </a:t>
                </a:r>
              </a:p>
            </p:txBody>
          </p:sp>
        </mc:Fallback>
      </mc:AlternateContent>
    </p:spTree>
    <p:extLst>
      <p:ext uri="{BB962C8B-B14F-4D97-AF65-F5344CB8AC3E}">
        <p14:creationId xmlns:p14="http://schemas.microsoft.com/office/powerpoint/2010/main" val="205538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fade">
                                      <p:cBhvr>
                                        <p:cTn id="12" dur="500"/>
                                        <p:tgtEl>
                                          <p:spTgt spid="159"/>
                                        </p:tgtEl>
                                      </p:cBhvr>
                                    </p:animEffect>
                                  </p:childTnLst>
                                </p:cTn>
                              </p:par>
                              <p:par>
                                <p:cTn id="13" presetID="10" presetClass="exit" presetSubtype="0" fill="hold" grpId="1" nodeType="withEffect">
                                  <p:stCondLst>
                                    <p:cond delay="0"/>
                                  </p:stCondLst>
                                  <p:childTnLst>
                                    <p:animEffect transition="out" filter="fade">
                                      <p:cBhvr>
                                        <p:cTn id="14" dur="500"/>
                                        <p:tgtEl>
                                          <p:spTgt spid="157"/>
                                        </p:tgtEl>
                                      </p:cBhvr>
                                    </p:animEffect>
                                    <p:set>
                                      <p:cBhvr>
                                        <p:cTn id="15" dur="1" fill="hold">
                                          <p:stCondLst>
                                            <p:cond delay="499"/>
                                          </p:stCondLst>
                                        </p:cTn>
                                        <p:tgtEl>
                                          <p:spTgt spid="15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59"/>
                                        </p:tgtEl>
                                      </p:cBhvr>
                                    </p:animEffect>
                                    <p:set>
                                      <p:cBhvr>
                                        <p:cTn id="20" dur="1" fill="hold">
                                          <p:stCondLst>
                                            <p:cond delay="499"/>
                                          </p:stCondLst>
                                        </p:cTn>
                                        <p:tgtEl>
                                          <p:spTgt spid="15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animEffect transition="in" filter="fade">
                                      <p:cBhvr>
                                        <p:cTn id="23"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59" grpId="0" animBg="1"/>
      <p:bldP spid="159" grpId="1" animBg="1"/>
      <p:bldP spid="157" grpId="0" animBg="1"/>
      <p:bldP spid="157"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BFE0-AC75-EA4D-B294-B564E8EA58A2}"/>
              </a:ext>
            </a:extLst>
          </p:cNvPr>
          <p:cNvSpPr>
            <a:spLocks noGrp="1"/>
          </p:cNvSpPr>
          <p:nvPr>
            <p:ph type="title"/>
          </p:nvPr>
        </p:nvSpPr>
        <p:spPr/>
        <p:txBody>
          <a:bodyPr/>
          <a:lstStyle/>
          <a:p>
            <a:r>
              <a:rPr lang="en-US" dirty="0"/>
              <a:t>More on the SIMDRAM Framework</a:t>
            </a:r>
          </a:p>
        </p:txBody>
      </p:sp>
      <p:sp>
        <p:nvSpPr>
          <p:cNvPr id="3" name="Content Placeholder 2">
            <a:extLst>
              <a:ext uri="{FF2B5EF4-FFF2-40B4-BE49-F238E27FC236}">
                <a16:creationId xmlns:a16="http://schemas.microsoft.com/office/drawing/2014/main" id="{38B4B9AD-DEF9-4C4F-9DC2-DABFA4D56025}"/>
              </a:ext>
            </a:extLst>
          </p:cNvPr>
          <p:cNvSpPr>
            <a:spLocks noGrp="1"/>
          </p:cNvSpPr>
          <p:nvPr>
            <p:ph idx="1"/>
          </p:nvPr>
        </p:nvSpPr>
        <p:spPr>
          <a:xfrm>
            <a:off x="228600" y="1052736"/>
            <a:ext cx="8610600" cy="4876800"/>
          </a:xfrm>
        </p:spPr>
        <p:txBody>
          <a:bodyPr/>
          <a:lstStyle/>
          <a:p>
            <a:r>
              <a:rPr lang="en-US" sz="1500" dirty="0" err="1"/>
              <a:t>Nastaran</a:t>
            </a:r>
            <a:r>
              <a:rPr lang="en-US" sz="1500" dirty="0"/>
              <a:t> </a:t>
            </a:r>
            <a:r>
              <a:rPr lang="en-US" sz="1500" dirty="0" err="1"/>
              <a:t>Hajinazar</a:t>
            </a:r>
            <a:r>
              <a:rPr lang="en-US" sz="1500" dirty="0"/>
              <a:t>, Geraldo F. Oliveira, Sven Gregorio, Joao </a:t>
            </a:r>
            <a:r>
              <a:rPr lang="en-US" sz="1500" dirty="0" err="1"/>
              <a:t>Dinis</a:t>
            </a:r>
            <a:r>
              <a:rPr lang="en-US" sz="1500" dirty="0"/>
              <a:t> Ferreira, Nika Mansouri </a:t>
            </a:r>
            <a:r>
              <a:rPr lang="en-US" sz="1500" dirty="0" err="1"/>
              <a:t>Ghiasi</a:t>
            </a:r>
            <a:r>
              <a:rPr lang="en-US" sz="1500" dirty="0"/>
              <a:t>, </a:t>
            </a:r>
            <a:r>
              <a:rPr lang="en-US" sz="1500" dirty="0" err="1"/>
              <a:t>Minesh</a:t>
            </a:r>
            <a:r>
              <a:rPr lang="en-US" sz="1500" dirty="0"/>
              <a:t> Patel, Mohammed </a:t>
            </a:r>
            <a:r>
              <a:rPr lang="en-US" sz="1500" dirty="0" err="1"/>
              <a:t>Alser</a:t>
            </a:r>
            <a:r>
              <a:rPr lang="en-US" sz="1500" dirty="0"/>
              <a:t>, </a:t>
            </a:r>
            <a:r>
              <a:rPr lang="en-US" sz="1500" dirty="0" err="1"/>
              <a:t>Saugata</a:t>
            </a:r>
            <a:r>
              <a:rPr lang="en-US" sz="1500" dirty="0"/>
              <a:t> Ghose, Juan Gomez-Luna, and Onur Mutlu,</a:t>
            </a:r>
            <a:br>
              <a:rPr lang="en-US" sz="1500" dirty="0"/>
            </a:br>
            <a:r>
              <a:rPr lang="en-US" sz="1500" b="1" dirty="0">
                <a:solidFill>
                  <a:srgbClr val="0432FF"/>
                </a:solidFill>
                <a:hlinkClick r:id="rId2">
                  <a:extLst>
                    <a:ext uri="{A12FA001-AC4F-418D-AE19-62706E023703}">
                      <ahyp:hlinkClr xmlns:ahyp="http://schemas.microsoft.com/office/drawing/2018/hyperlinkcolor" val="tx"/>
                    </a:ext>
                  </a:extLst>
                </a:hlinkClick>
              </a:rPr>
              <a:t>"SIMDRAM: An End-to-End Framework for Bit-Serial SIMD Computing in DRAM"</a:t>
            </a:r>
            <a:br>
              <a:rPr lang="en-US" sz="1500" dirty="0">
                <a:solidFill>
                  <a:srgbClr val="0432FF"/>
                </a:solidFill>
              </a:rPr>
            </a:br>
            <a:r>
              <a:rPr lang="en-US" sz="1500" i="1" dirty="0"/>
              <a:t>Proceedings of the </a:t>
            </a:r>
            <a:r>
              <a:rPr lang="en-US" sz="1500" i="1" dirty="0">
                <a:hlinkClick r:id="rId3"/>
              </a:rPr>
              <a:t>26th International Conference on Architectural Support for Programming Languages and Operating Systems</a:t>
            </a:r>
            <a:r>
              <a:rPr lang="en-US" sz="1500" i="1" dirty="0"/>
              <a:t> (</a:t>
            </a:r>
            <a:r>
              <a:rPr lang="en-US" sz="1500" b="1" i="1" dirty="0"/>
              <a:t>ASPLOS</a:t>
            </a:r>
            <a:r>
              <a:rPr lang="en-US" sz="1500" i="1" dirty="0"/>
              <a:t>)</a:t>
            </a:r>
            <a:r>
              <a:rPr lang="en-US" sz="1500" dirty="0"/>
              <a:t>, Virtual, March-April 2021.</a:t>
            </a:r>
            <a:br>
              <a:rPr lang="en-US" sz="1500" dirty="0"/>
            </a:br>
            <a:r>
              <a:rPr lang="en-US" sz="1500" dirty="0"/>
              <a:t>[</a:t>
            </a:r>
            <a:r>
              <a:rPr lang="en-US" sz="1500" dirty="0">
                <a:hlinkClick r:id="rId4"/>
              </a:rPr>
              <a:t>2-page Extended Abstract</a:t>
            </a:r>
            <a:r>
              <a:rPr lang="en-US" sz="1500" dirty="0"/>
              <a:t>]</a:t>
            </a:r>
            <a:br>
              <a:rPr lang="en-US" sz="1500" dirty="0"/>
            </a:br>
            <a:r>
              <a:rPr lang="en-US" sz="1500" dirty="0"/>
              <a:t>[</a:t>
            </a:r>
            <a:r>
              <a:rPr lang="en-US" sz="1500" dirty="0">
                <a:hlinkClick r:id="rId5"/>
              </a:rPr>
              <a:t>Short Talk Slides (pptx)</a:t>
            </a:r>
            <a:r>
              <a:rPr lang="en-US" sz="1500" dirty="0"/>
              <a:t> </a:t>
            </a:r>
            <a:r>
              <a:rPr lang="en-US" sz="1500" dirty="0">
                <a:hlinkClick r:id="rId6"/>
              </a:rPr>
              <a:t>(pdf)</a:t>
            </a:r>
            <a:r>
              <a:rPr lang="en-US" sz="1500" dirty="0"/>
              <a:t>]</a:t>
            </a:r>
            <a:br>
              <a:rPr lang="en-US" sz="1500" dirty="0"/>
            </a:br>
            <a:r>
              <a:rPr lang="en-US" sz="1500" dirty="0"/>
              <a:t>[</a:t>
            </a:r>
            <a:r>
              <a:rPr lang="en-US" sz="1500" dirty="0">
                <a:hlinkClick r:id="rId7"/>
              </a:rPr>
              <a:t>Talk Slides (pptx)</a:t>
            </a:r>
            <a:r>
              <a:rPr lang="en-US" sz="1500" dirty="0"/>
              <a:t> </a:t>
            </a:r>
            <a:r>
              <a:rPr lang="en-US" sz="1500" dirty="0">
                <a:hlinkClick r:id="rId8"/>
              </a:rPr>
              <a:t>(pdf)</a:t>
            </a:r>
            <a:r>
              <a:rPr lang="en-US" sz="1500" dirty="0"/>
              <a:t>]</a:t>
            </a:r>
            <a:br>
              <a:rPr lang="en-US" sz="1500" dirty="0"/>
            </a:br>
            <a:r>
              <a:rPr lang="en-US" sz="1500" dirty="0"/>
              <a:t>[</a:t>
            </a:r>
            <a:r>
              <a:rPr lang="en-US" sz="1500" dirty="0">
                <a:hlinkClick r:id="rId9"/>
              </a:rPr>
              <a:t>Short Talk Video</a:t>
            </a:r>
            <a:r>
              <a:rPr lang="en-US" sz="1500" dirty="0"/>
              <a:t> (5 mins)]</a:t>
            </a:r>
            <a:br>
              <a:rPr lang="en-US" sz="1500" dirty="0"/>
            </a:br>
            <a:r>
              <a:rPr lang="en-US" sz="1500" dirty="0"/>
              <a:t>[</a:t>
            </a:r>
            <a:r>
              <a:rPr lang="en-US" sz="1500" dirty="0">
                <a:hlinkClick r:id="rId10"/>
              </a:rPr>
              <a:t>Full Talk Video</a:t>
            </a:r>
            <a:r>
              <a:rPr lang="en-US" sz="1500" dirty="0"/>
              <a:t> (27 mins)]</a:t>
            </a:r>
          </a:p>
          <a:p>
            <a:pPr marL="0" indent="0">
              <a:buNone/>
            </a:pPr>
            <a:br>
              <a:rPr lang="en-US" sz="1700" dirty="0"/>
            </a:br>
            <a:endParaRPr lang="en-US" sz="1700" dirty="0"/>
          </a:p>
        </p:txBody>
      </p:sp>
      <p:sp>
        <p:nvSpPr>
          <p:cNvPr id="4" name="Slide Number Placeholder 3">
            <a:extLst>
              <a:ext uri="{FF2B5EF4-FFF2-40B4-BE49-F238E27FC236}">
                <a16:creationId xmlns:a16="http://schemas.microsoft.com/office/drawing/2014/main" id="{01A2CC07-ABC8-6047-856D-10E0B6E8E52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1F2D6C2E-4B30-5D40-A601-57FD66ECFD90}"/>
              </a:ext>
            </a:extLst>
          </p:cNvPr>
          <p:cNvPicPr>
            <a:picLocks noChangeAspect="1"/>
          </p:cNvPicPr>
          <p:nvPr/>
        </p:nvPicPr>
        <p:blipFill>
          <a:blip r:embed="rId11"/>
          <a:stretch>
            <a:fillRect/>
          </a:stretch>
        </p:blipFill>
        <p:spPr>
          <a:xfrm>
            <a:off x="304800" y="3934392"/>
            <a:ext cx="8218695" cy="2152195"/>
          </a:xfrm>
          <a:prstGeom prst="rect">
            <a:avLst/>
          </a:prstGeom>
        </p:spPr>
      </p:pic>
    </p:spTree>
    <p:extLst>
      <p:ext uri="{BB962C8B-B14F-4D97-AF65-F5344CB8AC3E}">
        <p14:creationId xmlns:p14="http://schemas.microsoft.com/office/powerpoint/2010/main" val="3136417264"/>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B4C0-16B6-7042-9260-A2C139D6FCFA}"/>
              </a:ext>
            </a:extLst>
          </p:cNvPr>
          <p:cNvSpPr>
            <a:spLocks noGrp="1"/>
          </p:cNvSpPr>
          <p:nvPr>
            <p:ph type="title"/>
          </p:nvPr>
        </p:nvSpPr>
        <p:spPr>
          <a:xfrm>
            <a:off x="228600" y="152400"/>
            <a:ext cx="8915400" cy="1066800"/>
          </a:xfrm>
        </p:spPr>
        <p:txBody>
          <a:bodyPr/>
          <a:lstStyle/>
          <a:p>
            <a:r>
              <a:rPr lang="en-US" sz="3600" dirty="0"/>
              <a:t>RowClone &amp; Bitwise Ops in Real DRAM Chips</a:t>
            </a:r>
          </a:p>
        </p:txBody>
      </p:sp>
      <p:sp>
        <p:nvSpPr>
          <p:cNvPr id="3" name="Content Placeholder 2">
            <a:extLst>
              <a:ext uri="{FF2B5EF4-FFF2-40B4-BE49-F238E27FC236}">
                <a16:creationId xmlns:a16="http://schemas.microsoft.com/office/drawing/2014/main" id="{DB1A4443-2E98-764F-908C-81448DD075E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8C7E220-48EB-244E-A6C0-C07EE1D8279C}"/>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a:extLst>
              <a:ext uri="{FF2B5EF4-FFF2-40B4-BE49-F238E27FC236}">
                <a16:creationId xmlns:a16="http://schemas.microsoft.com/office/drawing/2014/main" id="{9823F975-6B05-DB49-A430-E7125413BB12}"/>
              </a:ext>
            </a:extLst>
          </p:cNvPr>
          <p:cNvPicPr>
            <a:picLocks noChangeAspect="1"/>
          </p:cNvPicPr>
          <p:nvPr/>
        </p:nvPicPr>
        <p:blipFill>
          <a:blip r:embed="rId2"/>
          <a:stretch>
            <a:fillRect/>
          </a:stretch>
        </p:blipFill>
        <p:spPr>
          <a:xfrm>
            <a:off x="323850" y="2552700"/>
            <a:ext cx="8496300" cy="1752600"/>
          </a:xfrm>
          <a:prstGeom prst="rect">
            <a:avLst/>
          </a:prstGeom>
        </p:spPr>
      </p:pic>
      <p:sp>
        <p:nvSpPr>
          <p:cNvPr id="6" name="TextBox 5">
            <a:extLst>
              <a:ext uri="{FF2B5EF4-FFF2-40B4-BE49-F238E27FC236}">
                <a16:creationId xmlns:a16="http://schemas.microsoft.com/office/drawing/2014/main" id="{F3287F42-34EE-8942-A545-2BE0B4A6C8A7}"/>
              </a:ext>
            </a:extLst>
          </p:cNvPr>
          <p:cNvSpPr txBox="1"/>
          <p:nvPr/>
        </p:nvSpPr>
        <p:spPr>
          <a:xfrm>
            <a:off x="2036420" y="6400800"/>
            <a:ext cx="5583580"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hlinkClick r:id="rId3"/>
              </a:rPr>
              <a:t>https://parallel.princeton.edu/papers/micro19-gao.pdf</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728552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5EDAC-13D7-7C42-A02F-3B3F2CF4A126}"/>
              </a:ext>
            </a:extLst>
          </p:cNvPr>
          <p:cNvSpPr>
            <a:spLocks noGrp="1"/>
          </p:cNvSpPr>
          <p:nvPr>
            <p:ph type="title"/>
          </p:nvPr>
        </p:nvSpPr>
        <p:spPr>
          <a:xfrm>
            <a:off x="228600" y="152400"/>
            <a:ext cx="8915400" cy="1066800"/>
          </a:xfrm>
        </p:spPr>
        <p:txBody>
          <a:bodyPr/>
          <a:lstStyle/>
          <a:p>
            <a:r>
              <a:rPr lang="en-US" sz="3800" dirty="0"/>
              <a:t>Pinatubo: RowClone and Bitwise Ops in PCM</a:t>
            </a:r>
          </a:p>
        </p:txBody>
      </p:sp>
      <p:sp>
        <p:nvSpPr>
          <p:cNvPr id="3" name="Content Placeholder 2">
            <a:extLst>
              <a:ext uri="{FF2B5EF4-FFF2-40B4-BE49-F238E27FC236}">
                <a16:creationId xmlns:a16="http://schemas.microsoft.com/office/drawing/2014/main" id="{18D34E14-8BC1-B241-8615-904193121A7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493DC83-9774-E64A-AD3E-B41DC92FF4BF}"/>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a:extLst>
              <a:ext uri="{FF2B5EF4-FFF2-40B4-BE49-F238E27FC236}">
                <a16:creationId xmlns:a16="http://schemas.microsoft.com/office/drawing/2014/main" id="{56861CCF-B625-514B-BA14-C39CE0147261}"/>
              </a:ext>
            </a:extLst>
          </p:cNvPr>
          <p:cNvPicPr>
            <a:picLocks noChangeAspect="1"/>
          </p:cNvPicPr>
          <p:nvPr/>
        </p:nvPicPr>
        <p:blipFill>
          <a:blip r:embed="rId2"/>
          <a:stretch>
            <a:fillRect/>
          </a:stretch>
        </p:blipFill>
        <p:spPr>
          <a:xfrm>
            <a:off x="317500" y="2279650"/>
            <a:ext cx="8509000" cy="2298700"/>
          </a:xfrm>
          <a:prstGeom prst="rect">
            <a:avLst/>
          </a:prstGeom>
        </p:spPr>
      </p:pic>
      <p:sp>
        <p:nvSpPr>
          <p:cNvPr id="6" name="TextBox 5">
            <a:extLst>
              <a:ext uri="{FF2B5EF4-FFF2-40B4-BE49-F238E27FC236}">
                <a16:creationId xmlns:a16="http://schemas.microsoft.com/office/drawing/2014/main" id="{899872E1-1869-F847-B999-C5D5CD7A1EF8}"/>
              </a:ext>
            </a:extLst>
          </p:cNvPr>
          <p:cNvSpPr txBox="1"/>
          <p:nvPr/>
        </p:nvSpPr>
        <p:spPr>
          <a:xfrm>
            <a:off x="1583527" y="6437671"/>
            <a:ext cx="6205545"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hlinkClick r:id="rId3"/>
              </a:rPr>
              <a:t>https://cseweb.ucsd.edu/~jzhao/files/Pinatubo-dac2016.pdf</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429519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dirty="0"/>
              <a:t>In-DRAM Physical Unclonable Functions</a:t>
            </a:r>
          </a:p>
        </p:txBody>
      </p:sp>
      <p:sp>
        <p:nvSpPr>
          <p:cNvPr id="3" name="Content Placeholder 2"/>
          <p:cNvSpPr>
            <a:spLocks noGrp="1"/>
          </p:cNvSpPr>
          <p:nvPr>
            <p:ph idx="1"/>
          </p:nvPr>
        </p:nvSpPr>
        <p:spPr>
          <a:xfrm>
            <a:off x="228600" y="1043589"/>
            <a:ext cx="8915400" cy="5193723"/>
          </a:xfrm>
        </p:spPr>
        <p:txBody>
          <a:bodyPr/>
          <a:lstStyle/>
          <a:p>
            <a:r>
              <a:rPr lang="en-US" sz="1800" dirty="0" err="1"/>
              <a:t>Jeremie</a:t>
            </a:r>
            <a:r>
              <a:rPr lang="en-US" sz="1800" dirty="0"/>
              <a:t> S. Kim, </a:t>
            </a:r>
            <a:r>
              <a:rPr lang="en-US" sz="1800" dirty="0" err="1"/>
              <a:t>Minesh</a:t>
            </a:r>
            <a:r>
              <a:rPr lang="en-US" sz="1800" dirty="0"/>
              <a:t> Patel, Hasan Hassan,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"The DRAM Latency PUF: Quickly Evaluating Physical Unclonable Functions by Exploiting the Latency-Reliability Tradeoff in Modern DRAM Devices"</a:t>
            </a:r>
            <a:br>
              <a:rPr lang="en-US" sz="1800" dirty="0">
                <a:solidFill>
                  <a:srgbClr val="0432FF"/>
                </a:solidFill>
              </a:rPr>
            </a:br>
            <a:r>
              <a:rPr lang="en-US" sz="1800" i="1" dirty="0"/>
              <a:t>Proceedings of the </a:t>
            </a:r>
            <a:r>
              <a:rPr lang="en-US" sz="1800" i="1" dirty="0">
                <a:hlinkClick r:id="rId3"/>
              </a:rPr>
              <a:t>24th International Symposium on High-Performance Computer Architecture</a:t>
            </a:r>
            <a:r>
              <a:rPr lang="en-US" sz="1800" i="1" dirty="0"/>
              <a:t> (</a:t>
            </a:r>
            <a:r>
              <a:rPr lang="en-US" sz="1800" b="1" i="1" dirty="0"/>
              <a:t>HPCA</a:t>
            </a:r>
            <a:r>
              <a:rPr lang="en-US" sz="1800" i="1" dirty="0"/>
              <a:t>)</a:t>
            </a:r>
            <a:r>
              <a:rPr lang="en-US" sz="1800" dirty="0"/>
              <a:t>, Vienna, Austria, February 2018.</a:t>
            </a:r>
            <a:br>
              <a:rPr lang="en-US" sz="1800" dirty="0"/>
            </a:br>
            <a:r>
              <a:rPr lang="en-US" sz="1800" dirty="0"/>
              <a:t>[</a:t>
            </a:r>
            <a:r>
              <a:rPr lang="en-US" sz="1800" dirty="0">
                <a:hlinkClick r:id="rId4"/>
              </a:rPr>
              <a:t>Lightning Talk Video</a:t>
            </a:r>
            <a:r>
              <a:rPr lang="en-US" sz="1800" dirty="0"/>
              <a:t>]</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 [</a:t>
            </a:r>
            <a:r>
              <a:rPr lang="en-US" sz="1800" dirty="0">
                <a:hlinkClick r:id="rId7"/>
              </a:rPr>
              <a:t>Lightning Session Slides (pptx)</a:t>
            </a:r>
            <a:r>
              <a:rPr lang="en-US" sz="1800" dirty="0"/>
              <a:t> </a:t>
            </a:r>
            <a:r>
              <a:rPr lang="en-US" sz="1800" dirty="0">
                <a:hlinkClick r:id="rId8"/>
              </a:rPr>
              <a:t>(pdf)</a:t>
            </a:r>
            <a:r>
              <a:rPr lang="en-US" sz="1800" dirty="0"/>
              <a:t>]</a:t>
            </a:r>
            <a:br>
              <a:rPr lang="en-US" sz="1800" dirty="0"/>
            </a:br>
            <a:r>
              <a:rPr lang="en-US" sz="1800" dirty="0"/>
              <a:t>[</a:t>
            </a:r>
            <a:r>
              <a:rPr lang="en-US" sz="1800" dirty="0">
                <a:hlinkClick r:id="rId9"/>
              </a:rPr>
              <a:t>Full Talk Lecture Video</a:t>
            </a:r>
            <a:r>
              <a:rPr lang="en-US" sz="1800" dirty="0"/>
              <a:t> (28 minutes)]</a:t>
            </a:r>
          </a:p>
          <a:p>
            <a:pPr marL="0" indent="0">
              <a:buNone/>
            </a:pP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F20A8ACC-E91F-5740-B3B1-88F1F612091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0" y="4224367"/>
            <a:ext cx="9144000" cy="1724913"/>
          </a:xfrm>
          <a:prstGeom prst="rect">
            <a:avLst/>
          </a:prstGeom>
        </p:spPr>
      </p:pic>
    </p:spTree>
    <p:extLst>
      <p:ext uri="{BB962C8B-B14F-4D97-AF65-F5344CB8AC3E}">
        <p14:creationId xmlns:p14="http://schemas.microsoft.com/office/powerpoint/2010/main" val="11906025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D5BF0-604F-064A-8A5C-798DA6F609D3}"/>
              </a:ext>
            </a:extLst>
          </p:cNvPr>
          <p:cNvSpPr>
            <a:spLocks noGrp="1"/>
          </p:cNvSpPr>
          <p:nvPr>
            <p:ph type="title"/>
          </p:nvPr>
        </p:nvSpPr>
        <p:spPr/>
        <p:txBody>
          <a:bodyPr/>
          <a:lstStyle/>
          <a:p>
            <a:r>
              <a:rPr lang="en-US" dirty="0" err="1"/>
              <a:t>GenASM</a:t>
            </a:r>
            <a:r>
              <a:rPr lang="en-US" dirty="0"/>
              <a:t> Framework </a:t>
            </a:r>
            <a:r>
              <a:rPr lang="en-US" sz="3000" b="1" dirty="0"/>
              <a:t>[MICRO 2020]</a:t>
            </a:r>
          </a:p>
        </p:txBody>
      </p:sp>
      <p:sp>
        <p:nvSpPr>
          <p:cNvPr id="3" name="Content Placeholder 2">
            <a:extLst>
              <a:ext uri="{FF2B5EF4-FFF2-40B4-BE49-F238E27FC236}">
                <a16:creationId xmlns:a16="http://schemas.microsoft.com/office/drawing/2014/main" id="{A132D235-9E9A-944F-9883-F07DBE9D4BB5}"/>
              </a:ext>
            </a:extLst>
          </p:cNvPr>
          <p:cNvSpPr>
            <a:spLocks noGrp="1"/>
          </p:cNvSpPr>
          <p:nvPr>
            <p:ph idx="1"/>
          </p:nvPr>
        </p:nvSpPr>
        <p:spPr>
          <a:xfrm>
            <a:off x="228600" y="980728"/>
            <a:ext cx="8610600" cy="5267672"/>
          </a:xfrm>
        </p:spPr>
        <p:txBody>
          <a:bodyPr/>
          <a:lstStyle/>
          <a:p>
            <a:r>
              <a:rPr lang="en-US" sz="1500" dirty="0"/>
              <a:t>Damla Senol Cali, Gurpreet S. Kalsi, </a:t>
            </a:r>
            <a:r>
              <a:rPr lang="en-US" sz="1500" dirty="0" err="1"/>
              <a:t>Zulal</a:t>
            </a:r>
            <a:r>
              <a:rPr lang="en-US" sz="1500" dirty="0"/>
              <a:t> </a:t>
            </a:r>
            <a:r>
              <a:rPr lang="en-US" sz="1500" dirty="0" err="1"/>
              <a:t>Bingol</a:t>
            </a:r>
            <a:r>
              <a:rPr lang="en-US" sz="1500" dirty="0"/>
              <a:t>, Can </a:t>
            </a:r>
            <a:r>
              <a:rPr lang="en-US" sz="1500" dirty="0" err="1"/>
              <a:t>Firtina</a:t>
            </a:r>
            <a:r>
              <a:rPr lang="en-US" sz="1500" dirty="0"/>
              <a:t>, Lavanya Subramanian, </a:t>
            </a:r>
            <a:r>
              <a:rPr lang="en-US" sz="1500" dirty="0" err="1"/>
              <a:t>Jeremie</a:t>
            </a:r>
            <a:r>
              <a:rPr lang="en-US" sz="1500" dirty="0"/>
              <a:t> S. Kim, </a:t>
            </a:r>
            <a:r>
              <a:rPr lang="en-US" sz="1500" dirty="0" err="1"/>
              <a:t>Rachata</a:t>
            </a:r>
            <a:r>
              <a:rPr lang="en-US" sz="1500" dirty="0"/>
              <a:t> Ausavarungnirun, Mohammed Alser, Juan Gomez-Luna, Amirali Boroumand, Anant Nori, Allison </a:t>
            </a:r>
            <a:r>
              <a:rPr lang="en-US" sz="1500" dirty="0" err="1"/>
              <a:t>Scibisz</a:t>
            </a:r>
            <a:r>
              <a:rPr lang="en-US" sz="1500" dirty="0"/>
              <a:t>, Sreenivas Subramoney, Can Alkan, Saugata Ghose, and Onur Mutlu,</a:t>
            </a:r>
            <a:br>
              <a:rPr lang="en-US" sz="1500" dirty="0"/>
            </a:br>
            <a:r>
              <a:rPr lang="en-US" sz="1500" b="1" dirty="0">
                <a:hlinkClick r:id="rId2"/>
              </a:rPr>
              <a:t>"GenASM: A High-Performance, Low-Power Approximate String Matching Acceleration Framework for Genome Sequence Analysis"</a:t>
            </a:r>
            <a:br>
              <a:rPr lang="en-US" sz="1500" dirty="0"/>
            </a:br>
            <a:r>
              <a:rPr lang="en-US" sz="1500" i="1" dirty="0"/>
              <a:t>Proceedings of the </a:t>
            </a:r>
            <a:r>
              <a:rPr lang="en-US" sz="1500" i="1" dirty="0">
                <a:hlinkClick r:id="rId3"/>
              </a:rPr>
              <a:t>53rd International Symposium on Microarchitecture</a:t>
            </a:r>
            <a:r>
              <a:rPr lang="en-US" sz="1500" i="1" dirty="0"/>
              <a:t> (</a:t>
            </a:r>
            <a:r>
              <a:rPr lang="en-US" sz="1500" b="1" i="1" dirty="0"/>
              <a:t>MICRO</a:t>
            </a:r>
            <a:r>
              <a:rPr lang="en-US" sz="1500" i="1" dirty="0"/>
              <a:t>)</a:t>
            </a:r>
            <a:r>
              <a:rPr lang="en-US" sz="1500" dirty="0"/>
              <a:t>, Virtual, October 2020.</a:t>
            </a:r>
            <a:br>
              <a:rPr lang="en-US" sz="1500" dirty="0"/>
            </a:br>
            <a:r>
              <a:rPr lang="en-US" sz="1500" dirty="0"/>
              <a:t>[</a:t>
            </a:r>
            <a:r>
              <a:rPr lang="en-US" sz="1500" dirty="0">
                <a:hlinkClick r:id="rId4"/>
              </a:rPr>
              <a:t>Lighting Talk Video</a:t>
            </a:r>
            <a:r>
              <a:rPr lang="en-US" sz="1500" dirty="0"/>
              <a:t> (1.5 minutes)]</a:t>
            </a:r>
            <a:br>
              <a:rPr lang="en-US" sz="1500" dirty="0"/>
            </a:br>
            <a:r>
              <a:rPr lang="en-US" sz="1500" dirty="0"/>
              <a:t>[</a:t>
            </a:r>
            <a:r>
              <a:rPr lang="en-US" sz="1500" dirty="0">
                <a:hlinkClick r:id="rId5"/>
              </a:rPr>
              <a:t>Lightning Talk Slides (pptx)</a:t>
            </a:r>
            <a:r>
              <a:rPr lang="en-US" sz="1500" dirty="0"/>
              <a:t> </a:t>
            </a:r>
            <a:r>
              <a:rPr lang="en-US" sz="1500" dirty="0">
                <a:hlinkClick r:id="rId6"/>
              </a:rPr>
              <a:t>(pdf)</a:t>
            </a:r>
            <a:r>
              <a:rPr lang="en-US" sz="1500" dirty="0"/>
              <a:t>]</a:t>
            </a:r>
            <a:br>
              <a:rPr lang="en-US" sz="1500" dirty="0"/>
            </a:br>
            <a:r>
              <a:rPr lang="en-US" sz="1500" dirty="0"/>
              <a:t>[</a:t>
            </a:r>
            <a:r>
              <a:rPr lang="en-US" sz="1500" dirty="0">
                <a:hlinkClick r:id="rId7"/>
              </a:rPr>
              <a:t>Talk Video</a:t>
            </a:r>
            <a:r>
              <a:rPr lang="en-US" sz="1500" dirty="0"/>
              <a:t> (18 minutes)]</a:t>
            </a:r>
            <a:br>
              <a:rPr lang="en-US" sz="1500" dirty="0"/>
            </a:br>
            <a:r>
              <a:rPr lang="en-US" sz="1500" dirty="0"/>
              <a:t>[</a:t>
            </a:r>
            <a:r>
              <a:rPr lang="en-US" sz="1500" dirty="0">
                <a:hlinkClick r:id="rId8"/>
              </a:rPr>
              <a:t>Slides (pptx)</a:t>
            </a:r>
            <a:r>
              <a:rPr lang="en-US" sz="1500" dirty="0"/>
              <a:t> </a:t>
            </a:r>
            <a:r>
              <a:rPr lang="en-US" sz="1500" dirty="0">
                <a:hlinkClick r:id="rId9"/>
              </a:rPr>
              <a:t>(pdf)</a:t>
            </a:r>
            <a:r>
              <a:rPr lang="en-US" sz="1500" dirty="0"/>
              <a:t>]</a:t>
            </a:r>
          </a:p>
          <a:p>
            <a:pPr marL="0" indent="0">
              <a:buNone/>
            </a:pPr>
            <a:br>
              <a:rPr lang="en-US" sz="1500" dirty="0"/>
            </a:br>
            <a:br>
              <a:rPr lang="en-US" sz="1500" dirty="0"/>
            </a:br>
            <a:endParaRPr lang="en-US" sz="1500" dirty="0"/>
          </a:p>
        </p:txBody>
      </p:sp>
      <p:sp>
        <p:nvSpPr>
          <p:cNvPr id="4" name="Slide Number Placeholder 3">
            <a:extLst>
              <a:ext uri="{FF2B5EF4-FFF2-40B4-BE49-F238E27FC236}">
                <a16:creationId xmlns:a16="http://schemas.microsoft.com/office/drawing/2014/main" id="{C0DB1DCE-E5D9-CD4A-A287-B342F108CBD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943A4793-1AF6-E942-81F7-38877A7E30AC}"/>
              </a:ext>
            </a:extLst>
          </p:cNvPr>
          <p:cNvPicPr>
            <a:picLocks noChangeAspect="1"/>
          </p:cNvPicPr>
          <p:nvPr/>
        </p:nvPicPr>
        <p:blipFill>
          <a:blip r:embed="rId10"/>
          <a:stretch>
            <a:fillRect/>
          </a:stretch>
        </p:blipFill>
        <p:spPr>
          <a:xfrm>
            <a:off x="0" y="4013776"/>
            <a:ext cx="9144000" cy="2442505"/>
          </a:xfrm>
          <a:prstGeom prst="rect">
            <a:avLst/>
          </a:prstGeom>
        </p:spPr>
      </p:pic>
    </p:spTree>
    <p:extLst>
      <p:ext uri="{BB962C8B-B14F-4D97-AF65-F5344CB8AC3E}">
        <p14:creationId xmlns:p14="http://schemas.microsoft.com/office/powerpoint/2010/main" val="3385835822"/>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95928" cy="884238"/>
          </a:xfrm>
        </p:spPr>
        <p:txBody>
          <a:bodyPr/>
          <a:lstStyle/>
          <a:p>
            <a:r>
              <a:rPr lang="en-US" sz="3900" dirty="0"/>
              <a:t>In-DRAM True Random Number Generation</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8" name="Content Placeholder 2"/>
          <p:cNvSpPr>
            <a:spLocks noGrp="1"/>
          </p:cNvSpPr>
          <p:nvPr>
            <p:ph idx="1"/>
          </p:nvPr>
        </p:nvSpPr>
        <p:spPr>
          <a:xfrm>
            <a:off x="228600" y="652239"/>
            <a:ext cx="8915400" cy="5153025"/>
          </a:xfrm>
        </p:spPr>
        <p:txBody>
          <a:bodyPr/>
          <a:lstStyle/>
          <a:p>
            <a:endParaRPr lang="en-US" sz="1800" dirty="0"/>
          </a:p>
          <a:p>
            <a:r>
              <a:rPr lang="en-US" sz="1800" dirty="0" err="1"/>
              <a:t>Jeremie</a:t>
            </a:r>
            <a:r>
              <a:rPr lang="en-US" sz="1800" dirty="0"/>
              <a:t> S. Kim, </a:t>
            </a:r>
            <a:r>
              <a:rPr lang="en-US" sz="1800" dirty="0" err="1"/>
              <a:t>Minesh</a:t>
            </a:r>
            <a:r>
              <a:rPr lang="en-US" sz="1800" dirty="0"/>
              <a:t> Patel, Hasan Hassan, Lois </a:t>
            </a:r>
            <a:r>
              <a:rPr lang="en-US" sz="1800" dirty="0" err="1"/>
              <a:t>Orosa</a:t>
            </a:r>
            <a:r>
              <a:rPr lang="en-US" sz="1800" dirty="0"/>
              <a:t>,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"D-RaNGe: Using Commodity DRAM Devices to Generate True Random Numbers with Low Latency and High Throughput"</a:t>
            </a:r>
            <a:br>
              <a:rPr lang="en-US" sz="1800" dirty="0">
                <a:solidFill>
                  <a:srgbClr val="0432FF"/>
                </a:solidFill>
              </a:rPr>
            </a:br>
            <a:r>
              <a:rPr lang="en-US" sz="1800" i="1" dirty="0"/>
              <a:t>Proceedings of the </a:t>
            </a:r>
            <a:r>
              <a:rPr lang="en-US" sz="1800" i="1" dirty="0">
                <a:hlinkClick r:id="rId3"/>
              </a:rPr>
              <a:t>25th International Symposium on High-Performance Computer Architecture</a:t>
            </a:r>
            <a:r>
              <a:rPr lang="en-US" sz="1800" i="1" dirty="0"/>
              <a:t> (</a:t>
            </a:r>
            <a:r>
              <a:rPr lang="en-US" sz="1800" b="1" i="1" dirty="0"/>
              <a:t>HPCA</a:t>
            </a:r>
            <a:r>
              <a:rPr lang="en-US" sz="1800" i="1" dirty="0"/>
              <a:t>)</a:t>
            </a:r>
            <a:r>
              <a:rPr lang="en-US" sz="1800" dirty="0"/>
              <a:t>, Washington, DC, USA, February 2019.</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a:t>
            </a:r>
            <a:br>
              <a:rPr lang="en-US" sz="1800" dirty="0"/>
            </a:br>
            <a:r>
              <a:rPr lang="en-US" sz="1800" dirty="0"/>
              <a:t>[</a:t>
            </a:r>
            <a:r>
              <a:rPr lang="en-US" sz="1800" dirty="0">
                <a:hlinkClick r:id="rId6"/>
              </a:rPr>
              <a:t>Full Talk Video</a:t>
            </a:r>
            <a:r>
              <a:rPr lang="en-US" sz="1800" dirty="0"/>
              <a:t> (21 minutes)]</a:t>
            </a:r>
            <a:br>
              <a:rPr lang="en-US" sz="1800" dirty="0"/>
            </a:br>
            <a:r>
              <a:rPr lang="en-US" sz="1800" dirty="0"/>
              <a:t>[</a:t>
            </a:r>
            <a:r>
              <a:rPr lang="en-US" sz="1800" dirty="0">
                <a:hlinkClick r:id="rId7"/>
              </a:rPr>
              <a:t>Full Talk Lecture Video</a:t>
            </a:r>
            <a:r>
              <a:rPr lang="en-US" sz="1800" dirty="0"/>
              <a:t> (27 minutes)]</a:t>
            </a:r>
            <a:br>
              <a:rPr lang="en-US" sz="1800" dirty="0"/>
            </a:br>
            <a:r>
              <a:rPr lang="en-US" sz="1800" b="1" i="1" dirty="0">
                <a:solidFill>
                  <a:srgbClr val="FF0000"/>
                </a:solidFill>
              </a:rPr>
              <a:t>Top Picks Honorable Mention by IEEE Micro.</a:t>
            </a:r>
            <a:endParaRPr lang="en-US" sz="1800" dirty="0">
              <a:solidFill>
                <a:srgbClr val="FF0000"/>
              </a:solidFill>
            </a:endParaRPr>
          </a:p>
          <a:p>
            <a:pPr marL="0" indent="0">
              <a:buNone/>
            </a:pPr>
            <a:br>
              <a:rPr lang="en-US" sz="1800" dirty="0"/>
            </a:br>
            <a:endParaRPr lang="en-US" sz="1800" dirty="0"/>
          </a:p>
        </p:txBody>
      </p:sp>
      <p:pic>
        <p:nvPicPr>
          <p:cNvPr id="3" name="Picture 2">
            <a:extLst>
              <a:ext uri="{FF2B5EF4-FFF2-40B4-BE49-F238E27FC236}">
                <a16:creationId xmlns:a16="http://schemas.microsoft.com/office/drawing/2014/main" id="{0EA301F4-CBFE-074F-8AB7-6C9F3BE4D6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3984812"/>
            <a:ext cx="9144000" cy="2180492"/>
          </a:xfrm>
          <a:prstGeom prst="rect">
            <a:avLst/>
          </a:prstGeom>
        </p:spPr>
      </p:pic>
    </p:spTree>
    <p:extLst>
      <p:ext uri="{BB962C8B-B14F-4D97-AF65-F5344CB8AC3E}">
        <p14:creationId xmlns:p14="http://schemas.microsoft.com/office/powerpoint/2010/main" val="3904199466"/>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68760"/>
            <a:ext cx="7924800" cy="1752600"/>
          </a:xfrm>
        </p:spPr>
        <p:txBody>
          <a:bodyPr/>
          <a:lstStyle/>
          <a:p>
            <a:r>
              <a:rPr lang="en-US" sz="6000" dirty="0"/>
              <a:t>Processing in Memory:</a:t>
            </a:r>
            <a:br>
              <a:rPr lang="en-US" sz="6000" dirty="0"/>
            </a:br>
            <a:r>
              <a:rPr lang="en-US" sz="6000"/>
              <a:t>		Two </a:t>
            </a:r>
            <a:r>
              <a:rPr lang="en-US" sz="6000" dirty="0"/>
              <a:t>Approaches</a:t>
            </a:r>
            <a:endParaRPr lang="en-US" sz="6000" b="1" dirty="0"/>
          </a:p>
        </p:txBody>
      </p:sp>
      <p:sp>
        <p:nvSpPr>
          <p:cNvPr id="3" name="Subtitle 2"/>
          <p:cNvSpPr>
            <a:spLocks noGrp="1"/>
          </p:cNvSpPr>
          <p:nvPr>
            <p:ph type="subTitle" idx="1"/>
          </p:nvPr>
        </p:nvSpPr>
        <p:spPr>
          <a:xfrm>
            <a:off x="685800" y="4484712"/>
            <a:ext cx="7848600" cy="1752600"/>
          </a:xfrm>
        </p:spPr>
        <p:txBody>
          <a:bodyPr/>
          <a:lstStyle/>
          <a:p>
            <a:pPr algn="l"/>
            <a:r>
              <a:rPr lang="en-US" sz="3600" dirty="0"/>
              <a:t>1. Minimally changing memory chips</a:t>
            </a:r>
          </a:p>
          <a:p>
            <a:pPr algn="l"/>
            <a:r>
              <a:rPr lang="en-US" sz="3600" dirty="0">
                <a:solidFill>
                  <a:srgbClr val="0000FF"/>
                </a:solidFill>
              </a:rPr>
              <a:t>2. Exploiting 3D-stacked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267080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Opportunity: 3D-Stacked </a:t>
            </a:r>
            <a:r>
              <a:rPr lang="en-US" dirty="0" err="1"/>
              <a:t>Logic+Memory</a:t>
            </a:r>
            <a:endParaRPr lang="en-US" dirty="0"/>
          </a:p>
        </p:txBody>
      </p:sp>
      <p:sp>
        <p:nvSpPr>
          <p:cNvPr id="3" name="Content Placeholder 2"/>
          <p:cNvSpPr>
            <a:spLocks noGrp="1"/>
          </p:cNvSpPr>
          <p:nvPr>
            <p:ph idx="1"/>
          </p:nvPr>
        </p:nvSpPr>
        <p:spPr>
          <a:xfrm>
            <a:off x="228600" y="1124744"/>
            <a:ext cx="8610600" cy="5123656"/>
          </a:xfrm>
        </p:spPr>
        <p:txBody>
          <a:bodyPr/>
          <a:lstStyle/>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p:cNvPicPr>
            <a:picLocks noChangeAspect="1"/>
          </p:cNvPicPr>
          <p:nvPr/>
        </p:nvPicPr>
        <p:blipFill>
          <a:blip r:embed="rId2"/>
          <a:stretch>
            <a:fillRect/>
          </a:stretch>
        </p:blipFill>
        <p:spPr>
          <a:xfrm>
            <a:off x="107504" y="1286520"/>
            <a:ext cx="7772400" cy="1422400"/>
          </a:xfrm>
          <a:prstGeom prst="rect">
            <a:avLst/>
          </a:prstGeom>
        </p:spPr>
      </p:pic>
      <p:pic>
        <p:nvPicPr>
          <p:cNvPr id="5" name="Picture 2" descr="http://www.extremetech.com/wp-content/uploads/2013/09/hybrid_memory_cub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1640" y="3068960"/>
            <a:ext cx="5040560" cy="361912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6040851" y="4509120"/>
            <a:ext cx="7958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494"/>
                </a:solidFill>
                <a:effectLst/>
                <a:uLnTx/>
                <a:uFillTx/>
                <a:latin typeface="Tahoma"/>
                <a:ea typeface="+mn-ea"/>
                <a:cs typeface="+mn-cs"/>
              </a:rPr>
              <a:t>Logic</a:t>
            </a:r>
          </a:p>
        </p:txBody>
      </p:sp>
      <p:sp>
        <p:nvSpPr>
          <p:cNvPr id="9" name="TextBox 8"/>
          <p:cNvSpPr txBox="1"/>
          <p:nvPr/>
        </p:nvSpPr>
        <p:spPr>
          <a:xfrm>
            <a:off x="5968843" y="4005064"/>
            <a:ext cx="11234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B62F"/>
                </a:solidFill>
                <a:effectLst/>
                <a:uLnTx/>
                <a:uFillTx/>
                <a:latin typeface="Tahoma"/>
                <a:ea typeface="+mn-ea"/>
                <a:cs typeface="+mn-cs"/>
              </a:rPr>
              <a:t>Memory</a:t>
            </a:r>
          </a:p>
        </p:txBody>
      </p:sp>
      <p:sp>
        <p:nvSpPr>
          <p:cNvPr id="7" name="TextBox 6"/>
          <p:cNvSpPr txBox="1"/>
          <p:nvPr/>
        </p:nvSpPr>
        <p:spPr>
          <a:xfrm>
            <a:off x="5670854" y="5527630"/>
            <a:ext cx="31610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Other “True 3D” technologies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under development</a:t>
            </a:r>
          </a:p>
        </p:txBody>
      </p:sp>
    </p:spTree>
    <p:extLst>
      <p:ext uri="{BB962C8B-B14F-4D97-AF65-F5344CB8AC3E}">
        <p14:creationId xmlns:p14="http://schemas.microsoft.com/office/powerpoint/2010/main" val="435696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Landscape (circa 2015)</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4016" y="1052736"/>
            <a:ext cx="8460432" cy="4703828"/>
          </a:xfrm>
          <a:prstGeom prst="rect">
            <a:avLst/>
          </a:prstGeom>
        </p:spPr>
      </p:pic>
      <p:sp>
        <p:nvSpPr>
          <p:cNvPr id="6" name="Rectangle 5"/>
          <p:cNvSpPr/>
          <p:nvPr/>
        </p:nvSpPr>
        <p:spPr>
          <a:xfrm>
            <a:off x="-72008" y="6011996"/>
            <a:ext cx="946854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Kim+, “</a:t>
            </a:r>
            <a:r>
              <a:rPr kumimoji="0" lang="en-US" sz="1800" b="0" i="0" u="none" strike="noStrike" kern="1200" cap="none" spc="0" normalizeH="0" baseline="0" noProof="0" dirty="0">
                <a:ln>
                  <a:noFill/>
                </a:ln>
                <a:solidFill>
                  <a:srgbClr val="0000FF"/>
                </a:solidFill>
                <a:effectLst/>
                <a:uLnTx/>
                <a:uFillTx/>
                <a:latin typeface="Tahoma"/>
                <a:ea typeface="+mn-ea"/>
                <a:cs typeface="+mn-cs"/>
              </a:rPr>
              <a:t>Ramulator: A Flexible and Extensible DRAM Simulator</a:t>
            </a:r>
            <a:r>
              <a:rPr kumimoji="0" lang="en-US" sz="1800" b="0" i="0" u="none" strike="noStrike" kern="1200" cap="none" spc="0" normalizeH="0" baseline="0" noProof="0" dirty="0">
                <a:ln>
                  <a:noFill/>
                </a:ln>
                <a:solidFill>
                  <a:srgbClr val="000000"/>
                </a:solidFill>
                <a:effectLst/>
                <a:uLnTx/>
                <a:uFillTx/>
                <a:latin typeface="Tahoma"/>
                <a:ea typeface="+mn-ea"/>
                <a:cs typeface="+mn-cs"/>
              </a:rPr>
              <a:t>”, IEEE CAL 2015.</a:t>
            </a:r>
          </a:p>
        </p:txBody>
      </p:sp>
      <p:sp>
        <p:nvSpPr>
          <p:cNvPr id="7" name="Rectangle 6"/>
          <p:cNvSpPr/>
          <p:nvPr/>
        </p:nvSpPr>
        <p:spPr>
          <a:xfrm>
            <a:off x="323528" y="3284984"/>
            <a:ext cx="7992888" cy="6480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1792982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Questions in 3D-Stacked PIM</a:t>
            </a:r>
          </a:p>
        </p:txBody>
      </p:sp>
      <p:sp>
        <p:nvSpPr>
          <p:cNvPr id="3" name="Content Placeholder 2"/>
          <p:cNvSpPr>
            <a:spLocks noGrp="1"/>
          </p:cNvSpPr>
          <p:nvPr>
            <p:ph idx="1"/>
          </p:nvPr>
        </p:nvSpPr>
        <p:spPr>
          <a:xfrm>
            <a:off x="228600" y="1196752"/>
            <a:ext cx="8610600" cy="5051648"/>
          </a:xfrm>
        </p:spPr>
        <p:txBody>
          <a:bodyPr/>
          <a:lstStyle/>
          <a:p>
            <a:r>
              <a:rPr lang="en-US" dirty="0"/>
              <a:t>What are the performance and energy benefits of using         </a:t>
            </a:r>
            <a:r>
              <a:rPr lang="en-US" dirty="0">
                <a:solidFill>
                  <a:srgbClr val="0000FF"/>
                </a:solidFill>
              </a:rPr>
              <a:t>3D-stacked memory as a coarse-grained accelerator</a:t>
            </a:r>
            <a:r>
              <a:rPr lang="en-US" dirty="0"/>
              <a:t>?</a:t>
            </a:r>
          </a:p>
          <a:p>
            <a:pPr lvl="1"/>
            <a:r>
              <a:rPr lang="en-US" dirty="0"/>
              <a:t>By </a:t>
            </a:r>
            <a:r>
              <a:rPr lang="en-US" dirty="0">
                <a:solidFill>
                  <a:srgbClr val="FF0000"/>
                </a:solidFill>
              </a:rPr>
              <a:t>changing the entire system</a:t>
            </a:r>
            <a:endParaRPr lang="en-US" dirty="0"/>
          </a:p>
          <a:p>
            <a:pPr lvl="1"/>
            <a:r>
              <a:rPr lang="en-US" dirty="0"/>
              <a:t>By performing </a:t>
            </a:r>
            <a:r>
              <a:rPr lang="en-US" dirty="0">
                <a:solidFill>
                  <a:srgbClr val="FF0000"/>
                </a:solidFill>
              </a:rPr>
              <a:t>simple function offloading</a:t>
            </a:r>
          </a:p>
          <a:p>
            <a:pPr lvl="1"/>
            <a:endParaRPr lang="en-US" dirty="0"/>
          </a:p>
          <a:p>
            <a:pPr lvl="1"/>
            <a:endParaRPr lang="en-US" dirty="0"/>
          </a:p>
          <a:p>
            <a:r>
              <a:rPr lang="en-US" dirty="0"/>
              <a:t>What is the </a:t>
            </a:r>
            <a:r>
              <a:rPr lang="en-US" dirty="0">
                <a:solidFill>
                  <a:srgbClr val="0000FF"/>
                </a:solidFill>
              </a:rPr>
              <a:t>minimal processing-in-memory support </a:t>
            </a:r>
            <a:r>
              <a:rPr lang="en-US" dirty="0"/>
              <a:t>we can provide?</a:t>
            </a:r>
          </a:p>
          <a:p>
            <a:pPr lvl="1"/>
            <a:r>
              <a:rPr lang="en-US" dirty="0"/>
              <a:t>With </a:t>
            </a:r>
            <a:r>
              <a:rPr lang="en-US" dirty="0">
                <a:solidFill>
                  <a:srgbClr val="FF0000"/>
                </a:solidFill>
              </a:rPr>
              <a:t>minimal changes to system and programming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1196752"/>
            <a:ext cx="8280920" cy="792088"/>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 name="Rectangle 5">
            <a:extLst>
              <a:ext uri="{FF2B5EF4-FFF2-40B4-BE49-F238E27FC236}">
                <a16:creationId xmlns:a16="http://schemas.microsoft.com/office/drawing/2014/main" id="{974BE913-4921-E84F-8D09-AF184056BA68}"/>
              </a:ext>
            </a:extLst>
          </p:cNvPr>
          <p:cNvSpPr/>
          <p:nvPr/>
        </p:nvSpPr>
        <p:spPr>
          <a:xfrm>
            <a:off x="899592" y="2069232"/>
            <a:ext cx="4032448" cy="351656"/>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050515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4200" dirty="0"/>
              <a:t>Graph Processing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5" name="내용 개체 틀 2"/>
          <p:cNvSpPr txBox="1">
            <a:spLocks/>
          </p:cNvSpPr>
          <p:nvPr/>
        </p:nvSpPr>
        <p:spPr bwMode="auto">
          <a:xfrm>
            <a:off x="228600" y="1124744"/>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r>
              <a:rPr kumimoji="0" lang="en-US" altLang="ko-KR" sz="2400" b="0" i="0" u="none" strike="noStrike" kern="1200" cap="none" spc="0" normalizeH="0" baseline="0" noProof="0" dirty="0">
                <a:ln>
                  <a:noFill/>
                </a:ln>
                <a:solidFill>
                  <a:srgbClr val="000000"/>
                </a:solidFill>
                <a:effectLst/>
                <a:uLnTx/>
                <a:uFillTx/>
                <a:latin typeface="Tahoma"/>
                <a:ea typeface="ＭＳ Ｐゴシック" pitchFamily="-106" charset="-128"/>
              </a:rPr>
              <a:t>Large graphs are everywhere (circa 2015)</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altLang="ko-KR" sz="18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altLang="ko-KR" sz="18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altLang="ko-KR" sz="18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altLang="ko-KR" sz="24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altLang="ko-KR" sz="24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charset="0"/>
              <a:buNone/>
              <a:tabLst/>
              <a:defRPr/>
            </a:pPr>
            <a:endParaRPr kumimoji="0" lang="en-US" altLang="ko-KR" sz="20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r>
              <a:rPr kumimoji="0" lang="en-US" altLang="ko-KR" sz="2400" b="0" i="0" u="none" strike="noStrike" kern="1200" cap="none" spc="0" normalizeH="0" baseline="0" noProof="0" dirty="0">
                <a:ln>
                  <a:noFill/>
                </a:ln>
                <a:solidFill>
                  <a:srgbClr val="000000"/>
                </a:solidFill>
                <a:effectLst/>
                <a:uLnTx/>
                <a:uFillTx/>
                <a:latin typeface="Tahoma"/>
                <a:ea typeface="ＭＳ Ｐゴシック" pitchFamily="-106" charset="-128"/>
              </a:rPr>
              <a:t>Scalable large-scale graph processing is challenging</a:t>
            </a:r>
            <a:endParaRPr kumimoji="0" lang="ko-KR" altLang="en-US" sz="2400" b="0" i="0" u="none" strike="noStrike" kern="1200" cap="none" spc="0" normalizeH="0" baseline="0" noProof="0" dirty="0">
              <a:ln>
                <a:noFill/>
              </a:ln>
              <a:solidFill>
                <a:srgbClr val="000000"/>
              </a:solidFill>
              <a:effectLst/>
              <a:uLnTx/>
              <a:uFillTx/>
              <a:latin typeface="Tahoma"/>
            </a:endParaRPr>
          </a:p>
        </p:txBody>
      </p:sp>
      <p:grpSp>
        <p:nvGrpSpPr>
          <p:cNvPr id="6" name="그룹 7"/>
          <p:cNvGrpSpPr/>
          <p:nvPr/>
        </p:nvGrpSpPr>
        <p:grpSpPr>
          <a:xfrm>
            <a:off x="832673" y="1777556"/>
            <a:ext cx="7716092" cy="1519994"/>
            <a:chOff x="832673" y="2141219"/>
            <a:chExt cx="7716092" cy="1519994"/>
          </a:xfrm>
        </p:grpSpPr>
        <p:sp>
          <p:nvSpPr>
            <p:cNvPr id="7" name="TextBox 3"/>
            <p:cNvSpPr txBox="1"/>
            <p:nvPr/>
          </p:nvSpPr>
          <p:spPr>
            <a:xfrm>
              <a:off x="832673" y="3014882"/>
              <a:ext cx="1764778"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36 Million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Wikipedia Pages</a:t>
              </a:r>
            </a:p>
          </p:txBody>
        </p:sp>
        <p:sp>
          <p:nvSpPr>
            <p:cNvPr id="8" name="TextBox 5"/>
            <p:cNvSpPr txBox="1"/>
            <p:nvPr/>
          </p:nvSpPr>
          <p:spPr>
            <a:xfrm>
              <a:off x="2842663" y="3014882"/>
              <a:ext cx="1702134"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1.4 Billion</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Facebook Users</a:t>
              </a:r>
            </a:p>
          </p:txBody>
        </p:sp>
        <p:sp>
          <p:nvSpPr>
            <p:cNvPr id="9" name="TextBox 5"/>
            <p:cNvSpPr txBox="1"/>
            <p:nvPr/>
          </p:nvSpPr>
          <p:spPr>
            <a:xfrm>
              <a:off x="5023819" y="3014882"/>
              <a:ext cx="1420389"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300 Million</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Twitter Users</a:t>
              </a:r>
            </a:p>
          </p:txBody>
        </p:sp>
        <p:pic>
          <p:nvPicPr>
            <p:cNvPr id="10" name="Picture 2" descr="http://www.bioteams.com/images/wikipedia_as_a.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21470" y="2141219"/>
              <a:ext cx="881698" cy="881700"/>
            </a:xfrm>
            <a:prstGeom prst="rect">
              <a:avLst/>
            </a:prstGeom>
            <a:noFill/>
          </p:spPr>
        </p:pic>
        <p:pic>
          <p:nvPicPr>
            <p:cNvPr id="11" name="Picture 8" descr="http://jchutchins.net/site/wp-content/uploads/2009/06/facebook-logo.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73087" y="2262268"/>
              <a:ext cx="1699935" cy="639600"/>
            </a:xfrm>
            <a:prstGeom prst="rect">
              <a:avLst/>
            </a:prstGeom>
            <a:noFill/>
          </p:spPr>
        </p:pic>
        <p:pic>
          <p:nvPicPr>
            <p:cNvPr id="12" name="Picture 10" descr="http://asset3.itsnicethat.com/system/files/062012/4fd07cea5c3e3c0d810000db/img_col_main/Twitternew.jpg?1354576424"/>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311851" y="2226563"/>
              <a:ext cx="844326" cy="71101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https://pbs.twimg.com/profile_images/1550954462/instagramIcon_400x400.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52174" y="2193963"/>
              <a:ext cx="776210" cy="77621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5"/>
            <p:cNvSpPr txBox="1"/>
            <p:nvPr/>
          </p:nvSpPr>
          <p:spPr>
            <a:xfrm>
              <a:off x="6731793" y="3014882"/>
              <a:ext cx="1816972"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30 Billion</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Instagram Photos</a:t>
              </a:r>
            </a:p>
          </p:txBody>
        </p:sp>
      </p:grpSp>
      <p:graphicFrame>
        <p:nvGraphicFramePr>
          <p:cNvPr id="15" name="내용 개체 틀 5"/>
          <p:cNvGraphicFramePr>
            <a:graphicFrameLocks/>
          </p:cNvGraphicFramePr>
          <p:nvPr/>
        </p:nvGraphicFramePr>
        <p:xfrm>
          <a:off x="832672" y="4149080"/>
          <a:ext cx="7854127" cy="2237361"/>
        </p:xfrm>
        <a:graphic>
          <a:graphicData uri="http://schemas.openxmlformats.org/drawingml/2006/chart">
            <c:chart xmlns:c="http://schemas.openxmlformats.org/drawingml/2006/chart" xmlns:r="http://schemas.openxmlformats.org/officeDocument/2006/relationships" r:id="rId6"/>
          </a:graphicData>
        </a:graphic>
      </p:graphicFrame>
      <p:cxnSp>
        <p:nvCxnSpPr>
          <p:cNvPr id="16" name="직선 화살표 연결선 6"/>
          <p:cNvCxnSpPr/>
          <p:nvPr/>
        </p:nvCxnSpPr>
        <p:spPr>
          <a:xfrm flipH="1">
            <a:off x="5148066" y="5219239"/>
            <a:ext cx="334151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77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Bottlenecks in Graph Processing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43" name="직사각형 7"/>
          <p:cNvSpPr/>
          <p:nvPr/>
        </p:nvSpPr>
        <p:spPr>
          <a:xfrm>
            <a:off x="1032425" y="2060589"/>
            <a:ext cx="4129087" cy="39240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 name="내용 개체 틀 4"/>
          <p:cNvSpPr txBox="1">
            <a:spLocks/>
          </p:cNvSpPr>
          <p:nvPr/>
        </p:nvSpPr>
        <p:spPr>
          <a:xfrm>
            <a:off x="522348" y="1189524"/>
            <a:ext cx="7578044" cy="2123658"/>
          </a:xfrm>
          <a:prstGeom prst="rect">
            <a:avLst/>
          </a:prstGeom>
        </p:spPr>
        <p:txBody>
          <a:bodyPr vert="horz" lIns="91440" tIns="45720" rIns="91440" bIns="45720" rtlCol="0">
            <a:spAutoFit/>
          </a:bodyPr>
          <a:lst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sysClr val="windowText" lastClr="000000"/>
                </a:solidFill>
                <a:effectLst/>
                <a:uLnTx/>
                <a:uFillTx/>
                <a:latin typeface="Calibri"/>
                <a:ea typeface="나눔고딕"/>
                <a:cs typeface="+mn-cs"/>
              </a:rPr>
              <a:t>for</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(v: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graph.vertices</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sysClr val="windowText" lastClr="000000"/>
                </a:solidFill>
                <a:effectLst/>
                <a:uLnTx/>
                <a:uFillTx/>
                <a:latin typeface="Calibri"/>
                <a:ea typeface="나눔고딕"/>
                <a:cs typeface="+mn-cs"/>
              </a:rPr>
              <a:t>    for</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(w: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v.successors</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w.next_rank</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 weight *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v.rank</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t>
            </a:r>
          </a:p>
        </p:txBody>
      </p:sp>
      <p:grpSp>
        <p:nvGrpSpPr>
          <p:cNvPr id="45" name="그룹 78"/>
          <p:cNvGrpSpPr/>
          <p:nvPr/>
        </p:nvGrpSpPr>
        <p:grpSpPr>
          <a:xfrm>
            <a:off x="2127580" y="4487241"/>
            <a:ext cx="4196064" cy="1063334"/>
            <a:chOff x="1333905" y="4732035"/>
            <a:chExt cx="4196064" cy="1063334"/>
          </a:xfrm>
        </p:grpSpPr>
        <p:cxnSp>
          <p:nvCxnSpPr>
            <p:cNvPr id="46" name="구부러진 연결선 31"/>
            <p:cNvCxnSpPr>
              <a:stCxn id="63" idx="2"/>
              <a:endCxn id="53" idx="3"/>
            </p:cNvCxnSpPr>
            <p:nvPr/>
          </p:nvCxnSpPr>
          <p:spPr>
            <a:xfrm rot="5400000">
              <a:off x="2329181" y="3736759"/>
              <a:ext cx="948627" cy="2939179"/>
            </a:xfrm>
            <a:prstGeom prst="curvedConnector2">
              <a:avLst/>
            </a:prstGeom>
            <a:noFill/>
            <a:ln w="9525" cap="flat" cmpd="sng" algn="ctr">
              <a:solidFill>
                <a:sysClr val="windowText" lastClr="000000">
                  <a:shade val="95000"/>
                  <a:satMod val="105000"/>
                </a:sysClr>
              </a:solidFill>
              <a:prstDash val="solid"/>
              <a:tailEnd type="triangle"/>
            </a:ln>
            <a:effectLst/>
          </p:spPr>
        </p:cxnSp>
        <p:sp>
          <p:nvSpPr>
            <p:cNvPr id="47" name="TextBox 46"/>
            <p:cNvSpPr txBox="1"/>
            <p:nvPr/>
          </p:nvSpPr>
          <p:spPr>
            <a:xfrm>
              <a:off x="3463890" y="5333704"/>
              <a:ext cx="206607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weight * </a:t>
              </a:r>
              <a:r>
                <a:rPr kumimoji="0" lang="en-US" altLang="ko-KR" sz="2400" b="0" i="0" u="none" strike="noStrike" kern="0" cap="none" spc="0" normalizeH="0" baseline="0" noProof="0" dirty="0" err="1">
                  <a:ln>
                    <a:noFill/>
                  </a:ln>
                  <a:solidFill>
                    <a:sysClr val="windowText" lastClr="000000"/>
                  </a:solidFill>
                  <a:effectLst/>
                  <a:uLnTx/>
                  <a:uFillTx/>
                  <a:latin typeface="Tahoma"/>
                  <a:ea typeface="+mn-ea"/>
                  <a:cs typeface="+mn-cs"/>
                </a:rPr>
                <a:t>v.rank</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48" name="그룹 75"/>
          <p:cNvGrpSpPr/>
          <p:nvPr/>
        </p:nvGrpSpPr>
        <p:grpSpPr>
          <a:xfrm>
            <a:off x="1695531" y="3544246"/>
            <a:ext cx="432048" cy="2546995"/>
            <a:chOff x="901856" y="3789040"/>
            <a:chExt cx="432048" cy="2546995"/>
          </a:xfrm>
        </p:grpSpPr>
        <p:sp>
          <p:nvSpPr>
            <p:cNvPr id="49" name="직사각형 38"/>
            <p:cNvSpPr/>
            <p:nvPr/>
          </p:nvSpPr>
          <p:spPr>
            <a:xfrm>
              <a:off x="901856" y="4972285"/>
              <a:ext cx="432048"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0" name="직사각형 39"/>
            <p:cNvSpPr/>
            <p:nvPr/>
          </p:nvSpPr>
          <p:spPr>
            <a:xfrm>
              <a:off x="901856" y="3974477"/>
              <a:ext cx="432048"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1" name="직사각형 40"/>
            <p:cNvSpPr/>
            <p:nvPr/>
          </p:nvSpPr>
          <p:spPr>
            <a:xfrm>
              <a:off x="901856" y="5994767"/>
              <a:ext cx="432048"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2" name="직사각형 22"/>
            <p:cNvSpPr/>
            <p:nvPr/>
          </p:nvSpPr>
          <p:spPr>
            <a:xfrm>
              <a:off x="901856" y="4331925"/>
              <a:ext cx="432048" cy="40011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v</a:t>
              </a:r>
              <a:endParaRPr kumimoji="0" lang="ko-KR" altLang="en-US" sz="2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53" name="직사각형 25"/>
            <p:cNvSpPr/>
            <p:nvPr/>
          </p:nvSpPr>
          <p:spPr>
            <a:xfrm>
              <a:off x="901856" y="5480607"/>
              <a:ext cx="432048" cy="400110"/>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w</a:t>
              </a:r>
              <a:endParaRPr kumimoji="0" lang="ko-KR" altLang="en-US" sz="2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54" name="직사각형 21"/>
            <p:cNvSpPr/>
            <p:nvPr/>
          </p:nvSpPr>
          <p:spPr>
            <a:xfrm>
              <a:off x="901856" y="3789040"/>
              <a:ext cx="432048" cy="2546995"/>
            </a:xfrm>
            <a:prstGeom prst="rect">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cxnSp>
        <p:nvCxnSpPr>
          <p:cNvPr id="55" name="구부러진 연결선 41"/>
          <p:cNvCxnSpPr>
            <a:stCxn id="60" idx="3"/>
            <a:endCxn id="49" idx="3"/>
          </p:cNvCxnSpPr>
          <p:nvPr/>
        </p:nvCxnSpPr>
        <p:spPr>
          <a:xfrm rot="5400000">
            <a:off x="2967892" y="3646928"/>
            <a:ext cx="326256" cy="2006882"/>
          </a:xfrm>
          <a:prstGeom prst="curvedConnector2">
            <a:avLst/>
          </a:prstGeom>
          <a:noFill/>
          <a:ln w="9525" cap="flat" cmpd="sng" algn="ctr">
            <a:solidFill>
              <a:sysClr val="windowText" lastClr="000000">
                <a:shade val="95000"/>
                <a:satMod val="105000"/>
              </a:sysClr>
            </a:solidFill>
            <a:prstDash val="lgDash"/>
            <a:tailEnd type="triangle"/>
          </a:ln>
          <a:effectLst/>
        </p:spPr>
      </p:cxnSp>
      <p:cxnSp>
        <p:nvCxnSpPr>
          <p:cNvPr id="56" name="구부러진 연결선 51"/>
          <p:cNvCxnSpPr>
            <a:stCxn id="61" idx="3"/>
            <a:endCxn id="51" idx="3"/>
          </p:cNvCxnSpPr>
          <p:nvPr/>
        </p:nvCxnSpPr>
        <p:spPr>
          <a:xfrm rot="5400000">
            <a:off x="2609767" y="4005054"/>
            <a:ext cx="1348738" cy="2313113"/>
          </a:xfrm>
          <a:prstGeom prst="curvedConnector2">
            <a:avLst/>
          </a:prstGeom>
          <a:noFill/>
          <a:ln w="9525" cap="flat" cmpd="sng" algn="ctr">
            <a:solidFill>
              <a:sysClr val="windowText" lastClr="000000">
                <a:shade val="95000"/>
                <a:satMod val="105000"/>
              </a:sysClr>
            </a:solidFill>
            <a:prstDash val="lgDash"/>
            <a:tailEnd type="triangle"/>
          </a:ln>
          <a:effectLst/>
        </p:spPr>
      </p:cxnSp>
      <p:grpSp>
        <p:nvGrpSpPr>
          <p:cNvPr id="57" name="그룹 87"/>
          <p:cNvGrpSpPr/>
          <p:nvPr/>
        </p:nvGrpSpPr>
        <p:grpSpPr>
          <a:xfrm>
            <a:off x="2127579" y="4087131"/>
            <a:ext cx="3987336" cy="400110"/>
            <a:chOff x="2627783" y="4259917"/>
            <a:chExt cx="3987336" cy="400110"/>
          </a:xfrm>
        </p:grpSpPr>
        <p:cxnSp>
          <p:nvCxnSpPr>
            <p:cNvPr id="58" name="직선 화살표 연결선 29"/>
            <p:cNvCxnSpPr>
              <a:endCxn id="64" idx="1"/>
            </p:cNvCxnSpPr>
            <p:nvPr/>
          </p:nvCxnSpPr>
          <p:spPr>
            <a:xfrm>
              <a:off x="2627783" y="4459972"/>
              <a:ext cx="1683080" cy="0"/>
            </a:xfrm>
            <a:prstGeom prst="straightConnector1">
              <a:avLst/>
            </a:prstGeom>
            <a:noFill/>
            <a:ln w="9525" cap="flat" cmpd="sng" algn="ctr">
              <a:solidFill>
                <a:sysClr val="windowText" lastClr="000000">
                  <a:shade val="95000"/>
                  <a:satMod val="105000"/>
                </a:sysClr>
              </a:solidFill>
              <a:prstDash val="solid"/>
              <a:tailEnd type="triangle"/>
            </a:ln>
            <a:effectLst/>
          </p:spPr>
        </p:cxnSp>
        <p:grpSp>
          <p:nvGrpSpPr>
            <p:cNvPr id="59" name="그룹 76"/>
            <p:cNvGrpSpPr/>
            <p:nvPr/>
          </p:nvGrpSpPr>
          <p:grpSpPr>
            <a:xfrm>
              <a:off x="4310863" y="4259917"/>
              <a:ext cx="2304256" cy="400110"/>
              <a:chOff x="1693944" y="4331925"/>
              <a:chExt cx="2304256" cy="400110"/>
            </a:xfrm>
          </p:grpSpPr>
          <p:sp>
            <p:nvSpPr>
              <p:cNvPr id="60" name="직사각형 43"/>
              <p:cNvSpPr/>
              <p:nvPr/>
            </p:nvSpPr>
            <p:spPr>
              <a:xfrm rot="5400000">
                <a:off x="1817692" y="4445975"/>
                <a:ext cx="400109"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61" name="직사각형 50"/>
              <p:cNvSpPr/>
              <p:nvPr/>
            </p:nvSpPr>
            <p:spPr>
              <a:xfrm rot="5400000">
                <a:off x="2123923" y="4445975"/>
                <a:ext cx="400109"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62" name="직사각형 56"/>
              <p:cNvSpPr/>
              <p:nvPr/>
            </p:nvSpPr>
            <p:spPr>
              <a:xfrm rot="5400000">
                <a:off x="3454087" y="4445975"/>
                <a:ext cx="400109"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63" name="직사각형 27"/>
              <p:cNvSpPr/>
              <p:nvPr/>
            </p:nvSpPr>
            <p:spPr>
              <a:xfrm>
                <a:off x="2590003" y="4331925"/>
                <a:ext cx="720080" cy="40011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&amp;w</a:t>
                </a:r>
                <a:endParaRPr kumimoji="0" lang="ko-KR" altLang="en-US" sz="2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64" name="직사각형 26"/>
              <p:cNvSpPr/>
              <p:nvPr/>
            </p:nvSpPr>
            <p:spPr>
              <a:xfrm>
                <a:off x="1693944" y="4331925"/>
                <a:ext cx="2304256" cy="400110"/>
              </a:xfrm>
              <a:prstGeom prst="rect">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cxnSp>
        <p:nvCxnSpPr>
          <p:cNvPr id="65" name="구부러진 연결선 57"/>
          <p:cNvCxnSpPr>
            <a:stCxn id="62" idx="1"/>
            <a:endCxn id="50" idx="3"/>
          </p:cNvCxnSpPr>
          <p:nvPr/>
        </p:nvCxnSpPr>
        <p:spPr>
          <a:xfrm rot="16200000" flipV="1">
            <a:off x="3813497" y="2129772"/>
            <a:ext cx="271443" cy="3643277"/>
          </a:xfrm>
          <a:prstGeom prst="curvedConnector2">
            <a:avLst/>
          </a:prstGeom>
          <a:noFill/>
          <a:ln w="9525" cap="flat" cmpd="sng" algn="ctr">
            <a:solidFill>
              <a:sysClr val="windowText" lastClr="000000">
                <a:shade val="95000"/>
                <a:satMod val="105000"/>
              </a:sysClr>
            </a:solidFill>
            <a:prstDash val="lgDash"/>
            <a:tailEnd type="triangle"/>
          </a:ln>
          <a:effectLst/>
        </p:spPr>
      </p:cxnSp>
      <p:grpSp>
        <p:nvGrpSpPr>
          <p:cNvPr id="66" name="그룹 93"/>
          <p:cNvGrpSpPr/>
          <p:nvPr/>
        </p:nvGrpSpPr>
        <p:grpSpPr>
          <a:xfrm>
            <a:off x="2775652" y="3101467"/>
            <a:ext cx="6382071" cy="2820517"/>
            <a:chOff x="3275856" y="3175530"/>
            <a:chExt cx="6382071" cy="2820517"/>
          </a:xfrm>
        </p:grpSpPr>
        <p:sp>
          <p:nvSpPr>
            <p:cNvPr id="67" name="타원 88"/>
            <p:cNvSpPr/>
            <p:nvPr/>
          </p:nvSpPr>
          <p:spPr>
            <a:xfrm>
              <a:off x="3275856" y="3618309"/>
              <a:ext cx="508484" cy="2377738"/>
            </a:xfrm>
            <a:prstGeom prst="ellipse">
              <a:avLst/>
            </a:prstGeom>
            <a:noFill/>
            <a:ln w="38100" cap="flat" cmpd="sng" algn="ctr">
              <a:solidFill>
                <a:srgbClr val="FF000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68" name="TextBox 67"/>
            <p:cNvSpPr txBox="1"/>
            <p:nvPr/>
          </p:nvSpPr>
          <p:spPr>
            <a:xfrm>
              <a:off x="3615287" y="3175530"/>
              <a:ext cx="60426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0000FF"/>
                  </a:solidFill>
                  <a:effectLst/>
                  <a:uLnTx/>
                  <a:uFillTx/>
                  <a:latin typeface="Tahoma"/>
                  <a:ea typeface="+mn-ea"/>
                  <a:cs typeface="+mn-cs"/>
                </a:rPr>
                <a:t>1. Frequent random memory accesses</a:t>
              </a:r>
              <a:endParaRPr kumimoji="0" lang="ko-KR" altLang="en-US" sz="2400" b="1" i="0" u="none" strike="noStrike" kern="0" cap="none" spc="0" normalizeH="0" baseline="0" noProof="0" dirty="0">
                <a:ln>
                  <a:noFill/>
                </a:ln>
                <a:solidFill>
                  <a:srgbClr val="0000FF"/>
                </a:solidFill>
                <a:effectLst/>
                <a:uLnTx/>
                <a:uFillTx/>
                <a:latin typeface="Tahoma"/>
                <a:ea typeface="+mn-ea"/>
                <a:cs typeface="+mn-cs"/>
              </a:endParaRPr>
            </a:p>
          </p:txBody>
        </p:sp>
      </p:grpSp>
      <p:grpSp>
        <p:nvGrpSpPr>
          <p:cNvPr id="69" name="그룹 94"/>
          <p:cNvGrpSpPr/>
          <p:nvPr/>
        </p:nvGrpSpPr>
        <p:grpSpPr>
          <a:xfrm>
            <a:off x="4067944" y="5046549"/>
            <a:ext cx="5091508" cy="1220380"/>
            <a:chOff x="4568148" y="5107165"/>
            <a:chExt cx="5091508" cy="1220380"/>
          </a:xfrm>
        </p:grpSpPr>
        <p:sp>
          <p:nvSpPr>
            <p:cNvPr id="70" name="타원 91"/>
            <p:cNvSpPr/>
            <p:nvPr/>
          </p:nvSpPr>
          <p:spPr>
            <a:xfrm>
              <a:off x="4601391" y="5107165"/>
              <a:ext cx="2378834" cy="573280"/>
            </a:xfrm>
            <a:prstGeom prst="ellipse">
              <a:avLst/>
            </a:prstGeom>
            <a:noFill/>
            <a:ln w="38100" cap="flat" cmpd="sng" algn="ctr">
              <a:solidFill>
                <a:srgbClr val="FF000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71" name="TextBox 70"/>
            <p:cNvSpPr txBox="1"/>
            <p:nvPr/>
          </p:nvSpPr>
          <p:spPr>
            <a:xfrm>
              <a:off x="4568148" y="5865880"/>
              <a:ext cx="509150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0000FF"/>
                  </a:solidFill>
                  <a:effectLst/>
                  <a:uLnTx/>
                  <a:uFillTx/>
                  <a:latin typeface="Tahoma"/>
                  <a:ea typeface="+mn-ea"/>
                  <a:cs typeface="+mn-cs"/>
                </a:rPr>
                <a:t>2. Little amount of computation</a:t>
              </a:r>
              <a:endParaRPr kumimoji="0" lang="ko-KR" altLang="en-US" sz="2400" b="1" i="0" u="none" strike="noStrike" kern="0" cap="none" spc="0" normalizeH="0" baseline="0" noProof="0" dirty="0">
                <a:ln>
                  <a:noFill/>
                </a:ln>
                <a:solidFill>
                  <a:srgbClr val="0000FF"/>
                </a:solidFill>
                <a:effectLst/>
                <a:uLnTx/>
                <a:uFillTx/>
                <a:latin typeface="Tahoma"/>
                <a:ea typeface="+mn-ea"/>
                <a:cs typeface="+mn-cs"/>
              </a:endParaRPr>
            </a:p>
          </p:txBody>
        </p:sp>
      </p:grpSp>
      <p:grpSp>
        <p:nvGrpSpPr>
          <p:cNvPr id="72" name="그룹 12"/>
          <p:cNvGrpSpPr/>
          <p:nvPr/>
        </p:nvGrpSpPr>
        <p:grpSpPr>
          <a:xfrm>
            <a:off x="102248" y="4537387"/>
            <a:ext cx="1593283" cy="1314561"/>
            <a:chOff x="314421" y="4694850"/>
            <a:chExt cx="1593283" cy="1314561"/>
          </a:xfrm>
        </p:grpSpPr>
        <p:grpSp>
          <p:nvGrpSpPr>
            <p:cNvPr id="73" name="그룹 5"/>
            <p:cNvGrpSpPr/>
            <p:nvPr/>
          </p:nvGrpSpPr>
          <p:grpSpPr>
            <a:xfrm>
              <a:off x="314421" y="4694850"/>
              <a:ext cx="1224137" cy="1314561"/>
              <a:chOff x="395536" y="3645024"/>
              <a:chExt cx="1326123" cy="1314561"/>
            </a:xfrm>
          </p:grpSpPr>
          <p:sp>
            <p:nvSpPr>
              <p:cNvPr id="77" name="직사각형 2"/>
              <p:cNvSpPr/>
              <p:nvPr/>
            </p:nvSpPr>
            <p:spPr>
              <a:xfrm>
                <a:off x="395536" y="3645024"/>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w.rank</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78" name="직사각형 33"/>
              <p:cNvSpPr/>
              <p:nvPr/>
            </p:nvSpPr>
            <p:spPr>
              <a:xfrm>
                <a:off x="395536" y="3973151"/>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ysClr val="windowText" lastClr="000000"/>
                    </a:solidFill>
                    <a:effectLst/>
                    <a:uLnTx/>
                    <a:uFillTx/>
                    <a:latin typeface="Calibri"/>
                    <a:ea typeface="나눔고딕"/>
                    <a:cs typeface="+mn-cs"/>
                  </a:rPr>
                  <a:t>w.next_rank</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79" name="직사각형 34"/>
              <p:cNvSpPr/>
              <p:nvPr/>
            </p:nvSpPr>
            <p:spPr>
              <a:xfrm>
                <a:off x="395536" y="4299407"/>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w.edges</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80" name="직사각형 35"/>
              <p:cNvSpPr/>
              <p:nvPr/>
            </p:nvSpPr>
            <p:spPr>
              <a:xfrm>
                <a:off x="395536" y="4631457"/>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ysClr val="windowText" lastClr="000000"/>
                    </a:solidFill>
                    <a:effectLst/>
                    <a:uLnTx/>
                    <a:uFillTx/>
                    <a:latin typeface="Calibri"/>
                    <a:ea typeface="나눔고딕"/>
                    <a:cs typeface="+mn-cs"/>
                  </a:rPr>
                  <a:t>…</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grpSp>
        <p:grpSp>
          <p:nvGrpSpPr>
            <p:cNvPr id="74" name="그룹 11"/>
            <p:cNvGrpSpPr/>
            <p:nvPr/>
          </p:nvGrpSpPr>
          <p:grpSpPr>
            <a:xfrm>
              <a:off x="1538558" y="4694850"/>
              <a:ext cx="369146" cy="1314561"/>
              <a:chOff x="1538558" y="4694850"/>
              <a:chExt cx="369146" cy="1314561"/>
            </a:xfrm>
          </p:grpSpPr>
          <p:cxnSp>
            <p:nvCxnSpPr>
              <p:cNvPr id="75" name="직선 연결선 8"/>
              <p:cNvCxnSpPr/>
              <p:nvPr/>
            </p:nvCxnSpPr>
            <p:spPr>
              <a:xfrm flipH="1" flipV="1">
                <a:off x="1538558" y="4694850"/>
                <a:ext cx="369146" cy="698426"/>
              </a:xfrm>
              <a:prstGeom prst="line">
                <a:avLst/>
              </a:prstGeom>
              <a:noFill/>
              <a:ln w="9525" cap="flat" cmpd="sng" algn="ctr">
                <a:solidFill>
                  <a:srgbClr val="60BD68">
                    <a:shade val="95000"/>
                    <a:satMod val="105000"/>
                  </a:srgbClr>
                </a:solidFill>
                <a:prstDash val="dash"/>
              </a:ln>
              <a:effectLst/>
            </p:spPr>
          </p:cxnSp>
          <p:cxnSp>
            <p:nvCxnSpPr>
              <p:cNvPr id="76" name="직선 연결선 10"/>
              <p:cNvCxnSpPr/>
              <p:nvPr/>
            </p:nvCxnSpPr>
            <p:spPr>
              <a:xfrm flipV="1">
                <a:off x="1538558" y="5793386"/>
                <a:ext cx="369146" cy="216025"/>
              </a:xfrm>
              <a:prstGeom prst="line">
                <a:avLst/>
              </a:prstGeom>
              <a:noFill/>
              <a:ln w="9525" cap="flat" cmpd="sng" algn="ctr">
                <a:solidFill>
                  <a:srgbClr val="60BD68">
                    <a:shade val="95000"/>
                    <a:satMod val="105000"/>
                  </a:srgbClr>
                </a:solidFill>
                <a:prstDash val="dash"/>
              </a:ln>
              <a:effectLst/>
            </p:spPr>
          </p:cxnSp>
        </p:grpSp>
      </p:grpSp>
    </p:spTree>
    <p:extLst>
      <p:ext uri="{BB962C8B-B14F-4D97-AF65-F5344CB8AC3E}">
        <p14:creationId xmlns:p14="http://schemas.microsoft.com/office/powerpoint/2010/main" val="3393227045"/>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Tesseract</a:t>
            </a:r>
            <a:r>
              <a:rPr lang="en-US" dirty="0"/>
              <a:t> System for Graph Processing</a:t>
            </a:r>
          </a:p>
        </p:txBody>
      </p:sp>
      <p:pic>
        <p:nvPicPr>
          <p:cNvPr id="258" name="Picture 2" descr="http://www.extremetech.com/wp-content/uploads/2013/09/hybrid_memory_cub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01620" y="1340768"/>
            <a:ext cx="3383774" cy="24295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59" name="그룹 137"/>
          <p:cNvGrpSpPr/>
          <p:nvPr/>
        </p:nvGrpSpPr>
        <p:grpSpPr>
          <a:xfrm>
            <a:off x="2960548" y="2386982"/>
            <a:ext cx="2890319" cy="3322913"/>
            <a:chOff x="2540320" y="2698376"/>
            <a:chExt cx="2890319" cy="3322913"/>
          </a:xfrm>
        </p:grpSpPr>
        <p:cxnSp>
          <p:nvCxnSpPr>
            <p:cNvPr id="260" name="직선 연결선 64"/>
            <p:cNvCxnSpPr/>
            <p:nvPr/>
          </p:nvCxnSpPr>
          <p:spPr>
            <a:xfrm>
              <a:off x="2540320" y="3008078"/>
              <a:ext cx="101813" cy="990596"/>
            </a:xfrm>
            <a:prstGeom prst="line">
              <a:avLst/>
            </a:prstGeom>
            <a:noFill/>
            <a:ln w="9525" cap="flat" cmpd="sng" algn="ctr">
              <a:solidFill>
                <a:sysClr val="windowText" lastClr="000000"/>
              </a:solidFill>
              <a:prstDash val="dash"/>
            </a:ln>
            <a:effectLst/>
          </p:spPr>
        </p:cxnSp>
        <p:cxnSp>
          <p:nvCxnSpPr>
            <p:cNvPr id="261" name="직선 연결선 67"/>
            <p:cNvCxnSpPr/>
            <p:nvPr/>
          </p:nvCxnSpPr>
          <p:spPr>
            <a:xfrm flipH="1">
              <a:off x="5107196" y="2698376"/>
              <a:ext cx="323443" cy="1300298"/>
            </a:xfrm>
            <a:prstGeom prst="line">
              <a:avLst/>
            </a:prstGeom>
            <a:noFill/>
            <a:ln w="9525" cap="flat" cmpd="sng" algn="ctr">
              <a:solidFill>
                <a:sysClr val="windowText" lastClr="000000"/>
              </a:solidFill>
              <a:prstDash val="dash"/>
            </a:ln>
            <a:effectLst/>
          </p:spPr>
        </p:cxnSp>
        <p:grpSp>
          <p:nvGrpSpPr>
            <p:cNvPr id="262" name="그룹 85"/>
            <p:cNvGrpSpPr/>
            <p:nvPr/>
          </p:nvGrpSpPr>
          <p:grpSpPr>
            <a:xfrm>
              <a:off x="2542515" y="3916837"/>
              <a:ext cx="2664295" cy="2104452"/>
              <a:chOff x="3275856" y="3916837"/>
              <a:chExt cx="2664295" cy="2104452"/>
            </a:xfrm>
          </p:grpSpPr>
          <p:sp>
            <p:nvSpPr>
              <p:cNvPr id="263" name="직사각형 4"/>
              <p:cNvSpPr/>
              <p:nvPr/>
            </p:nvSpPr>
            <p:spPr>
              <a:xfrm>
                <a:off x="3375473" y="3998674"/>
                <a:ext cx="2465060" cy="2022615"/>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grpSp>
            <p:nvGrpSpPr>
              <p:cNvPr id="264" name="그룹 84"/>
              <p:cNvGrpSpPr/>
              <p:nvPr/>
            </p:nvGrpSpPr>
            <p:grpSpPr>
              <a:xfrm>
                <a:off x="3501888" y="3916837"/>
                <a:ext cx="2212233" cy="2010654"/>
                <a:chOff x="3501887" y="3916837"/>
                <a:chExt cx="2212233" cy="2010654"/>
              </a:xfrm>
            </p:grpSpPr>
            <p:grpSp>
              <p:nvGrpSpPr>
                <p:cNvPr id="267" name="그룹 49"/>
                <p:cNvGrpSpPr/>
                <p:nvPr/>
              </p:nvGrpSpPr>
              <p:grpSpPr>
                <a:xfrm flipV="1">
                  <a:off x="3627842" y="5167522"/>
                  <a:ext cx="64123" cy="489852"/>
                  <a:chOff x="3491880" y="4419110"/>
                  <a:chExt cx="73052" cy="558062"/>
                </a:xfrm>
              </p:grpSpPr>
              <p:cxnSp>
                <p:nvCxnSpPr>
                  <p:cNvPr id="310" name="직선 화살표 연결선 50"/>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11" name="직선 화살표 연결선 51"/>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8" name="그룹 52"/>
                <p:cNvGrpSpPr/>
                <p:nvPr/>
              </p:nvGrpSpPr>
              <p:grpSpPr>
                <a:xfrm flipV="1">
                  <a:off x="4070289" y="5167522"/>
                  <a:ext cx="64123" cy="489852"/>
                  <a:chOff x="3491880" y="4419110"/>
                  <a:chExt cx="73052" cy="558062"/>
                </a:xfrm>
              </p:grpSpPr>
              <p:cxnSp>
                <p:nvCxnSpPr>
                  <p:cNvPr id="308" name="직선 화살표 연결선 5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9" name="직선 화살표 연결선 54"/>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9" name="그룹 55"/>
                <p:cNvGrpSpPr/>
                <p:nvPr/>
              </p:nvGrpSpPr>
              <p:grpSpPr>
                <a:xfrm flipV="1">
                  <a:off x="4512736" y="5167522"/>
                  <a:ext cx="64123" cy="489852"/>
                  <a:chOff x="3491880" y="4419110"/>
                  <a:chExt cx="73052" cy="558062"/>
                </a:xfrm>
              </p:grpSpPr>
              <p:cxnSp>
                <p:nvCxnSpPr>
                  <p:cNvPr id="306" name="직선 화살표 연결선 56"/>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7" name="직선 화살표 연결선 57"/>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0" name="그룹 58"/>
                <p:cNvGrpSpPr/>
                <p:nvPr/>
              </p:nvGrpSpPr>
              <p:grpSpPr>
                <a:xfrm flipV="1">
                  <a:off x="5524042" y="5167522"/>
                  <a:ext cx="64123" cy="489852"/>
                  <a:chOff x="3491880" y="4419110"/>
                  <a:chExt cx="73052" cy="558062"/>
                </a:xfrm>
              </p:grpSpPr>
              <p:cxnSp>
                <p:nvCxnSpPr>
                  <p:cNvPr id="304" name="직선 화살표 연결선 59"/>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5" name="직선 화살표 연결선 60"/>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1" name="그룹 39"/>
                <p:cNvGrpSpPr/>
                <p:nvPr/>
              </p:nvGrpSpPr>
              <p:grpSpPr>
                <a:xfrm>
                  <a:off x="3627842" y="4362113"/>
                  <a:ext cx="64123" cy="489852"/>
                  <a:chOff x="3491880" y="4419110"/>
                  <a:chExt cx="73052" cy="558062"/>
                </a:xfrm>
              </p:grpSpPr>
              <p:cxnSp>
                <p:nvCxnSpPr>
                  <p:cNvPr id="302" name="직선 화살표 연결선 3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3" name="직선 화살표 연결선 3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2" name="그룹 40"/>
                <p:cNvGrpSpPr/>
                <p:nvPr/>
              </p:nvGrpSpPr>
              <p:grpSpPr>
                <a:xfrm>
                  <a:off x="4070289" y="4362113"/>
                  <a:ext cx="64123" cy="489852"/>
                  <a:chOff x="3491880" y="4419110"/>
                  <a:chExt cx="73052" cy="558062"/>
                </a:xfrm>
              </p:grpSpPr>
              <p:cxnSp>
                <p:nvCxnSpPr>
                  <p:cNvPr id="300" name="직선 화살표 연결선 41"/>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1" name="직선 화살표 연결선 42"/>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3" name="그룹 43"/>
                <p:cNvGrpSpPr/>
                <p:nvPr/>
              </p:nvGrpSpPr>
              <p:grpSpPr>
                <a:xfrm>
                  <a:off x="4512736" y="4362113"/>
                  <a:ext cx="64123" cy="489852"/>
                  <a:chOff x="3491880" y="4419110"/>
                  <a:chExt cx="73052" cy="558062"/>
                </a:xfrm>
              </p:grpSpPr>
              <p:cxnSp>
                <p:nvCxnSpPr>
                  <p:cNvPr id="298" name="직선 화살표 연결선 44"/>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9" name="직선 화살표 연결선 4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4" name="그룹 46"/>
                <p:cNvGrpSpPr/>
                <p:nvPr/>
              </p:nvGrpSpPr>
              <p:grpSpPr>
                <a:xfrm>
                  <a:off x="5524042" y="4362113"/>
                  <a:ext cx="64123" cy="489852"/>
                  <a:chOff x="3491880" y="4419110"/>
                  <a:chExt cx="73052" cy="558062"/>
                </a:xfrm>
              </p:grpSpPr>
              <p:cxnSp>
                <p:nvCxnSpPr>
                  <p:cNvPr id="296" name="직선 화살표 연결선 47"/>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7" name="직선 화살표 연결선 48"/>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sp>
              <p:nvSpPr>
                <p:cNvPr id="275" name="직사각형 6"/>
                <p:cNvSpPr/>
                <p:nvPr/>
              </p:nvSpPr>
              <p:spPr>
                <a:xfrm>
                  <a:off x="35018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6" name="직사각형 7"/>
                <p:cNvSpPr/>
                <p:nvPr/>
              </p:nvSpPr>
              <p:spPr>
                <a:xfrm>
                  <a:off x="3944334"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7" name="직사각형 8"/>
                <p:cNvSpPr/>
                <p:nvPr/>
              </p:nvSpPr>
              <p:spPr>
                <a:xfrm>
                  <a:off x="4386781"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8" name="직사각형 11"/>
                <p:cNvSpPr/>
                <p:nvPr/>
              </p:nvSpPr>
              <p:spPr>
                <a:xfrm>
                  <a:off x="3501887"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9" name="직사각형 12"/>
                <p:cNvSpPr/>
                <p:nvPr/>
              </p:nvSpPr>
              <p:spPr>
                <a:xfrm>
                  <a:off x="3944334"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0" name="직사각형 13"/>
                <p:cNvSpPr/>
                <p:nvPr/>
              </p:nvSpPr>
              <p:spPr>
                <a:xfrm>
                  <a:off x="4386781"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1" name="직사각형 15"/>
                <p:cNvSpPr/>
                <p:nvPr/>
              </p:nvSpPr>
              <p:spPr>
                <a:xfrm>
                  <a:off x="35018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2" name="직사각형 16"/>
                <p:cNvSpPr/>
                <p:nvPr/>
              </p:nvSpPr>
              <p:spPr>
                <a:xfrm>
                  <a:off x="3944334"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3" name="직사각형 17"/>
                <p:cNvSpPr/>
                <p:nvPr/>
              </p:nvSpPr>
              <p:spPr>
                <a:xfrm>
                  <a:off x="4386781"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4" name="직사각형 19"/>
                <p:cNvSpPr/>
                <p:nvPr/>
              </p:nvSpPr>
              <p:spPr>
                <a:xfrm>
                  <a:off x="35018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5" name="직사각형 20"/>
                <p:cNvSpPr/>
                <p:nvPr/>
              </p:nvSpPr>
              <p:spPr>
                <a:xfrm>
                  <a:off x="3944334"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6" name="직사각형 21"/>
                <p:cNvSpPr/>
                <p:nvPr/>
              </p:nvSpPr>
              <p:spPr>
                <a:xfrm>
                  <a:off x="4386781"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7" name="직사각형 5"/>
                <p:cNvSpPr/>
                <p:nvPr/>
              </p:nvSpPr>
              <p:spPr>
                <a:xfrm>
                  <a:off x="3501887" y="4851965"/>
                  <a:ext cx="2212233" cy="316034"/>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Crossbar Network</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8" name="직사각형 9"/>
                <p:cNvSpPr/>
                <p:nvPr/>
              </p:nvSpPr>
              <p:spPr>
                <a:xfrm>
                  <a:off x="53980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9" name="직사각형 14"/>
                <p:cNvSpPr/>
                <p:nvPr/>
              </p:nvSpPr>
              <p:spPr>
                <a:xfrm>
                  <a:off x="5398087" y="44806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0" name="직사각형 18"/>
                <p:cNvSpPr/>
                <p:nvPr/>
              </p:nvSpPr>
              <p:spPr>
                <a:xfrm>
                  <a:off x="53980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1" name="직사각형 22"/>
                <p:cNvSpPr/>
                <p:nvPr/>
              </p:nvSpPr>
              <p:spPr>
                <a:xfrm>
                  <a:off x="53980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2" name="TextBox 291"/>
                <p:cNvSpPr txBox="1"/>
                <p:nvPr/>
              </p:nvSpPr>
              <p:spPr>
                <a:xfrm>
                  <a:off x="4860355" y="3916837"/>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3" name="TextBox 292"/>
                <p:cNvSpPr txBox="1"/>
                <p:nvPr/>
              </p:nvSpPr>
              <p:spPr>
                <a:xfrm>
                  <a:off x="4860355" y="4297315"/>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4" name="TextBox 293"/>
                <p:cNvSpPr txBox="1"/>
                <p:nvPr/>
              </p:nvSpPr>
              <p:spPr>
                <a:xfrm>
                  <a:off x="4860355" y="5096119"/>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5" name="TextBox 294"/>
                <p:cNvSpPr txBox="1"/>
                <p:nvPr/>
              </p:nvSpPr>
              <p:spPr>
                <a:xfrm>
                  <a:off x="4860355" y="5465826"/>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cxnSp>
            <p:nvCxnSpPr>
              <p:cNvPr id="265" name="직선 화살표 연결선 78"/>
              <p:cNvCxnSpPr/>
              <p:nvPr/>
            </p:nvCxnSpPr>
            <p:spPr>
              <a:xfrm flipH="1">
                <a:off x="3275856" y="5013177"/>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cxnSp>
            <p:nvCxnSpPr>
              <p:cNvPr id="266" name="직선 화살표 연결선 83"/>
              <p:cNvCxnSpPr/>
              <p:nvPr/>
            </p:nvCxnSpPr>
            <p:spPr>
              <a:xfrm flipH="1">
                <a:off x="5714120" y="5015083"/>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grpSp>
        <p:nvGrpSpPr>
          <p:cNvPr id="312" name="그룹 138"/>
          <p:cNvGrpSpPr/>
          <p:nvPr/>
        </p:nvGrpSpPr>
        <p:grpSpPr>
          <a:xfrm>
            <a:off x="5397217" y="3068960"/>
            <a:ext cx="3568497" cy="2986186"/>
            <a:chOff x="5277803" y="2315022"/>
            <a:chExt cx="3568497" cy="2986186"/>
          </a:xfrm>
        </p:grpSpPr>
        <p:grpSp>
          <p:nvGrpSpPr>
            <p:cNvPr id="313" name="그룹 131"/>
            <p:cNvGrpSpPr/>
            <p:nvPr/>
          </p:nvGrpSpPr>
          <p:grpSpPr>
            <a:xfrm>
              <a:off x="5860114" y="2315022"/>
              <a:ext cx="2986186" cy="2986186"/>
              <a:chOff x="5700614" y="2176524"/>
              <a:chExt cx="2986186" cy="2986186"/>
            </a:xfrm>
          </p:grpSpPr>
          <p:sp>
            <p:nvSpPr>
              <p:cNvPr id="316" name="직사각형 86"/>
              <p:cNvSpPr/>
              <p:nvPr/>
            </p:nvSpPr>
            <p:spPr>
              <a:xfrm>
                <a:off x="5700614" y="2176524"/>
                <a:ext cx="2986186" cy="2986186"/>
              </a:xfrm>
              <a:prstGeom prst="rect">
                <a:avLst/>
              </a:prstGeom>
              <a:solidFill>
                <a:sysClr val="window" lastClr="FFFFFF"/>
              </a:solidFill>
              <a:ln w="25400" cap="flat" cmpd="sng" algn="ctr">
                <a:solidFill>
                  <a:srgbClr val="5DA5DA"/>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17" name="직사각형 87"/>
              <p:cNvSpPr/>
              <p:nvPr/>
            </p:nvSpPr>
            <p:spPr>
              <a:xfrm>
                <a:off x="8110736" y="2346491"/>
                <a:ext cx="432048" cy="207509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DRAM Controller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18" name="직사각형 88"/>
              <p:cNvSpPr/>
              <p:nvPr/>
            </p:nvSpPr>
            <p:spPr>
              <a:xfrm>
                <a:off x="8110736" y="4589673"/>
                <a:ext cx="432048" cy="404944"/>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NI</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19" name="직선 화살표 연결선 97"/>
              <p:cNvCxnSpPr>
                <a:stCxn id="318" idx="0"/>
                <a:endCxn id="317" idx="2"/>
              </p:cNvCxnSpPr>
              <p:nvPr/>
            </p:nvCxnSpPr>
            <p:spPr>
              <a:xfrm flipV="1">
                <a:off x="8326760" y="4421581"/>
                <a:ext cx="0" cy="16809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cxnSp>
          <p:nvCxnSpPr>
            <p:cNvPr id="314" name="직선 연결선 127"/>
            <p:cNvCxnSpPr/>
            <p:nvPr/>
          </p:nvCxnSpPr>
          <p:spPr>
            <a:xfrm flipV="1">
              <a:off x="5280614" y="2315022"/>
              <a:ext cx="583876" cy="1104125"/>
            </a:xfrm>
            <a:prstGeom prst="line">
              <a:avLst/>
            </a:prstGeom>
            <a:noFill/>
            <a:ln w="9525" cap="flat" cmpd="sng" algn="ctr">
              <a:solidFill>
                <a:srgbClr val="5DA5DA">
                  <a:shade val="95000"/>
                  <a:satMod val="105000"/>
                </a:srgbClr>
              </a:solidFill>
              <a:prstDash val="dash"/>
            </a:ln>
            <a:effectLst/>
          </p:spPr>
        </p:cxnSp>
        <p:cxnSp>
          <p:nvCxnSpPr>
            <p:cNvPr id="315" name="직선 연결선 128"/>
            <p:cNvCxnSpPr/>
            <p:nvPr/>
          </p:nvCxnSpPr>
          <p:spPr>
            <a:xfrm>
              <a:off x="5277803" y="3668121"/>
              <a:ext cx="580861" cy="1633087"/>
            </a:xfrm>
            <a:prstGeom prst="line">
              <a:avLst/>
            </a:prstGeom>
            <a:noFill/>
            <a:ln w="9525" cap="flat" cmpd="sng" algn="ctr">
              <a:solidFill>
                <a:srgbClr val="5DA5DA">
                  <a:shade val="95000"/>
                  <a:satMod val="105000"/>
                </a:srgbClr>
              </a:solidFill>
              <a:prstDash val="dash"/>
            </a:ln>
            <a:effectLst/>
          </p:spPr>
        </p:cxnSp>
      </p:grpSp>
      <p:grpSp>
        <p:nvGrpSpPr>
          <p:cNvPr id="320" name="그룹 132"/>
          <p:cNvGrpSpPr/>
          <p:nvPr/>
        </p:nvGrpSpPr>
        <p:grpSpPr>
          <a:xfrm>
            <a:off x="6127920" y="3238927"/>
            <a:ext cx="2261730" cy="2648562"/>
            <a:chOff x="5849006" y="2346491"/>
            <a:chExt cx="2261730" cy="2648562"/>
          </a:xfrm>
        </p:grpSpPr>
        <p:sp>
          <p:nvSpPr>
            <p:cNvPr id="321" name="직사각형 89"/>
            <p:cNvSpPr/>
            <p:nvPr/>
          </p:nvSpPr>
          <p:spPr>
            <a:xfrm>
              <a:off x="5849006" y="2346491"/>
              <a:ext cx="2079267" cy="77439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In-Order Core</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2" name="직사각형 90"/>
            <p:cNvSpPr/>
            <p:nvPr/>
          </p:nvSpPr>
          <p:spPr>
            <a:xfrm>
              <a:off x="5849006" y="4589673"/>
              <a:ext cx="2079267" cy="40538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Message Queue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3" name="직사각형 91"/>
            <p:cNvSpPr/>
            <p:nvPr/>
          </p:nvSpPr>
          <p:spPr>
            <a:xfrm>
              <a:off x="6882913" y="3280649"/>
              <a:ext cx="1045360"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PF Buffer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4" name="직사각형 92"/>
            <p:cNvSpPr/>
            <p:nvPr/>
          </p:nvSpPr>
          <p:spPr>
            <a:xfrm>
              <a:off x="6882913" y="4047202"/>
              <a:ext cx="1045360" cy="374697"/>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MTP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5" name="직사각형 93"/>
            <p:cNvSpPr/>
            <p:nvPr/>
          </p:nvSpPr>
          <p:spPr>
            <a:xfrm>
              <a:off x="6240328" y="3280650"/>
              <a:ext cx="460122"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LP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26" name="직선 화살표 연결선 95"/>
            <p:cNvCxnSpPr/>
            <p:nvPr/>
          </p:nvCxnSpPr>
          <p:spPr>
            <a:xfrm>
              <a:off x="6028727" y="3120890"/>
              <a:ext cx="0" cy="1468783"/>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7" name="직선 화살표 연결선 98"/>
            <p:cNvCxnSpPr>
              <a:stCxn id="318" idx="1"/>
              <a:endCxn id="322" idx="3"/>
            </p:cNvCxnSpPr>
            <p:nvPr/>
          </p:nvCxnSpPr>
          <p:spPr>
            <a:xfrm flipH="1">
              <a:off x="7928273" y="4792145"/>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8" name="직선 화살표 연결선 106"/>
            <p:cNvCxnSpPr/>
            <p:nvPr/>
          </p:nvCxnSpPr>
          <p:spPr>
            <a:xfrm flipV="1">
              <a:off x="7405593" y="4420547"/>
              <a:ext cx="0" cy="169126"/>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29" name="직선 화살표 연결선 109"/>
            <p:cNvCxnSpPr>
              <a:stCxn id="324" idx="0"/>
              <a:endCxn id="323" idx="2"/>
            </p:cNvCxnSpPr>
            <p:nvPr/>
          </p:nvCxnSpPr>
          <p:spPr>
            <a:xfrm flipV="1">
              <a:off x="7405593" y="3890851"/>
              <a:ext cx="0" cy="15635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0" name="직선 화살표 연결선 113"/>
            <p:cNvCxnSpPr/>
            <p:nvPr/>
          </p:nvCxnSpPr>
          <p:spPr>
            <a:xfrm flipV="1">
              <a:off x="7405593"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1" name="직선 화살표 연결선 115"/>
            <p:cNvCxnSpPr/>
            <p:nvPr/>
          </p:nvCxnSpPr>
          <p:spPr>
            <a:xfrm>
              <a:off x="6470389"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2" name="직선 화살표 연결선 116"/>
            <p:cNvCxnSpPr>
              <a:stCxn id="325" idx="3"/>
              <a:endCxn id="323" idx="1"/>
            </p:cNvCxnSpPr>
            <p:nvPr/>
          </p:nvCxnSpPr>
          <p:spPr>
            <a:xfrm flipV="1">
              <a:off x="6700450" y="3585750"/>
              <a:ext cx="182463" cy="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3" name="직선 화살표 연결선 123"/>
            <p:cNvCxnSpPr/>
            <p:nvPr/>
          </p:nvCxnSpPr>
          <p:spPr>
            <a:xfrm flipH="1">
              <a:off x="7928273" y="3594266"/>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34" name="직선 화살표 연결선 124"/>
            <p:cNvCxnSpPr/>
            <p:nvPr/>
          </p:nvCxnSpPr>
          <p:spPr>
            <a:xfrm flipH="1">
              <a:off x="7928273" y="2733472"/>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335" name="그룹 583"/>
          <p:cNvGrpSpPr/>
          <p:nvPr/>
        </p:nvGrpSpPr>
        <p:grpSpPr>
          <a:xfrm>
            <a:off x="318817" y="3704795"/>
            <a:ext cx="2747113" cy="2348991"/>
            <a:chOff x="211357" y="3318585"/>
            <a:chExt cx="2747113" cy="2348991"/>
          </a:xfrm>
        </p:grpSpPr>
        <p:grpSp>
          <p:nvGrpSpPr>
            <p:cNvPr id="336" name="그룹 576"/>
            <p:cNvGrpSpPr/>
            <p:nvPr/>
          </p:nvGrpSpPr>
          <p:grpSpPr>
            <a:xfrm>
              <a:off x="211357" y="3468326"/>
              <a:ext cx="2199540" cy="2199250"/>
              <a:chOff x="288170" y="3573016"/>
              <a:chExt cx="2199540" cy="2199250"/>
            </a:xfrm>
          </p:grpSpPr>
          <p:grpSp>
            <p:nvGrpSpPr>
              <p:cNvPr id="339" name="그룹 337"/>
              <p:cNvGrpSpPr/>
              <p:nvPr/>
            </p:nvGrpSpPr>
            <p:grpSpPr>
              <a:xfrm>
                <a:off x="288170" y="3573016"/>
                <a:ext cx="2199540" cy="456333"/>
                <a:chOff x="288170" y="3573016"/>
                <a:chExt cx="2199540" cy="456333"/>
              </a:xfrm>
            </p:grpSpPr>
            <p:grpSp>
              <p:nvGrpSpPr>
                <p:cNvPr id="462" name="그룹 315"/>
                <p:cNvGrpSpPr/>
                <p:nvPr/>
              </p:nvGrpSpPr>
              <p:grpSpPr>
                <a:xfrm>
                  <a:off x="288170" y="3573016"/>
                  <a:ext cx="457200" cy="456333"/>
                  <a:chOff x="288170" y="3573016"/>
                  <a:chExt cx="457200" cy="456333"/>
                </a:xfrm>
              </p:grpSpPr>
              <p:sp>
                <p:nvSpPr>
                  <p:cNvPr id="484" name="직사각형 14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5" name="직사각형 14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6" name="직사각형 14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7" name="직사각형 15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8" name="직사각형 15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9" name="직사각형 15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3" name="그룹 316"/>
                <p:cNvGrpSpPr/>
                <p:nvPr/>
              </p:nvGrpSpPr>
              <p:grpSpPr>
                <a:xfrm>
                  <a:off x="868950" y="3573016"/>
                  <a:ext cx="457200" cy="456333"/>
                  <a:chOff x="288170" y="3573016"/>
                  <a:chExt cx="457200" cy="456333"/>
                </a:xfrm>
              </p:grpSpPr>
              <p:sp>
                <p:nvSpPr>
                  <p:cNvPr id="478" name="직사각형 31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9" name="직사각형 31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0" name="직사각형 31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1" name="직사각형 32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2" name="직사각형 32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3" name="직사각형 32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4" name="그룹 323"/>
                <p:cNvGrpSpPr/>
                <p:nvPr/>
              </p:nvGrpSpPr>
              <p:grpSpPr>
                <a:xfrm>
                  <a:off x="1449730" y="3573016"/>
                  <a:ext cx="457200" cy="456333"/>
                  <a:chOff x="288170" y="3573016"/>
                  <a:chExt cx="457200" cy="456333"/>
                </a:xfrm>
              </p:grpSpPr>
              <p:sp>
                <p:nvSpPr>
                  <p:cNvPr id="472" name="직사각형 324"/>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3" name="직사각형 325"/>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4" name="직사각형 326"/>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5" name="직사각형 327"/>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6" name="직사각형 328"/>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7" name="직사각형 329"/>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5" name="그룹 330"/>
                <p:cNvGrpSpPr/>
                <p:nvPr/>
              </p:nvGrpSpPr>
              <p:grpSpPr>
                <a:xfrm>
                  <a:off x="2030510" y="3573016"/>
                  <a:ext cx="457200" cy="456333"/>
                  <a:chOff x="288170" y="3573016"/>
                  <a:chExt cx="457200" cy="456333"/>
                </a:xfrm>
              </p:grpSpPr>
              <p:sp>
                <p:nvSpPr>
                  <p:cNvPr id="466" name="직사각형 33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7" name="직사각형 33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8" name="직사각형 33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9" name="직사각형 33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0" name="직사각형 33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1" name="직사각형 33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0" name="그룹 338"/>
              <p:cNvGrpSpPr/>
              <p:nvPr/>
            </p:nvGrpSpPr>
            <p:grpSpPr>
              <a:xfrm>
                <a:off x="288170" y="4153087"/>
                <a:ext cx="2199540" cy="456333"/>
                <a:chOff x="288170" y="3573016"/>
                <a:chExt cx="2199540" cy="456333"/>
              </a:xfrm>
            </p:grpSpPr>
            <p:grpSp>
              <p:nvGrpSpPr>
                <p:cNvPr id="434" name="그룹 339"/>
                <p:cNvGrpSpPr/>
                <p:nvPr/>
              </p:nvGrpSpPr>
              <p:grpSpPr>
                <a:xfrm>
                  <a:off x="288170" y="3573016"/>
                  <a:ext cx="457200" cy="456333"/>
                  <a:chOff x="288170" y="3573016"/>
                  <a:chExt cx="457200" cy="456333"/>
                </a:xfrm>
              </p:grpSpPr>
              <p:sp>
                <p:nvSpPr>
                  <p:cNvPr id="456" name="직사각형 36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7" name="직사각형 36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8" name="직사각형 36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9" name="직사각형 36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0" name="직사각형 36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1" name="직사각형 36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5" name="그룹 340"/>
                <p:cNvGrpSpPr/>
                <p:nvPr/>
              </p:nvGrpSpPr>
              <p:grpSpPr>
                <a:xfrm>
                  <a:off x="868950" y="3573016"/>
                  <a:ext cx="457200" cy="456333"/>
                  <a:chOff x="288170" y="3573016"/>
                  <a:chExt cx="457200" cy="456333"/>
                </a:xfrm>
              </p:grpSpPr>
              <p:sp>
                <p:nvSpPr>
                  <p:cNvPr id="450" name="직사각형 35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1" name="직사각형 356"/>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2" name="직사각형 357"/>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3" name="직사각형 358"/>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4" name="직사각형 359"/>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5" name="직사각형 360"/>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6" name="그룹 341"/>
                <p:cNvGrpSpPr/>
                <p:nvPr/>
              </p:nvGrpSpPr>
              <p:grpSpPr>
                <a:xfrm>
                  <a:off x="1449730" y="3573016"/>
                  <a:ext cx="457200" cy="456333"/>
                  <a:chOff x="288170" y="3573016"/>
                  <a:chExt cx="457200" cy="456333"/>
                </a:xfrm>
              </p:grpSpPr>
              <p:sp>
                <p:nvSpPr>
                  <p:cNvPr id="444" name="직사각형 34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5" name="직사각형 35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6" name="직사각형 35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7" name="직사각형 35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8" name="직사각형 35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9" name="직사각형 35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7" name="그룹 342"/>
                <p:cNvGrpSpPr/>
                <p:nvPr/>
              </p:nvGrpSpPr>
              <p:grpSpPr>
                <a:xfrm>
                  <a:off x="2030510" y="3573016"/>
                  <a:ext cx="457200" cy="456333"/>
                  <a:chOff x="288170" y="3573016"/>
                  <a:chExt cx="457200" cy="456333"/>
                </a:xfrm>
              </p:grpSpPr>
              <p:sp>
                <p:nvSpPr>
                  <p:cNvPr id="438" name="직사각형 34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9" name="직사각형 34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0" name="직사각형 34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1" name="직사각형 34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2" name="직사각형 34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3" name="직사각형 34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1" name="그룹 396"/>
              <p:cNvGrpSpPr/>
              <p:nvPr/>
            </p:nvGrpSpPr>
            <p:grpSpPr>
              <a:xfrm>
                <a:off x="288170" y="4733912"/>
                <a:ext cx="2199540" cy="456333"/>
                <a:chOff x="288170" y="3573016"/>
                <a:chExt cx="2199540" cy="456333"/>
              </a:xfrm>
            </p:grpSpPr>
            <p:grpSp>
              <p:nvGrpSpPr>
                <p:cNvPr id="406" name="그룹 397"/>
                <p:cNvGrpSpPr/>
                <p:nvPr/>
              </p:nvGrpSpPr>
              <p:grpSpPr>
                <a:xfrm>
                  <a:off x="288170" y="3573016"/>
                  <a:ext cx="457200" cy="456333"/>
                  <a:chOff x="288170" y="3573016"/>
                  <a:chExt cx="457200" cy="456333"/>
                </a:xfrm>
              </p:grpSpPr>
              <p:sp>
                <p:nvSpPr>
                  <p:cNvPr id="428" name="직사각형 41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9" name="직사각형 42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0" name="직사각형 42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1" name="직사각형 42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2" name="직사각형 42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3" name="직사각형 42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7" name="그룹 398"/>
                <p:cNvGrpSpPr/>
                <p:nvPr/>
              </p:nvGrpSpPr>
              <p:grpSpPr>
                <a:xfrm>
                  <a:off x="868950" y="3573016"/>
                  <a:ext cx="457200" cy="456333"/>
                  <a:chOff x="288170" y="3573016"/>
                  <a:chExt cx="457200" cy="456333"/>
                </a:xfrm>
              </p:grpSpPr>
              <p:sp>
                <p:nvSpPr>
                  <p:cNvPr id="422" name="직사각형 41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3" name="직사각형 41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4" name="직사각형 41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5" name="직사각형 41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6" name="직사각형 41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7" name="직사각형 41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8" name="그룹 399"/>
                <p:cNvGrpSpPr/>
                <p:nvPr/>
              </p:nvGrpSpPr>
              <p:grpSpPr>
                <a:xfrm>
                  <a:off x="1449730" y="3573016"/>
                  <a:ext cx="457200" cy="456333"/>
                  <a:chOff x="288170" y="3573016"/>
                  <a:chExt cx="457200" cy="456333"/>
                </a:xfrm>
              </p:grpSpPr>
              <p:sp>
                <p:nvSpPr>
                  <p:cNvPr id="416" name="직사각형 40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7" name="직사각형 40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8" name="직사각형 40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9" name="직사각형 41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0" name="직사각형 41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1" name="직사각형 41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9" name="그룹 400"/>
                <p:cNvGrpSpPr/>
                <p:nvPr/>
              </p:nvGrpSpPr>
              <p:grpSpPr>
                <a:xfrm>
                  <a:off x="2030510" y="3573016"/>
                  <a:ext cx="457200" cy="456333"/>
                  <a:chOff x="288170" y="3573016"/>
                  <a:chExt cx="457200" cy="456333"/>
                </a:xfrm>
              </p:grpSpPr>
              <p:sp>
                <p:nvSpPr>
                  <p:cNvPr id="410" name="직사각형 40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1" name="직사각형 40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2" name="직사각형 40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3" name="직사각형 40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4" name="직사각형 40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5" name="직사각형 40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2" name="그룹 425"/>
              <p:cNvGrpSpPr/>
              <p:nvPr/>
            </p:nvGrpSpPr>
            <p:grpSpPr>
              <a:xfrm>
                <a:off x="288170" y="5315933"/>
                <a:ext cx="2199540" cy="456333"/>
                <a:chOff x="288170" y="3573016"/>
                <a:chExt cx="2199540" cy="456333"/>
              </a:xfrm>
            </p:grpSpPr>
            <p:grpSp>
              <p:nvGrpSpPr>
                <p:cNvPr id="378" name="그룹 426"/>
                <p:cNvGrpSpPr/>
                <p:nvPr/>
              </p:nvGrpSpPr>
              <p:grpSpPr>
                <a:xfrm>
                  <a:off x="288170" y="3573016"/>
                  <a:ext cx="457200" cy="456333"/>
                  <a:chOff x="288170" y="3573016"/>
                  <a:chExt cx="457200" cy="456333"/>
                </a:xfrm>
              </p:grpSpPr>
              <p:sp>
                <p:nvSpPr>
                  <p:cNvPr id="400" name="직사각형 448"/>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1" name="직사각형 449"/>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2" name="직사각형 450"/>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3" name="직사각형 451"/>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4" name="직사각형 452"/>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5" name="직사각형 453"/>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79" name="그룹 427"/>
                <p:cNvGrpSpPr/>
                <p:nvPr/>
              </p:nvGrpSpPr>
              <p:grpSpPr>
                <a:xfrm>
                  <a:off x="868950" y="3573016"/>
                  <a:ext cx="457200" cy="456333"/>
                  <a:chOff x="288170" y="3573016"/>
                  <a:chExt cx="457200" cy="456333"/>
                </a:xfrm>
              </p:grpSpPr>
              <p:sp>
                <p:nvSpPr>
                  <p:cNvPr id="394" name="직사각형 442"/>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5" name="직사각형 443"/>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6" name="직사각형 444"/>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7" name="직사각형 445"/>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8" name="직사각형 446"/>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9" name="직사각형 447"/>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0" name="그룹 428"/>
                <p:cNvGrpSpPr/>
                <p:nvPr/>
              </p:nvGrpSpPr>
              <p:grpSpPr>
                <a:xfrm>
                  <a:off x="1449730" y="3573016"/>
                  <a:ext cx="457200" cy="456333"/>
                  <a:chOff x="288170" y="3573016"/>
                  <a:chExt cx="457200" cy="456333"/>
                </a:xfrm>
              </p:grpSpPr>
              <p:sp>
                <p:nvSpPr>
                  <p:cNvPr id="388" name="직사각형 436"/>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9" name="직사각형 43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0" name="직사각형 43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1" name="직사각형 439"/>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2" name="직사각형 440"/>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3" name="직사각형 441"/>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1" name="그룹 429"/>
                <p:cNvGrpSpPr/>
                <p:nvPr/>
              </p:nvGrpSpPr>
              <p:grpSpPr>
                <a:xfrm>
                  <a:off x="2030510" y="3573016"/>
                  <a:ext cx="457200" cy="456333"/>
                  <a:chOff x="288170" y="3573016"/>
                  <a:chExt cx="457200" cy="456333"/>
                </a:xfrm>
              </p:grpSpPr>
              <p:sp>
                <p:nvSpPr>
                  <p:cNvPr id="382" name="직사각형 430"/>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3" name="직사각형 431"/>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4" name="직사각형 432"/>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5" name="직사각형 433"/>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6" name="직사각형 434"/>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7" name="직사각형 435"/>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cxnSp>
            <p:nvCxnSpPr>
              <p:cNvPr id="343" name="직선 화살표 연결선 455"/>
              <p:cNvCxnSpPr>
                <a:stCxn id="484" idx="3"/>
                <a:endCxn id="478" idx="1"/>
              </p:cNvCxnSpPr>
              <p:nvPr/>
            </p:nvCxnSpPr>
            <p:spPr>
              <a:xfrm>
                <a:off x="74537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4" name="직선 화살표 연결선 456"/>
              <p:cNvCxnSpPr>
                <a:stCxn id="478" idx="3"/>
                <a:endCxn id="472" idx="1"/>
              </p:cNvCxnSpPr>
              <p:nvPr/>
            </p:nvCxnSpPr>
            <p:spPr>
              <a:xfrm>
                <a:off x="132615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5" name="직선 화살표 연결선 459"/>
              <p:cNvCxnSpPr>
                <a:stCxn id="472" idx="3"/>
                <a:endCxn id="466" idx="1"/>
              </p:cNvCxnSpPr>
              <p:nvPr/>
            </p:nvCxnSpPr>
            <p:spPr>
              <a:xfrm>
                <a:off x="190693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6" name="직선 화살표 연결선 462"/>
              <p:cNvCxnSpPr>
                <a:stCxn id="444" idx="3"/>
                <a:endCxn id="438" idx="1"/>
              </p:cNvCxnSpPr>
              <p:nvPr/>
            </p:nvCxnSpPr>
            <p:spPr>
              <a:xfrm>
                <a:off x="190693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7" name="직선 화살표 연결선 465"/>
              <p:cNvCxnSpPr>
                <a:stCxn id="416" idx="3"/>
                <a:endCxn id="410" idx="1"/>
              </p:cNvCxnSpPr>
              <p:nvPr/>
            </p:nvCxnSpPr>
            <p:spPr>
              <a:xfrm>
                <a:off x="190693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8" name="직선 화살표 연결선 468"/>
              <p:cNvCxnSpPr>
                <a:stCxn id="388" idx="3"/>
                <a:endCxn id="382" idx="1"/>
              </p:cNvCxnSpPr>
              <p:nvPr/>
            </p:nvCxnSpPr>
            <p:spPr>
              <a:xfrm>
                <a:off x="190693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9" name="직선 화살표 연결선 471"/>
              <p:cNvCxnSpPr>
                <a:stCxn id="394" idx="3"/>
                <a:endCxn id="388" idx="1"/>
              </p:cNvCxnSpPr>
              <p:nvPr/>
            </p:nvCxnSpPr>
            <p:spPr>
              <a:xfrm>
                <a:off x="132615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0" name="직선 화살표 연결선 474"/>
              <p:cNvCxnSpPr>
                <a:stCxn id="400" idx="3"/>
                <a:endCxn id="394" idx="1"/>
              </p:cNvCxnSpPr>
              <p:nvPr/>
            </p:nvCxnSpPr>
            <p:spPr>
              <a:xfrm>
                <a:off x="74537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1" name="직선 화살표 연결선 477"/>
              <p:cNvCxnSpPr>
                <a:stCxn id="428" idx="3"/>
                <a:endCxn id="422" idx="1"/>
              </p:cNvCxnSpPr>
              <p:nvPr/>
            </p:nvCxnSpPr>
            <p:spPr>
              <a:xfrm>
                <a:off x="74537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2" name="직선 화살표 연결선 480"/>
              <p:cNvCxnSpPr>
                <a:stCxn id="456" idx="3"/>
                <a:endCxn id="450" idx="1"/>
              </p:cNvCxnSpPr>
              <p:nvPr/>
            </p:nvCxnSpPr>
            <p:spPr>
              <a:xfrm>
                <a:off x="74537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3" name="직선 화살표 연결선 483"/>
              <p:cNvCxnSpPr>
                <a:stCxn id="484" idx="2"/>
                <a:endCxn id="456" idx="0"/>
              </p:cNvCxnSpPr>
              <p:nvPr/>
            </p:nvCxnSpPr>
            <p:spPr>
              <a:xfrm>
                <a:off x="51677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4" name="직선 화살표 연결선 486"/>
              <p:cNvCxnSpPr>
                <a:stCxn id="450" idx="0"/>
                <a:endCxn id="478" idx="2"/>
              </p:cNvCxnSpPr>
              <p:nvPr/>
            </p:nvCxnSpPr>
            <p:spPr>
              <a:xfrm flipV="1">
                <a:off x="109755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5" name="직선 화살표 연결선 489"/>
              <p:cNvCxnSpPr>
                <a:stCxn id="456" idx="2"/>
                <a:endCxn id="428" idx="0"/>
              </p:cNvCxnSpPr>
              <p:nvPr/>
            </p:nvCxnSpPr>
            <p:spPr>
              <a:xfrm>
                <a:off x="51677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6" name="직선 화살표 연결선 492"/>
              <p:cNvCxnSpPr>
                <a:stCxn id="428" idx="2"/>
                <a:endCxn id="400" idx="0"/>
              </p:cNvCxnSpPr>
              <p:nvPr/>
            </p:nvCxnSpPr>
            <p:spPr>
              <a:xfrm>
                <a:off x="51677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7" name="직선 화살표 연결선 495"/>
              <p:cNvCxnSpPr>
                <a:stCxn id="422" idx="2"/>
                <a:endCxn id="394" idx="0"/>
              </p:cNvCxnSpPr>
              <p:nvPr/>
            </p:nvCxnSpPr>
            <p:spPr>
              <a:xfrm>
                <a:off x="109755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8" name="직선 화살표 연결선 498"/>
              <p:cNvCxnSpPr>
                <a:stCxn id="438" idx="2"/>
                <a:endCxn id="410" idx="0"/>
              </p:cNvCxnSpPr>
              <p:nvPr/>
            </p:nvCxnSpPr>
            <p:spPr>
              <a:xfrm>
                <a:off x="225911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9" name="직선 화살표 연결선 501"/>
              <p:cNvCxnSpPr>
                <a:stCxn id="466" idx="2"/>
                <a:endCxn id="438" idx="0"/>
              </p:cNvCxnSpPr>
              <p:nvPr/>
            </p:nvCxnSpPr>
            <p:spPr>
              <a:xfrm>
                <a:off x="225911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0" name="직선 화살표 연결선 504"/>
              <p:cNvCxnSpPr>
                <a:stCxn id="472" idx="2"/>
                <a:endCxn id="444" idx="0"/>
              </p:cNvCxnSpPr>
              <p:nvPr/>
            </p:nvCxnSpPr>
            <p:spPr>
              <a:xfrm>
                <a:off x="167833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1" name="직선 화살표 연결선 507"/>
              <p:cNvCxnSpPr>
                <a:stCxn id="410" idx="2"/>
                <a:endCxn id="382" idx="0"/>
              </p:cNvCxnSpPr>
              <p:nvPr/>
            </p:nvCxnSpPr>
            <p:spPr>
              <a:xfrm>
                <a:off x="225911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2" name="직선 화살표 연결선 510"/>
              <p:cNvCxnSpPr>
                <a:stCxn id="416" idx="2"/>
                <a:endCxn id="388" idx="0"/>
              </p:cNvCxnSpPr>
              <p:nvPr/>
            </p:nvCxnSpPr>
            <p:spPr>
              <a:xfrm>
                <a:off x="167833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nvGrpSpPr>
              <p:cNvPr id="363" name="그룹 563"/>
              <p:cNvGrpSpPr/>
              <p:nvPr/>
            </p:nvGrpSpPr>
            <p:grpSpPr>
              <a:xfrm>
                <a:off x="752932" y="4038739"/>
                <a:ext cx="110913" cy="110913"/>
                <a:chOff x="750551" y="4036358"/>
                <a:chExt cx="110913" cy="110913"/>
              </a:xfrm>
            </p:grpSpPr>
            <p:cxnSp>
              <p:nvCxnSpPr>
                <p:cNvPr id="376" name="직선 화살표 연결선 54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7" name="직선 화살표 연결선 54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4" name="그룹 564"/>
              <p:cNvGrpSpPr/>
              <p:nvPr/>
            </p:nvGrpSpPr>
            <p:grpSpPr>
              <a:xfrm>
                <a:off x="1914269" y="4038739"/>
                <a:ext cx="110913" cy="110913"/>
                <a:chOff x="750551" y="4036358"/>
                <a:chExt cx="110913" cy="110913"/>
              </a:xfrm>
            </p:grpSpPr>
            <p:cxnSp>
              <p:nvCxnSpPr>
                <p:cNvPr id="374" name="직선 화살표 연결선 565"/>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5" name="직선 화살표 연결선 56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5" name="그룹 567"/>
              <p:cNvGrpSpPr/>
              <p:nvPr/>
            </p:nvGrpSpPr>
            <p:grpSpPr>
              <a:xfrm>
                <a:off x="752932" y="5200852"/>
                <a:ext cx="110913" cy="110913"/>
                <a:chOff x="750551" y="4036358"/>
                <a:chExt cx="110913" cy="110913"/>
              </a:xfrm>
            </p:grpSpPr>
            <p:cxnSp>
              <p:nvCxnSpPr>
                <p:cNvPr id="372" name="직선 화살표 연결선 568"/>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3" name="직선 화살표 연결선 569"/>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6" name="그룹 570"/>
              <p:cNvGrpSpPr/>
              <p:nvPr/>
            </p:nvGrpSpPr>
            <p:grpSpPr>
              <a:xfrm>
                <a:off x="1914269" y="5200852"/>
                <a:ext cx="110913" cy="110913"/>
                <a:chOff x="750551" y="4036358"/>
                <a:chExt cx="110913" cy="110913"/>
              </a:xfrm>
            </p:grpSpPr>
            <p:cxnSp>
              <p:nvCxnSpPr>
                <p:cNvPr id="370" name="직선 화살표 연결선 571"/>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1" name="직선 화살표 연결선 572"/>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7" name="그룹 573"/>
              <p:cNvGrpSpPr/>
              <p:nvPr/>
            </p:nvGrpSpPr>
            <p:grpSpPr>
              <a:xfrm>
                <a:off x="1331478" y="4617389"/>
                <a:ext cx="110913" cy="110913"/>
                <a:chOff x="750551" y="4036358"/>
                <a:chExt cx="110913" cy="110913"/>
              </a:xfrm>
            </p:grpSpPr>
            <p:cxnSp>
              <p:nvCxnSpPr>
                <p:cNvPr id="368" name="직선 화살표 연결선 57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9" name="직선 화살표 연결선 575"/>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cxnSp>
          <p:nvCxnSpPr>
            <p:cNvPr id="337" name="직선 연결선 578"/>
            <p:cNvCxnSpPr/>
            <p:nvPr/>
          </p:nvCxnSpPr>
          <p:spPr>
            <a:xfrm flipV="1">
              <a:off x="2409894" y="3318585"/>
              <a:ext cx="548576" cy="1305027"/>
            </a:xfrm>
            <a:prstGeom prst="line">
              <a:avLst/>
            </a:prstGeom>
            <a:noFill/>
            <a:ln w="9525" cap="flat" cmpd="sng" algn="ctr">
              <a:solidFill>
                <a:sysClr val="windowText" lastClr="000000">
                  <a:shade val="95000"/>
                  <a:satMod val="105000"/>
                </a:sysClr>
              </a:solidFill>
              <a:prstDash val="dash"/>
            </a:ln>
            <a:effectLst/>
          </p:spPr>
        </p:cxnSp>
        <p:cxnSp>
          <p:nvCxnSpPr>
            <p:cNvPr id="338" name="직선 연결선 581"/>
            <p:cNvCxnSpPr/>
            <p:nvPr/>
          </p:nvCxnSpPr>
          <p:spPr>
            <a:xfrm>
              <a:off x="2409894" y="5085555"/>
              <a:ext cx="539611" cy="250089"/>
            </a:xfrm>
            <a:prstGeom prst="line">
              <a:avLst/>
            </a:prstGeom>
            <a:noFill/>
            <a:ln w="9525" cap="flat" cmpd="sng" algn="ctr">
              <a:solidFill>
                <a:sysClr val="windowText" lastClr="000000">
                  <a:shade val="95000"/>
                  <a:satMod val="105000"/>
                </a:sysClr>
              </a:solidFill>
              <a:prstDash val="dash"/>
            </a:ln>
            <a:effectLst/>
          </p:spPr>
        </p:cxnSp>
      </p:grpSp>
      <p:grpSp>
        <p:nvGrpSpPr>
          <p:cNvPr id="490" name="그룹 607"/>
          <p:cNvGrpSpPr/>
          <p:nvPr/>
        </p:nvGrpSpPr>
        <p:grpSpPr>
          <a:xfrm>
            <a:off x="-45765" y="1710657"/>
            <a:ext cx="2926699" cy="2047890"/>
            <a:chOff x="-54730" y="2022051"/>
            <a:chExt cx="2926699" cy="2047890"/>
          </a:xfrm>
        </p:grpSpPr>
        <p:sp>
          <p:nvSpPr>
            <p:cNvPr id="491" name="직사각형 591"/>
            <p:cNvSpPr/>
            <p:nvPr/>
          </p:nvSpPr>
          <p:spPr>
            <a:xfrm>
              <a:off x="308849" y="2022051"/>
              <a:ext cx="2199540" cy="527375"/>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Host Processor</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92" name="위쪽/아래쪽 화살표 592"/>
            <p:cNvSpPr/>
            <p:nvPr/>
          </p:nvSpPr>
          <p:spPr>
            <a:xfrm>
              <a:off x="1232529" y="3442412"/>
              <a:ext cx="352180" cy="627529"/>
            </a:xfrm>
            <a:prstGeom prst="upDownArrow">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3" name="TextBox 492"/>
            <p:cNvSpPr txBox="1"/>
            <p:nvPr/>
          </p:nvSpPr>
          <p:spPr>
            <a:xfrm>
              <a:off x="-54730" y="2546359"/>
              <a:ext cx="2926699" cy="86177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Memory-Mapped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Accelerator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a:t>
              </a:r>
              <a:r>
                <a:rPr kumimoji="0" lang="en-US" altLang="ko-KR" sz="1400" b="0" i="0" u="none" strike="noStrike" kern="0" cap="none" spc="0" normalizeH="0" baseline="0" noProof="0" dirty="0" err="1">
                  <a:ln>
                    <a:noFill/>
                  </a:ln>
                  <a:solidFill>
                    <a:sysClr val="windowText" lastClr="000000"/>
                  </a:solidFill>
                  <a:effectLst/>
                  <a:uLnTx/>
                  <a:uFillTx/>
                  <a:latin typeface="Tahoma"/>
                  <a:ea typeface="+mn-ea"/>
                  <a:cs typeface="+mn-cs"/>
                </a:rPr>
                <a:t>Noncacheable</a:t>
              </a: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 Physically Addressed)</a:t>
              </a:r>
              <a:endParaRPr kumimoji="0" lang="ko-KR" altLang="en-US" sz="1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494" name="그룹 696"/>
          <p:cNvGrpSpPr/>
          <p:nvPr/>
        </p:nvGrpSpPr>
        <p:grpSpPr>
          <a:xfrm>
            <a:off x="257925" y="3794393"/>
            <a:ext cx="2309790" cy="2319536"/>
            <a:chOff x="257925" y="3794393"/>
            <a:chExt cx="2309790" cy="2319536"/>
          </a:xfrm>
        </p:grpSpPr>
        <p:sp>
          <p:nvSpPr>
            <p:cNvPr id="495" name="직사각형 622"/>
            <p:cNvSpPr/>
            <p:nvPr/>
          </p:nvSpPr>
          <p:spPr>
            <a:xfrm>
              <a:off x="257925" y="3794393"/>
              <a:ext cx="2309790" cy="2319536"/>
            </a:xfrm>
            <a:prstGeom prst="rect">
              <a:avLst/>
            </a:prstGeom>
            <a:solidFill>
              <a:sysClr val="window" lastClr="FFFFFF">
                <a:alpha val="7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496" name="타원 623"/>
            <p:cNvSpPr/>
            <p:nvPr/>
          </p:nvSpPr>
          <p:spPr>
            <a:xfrm>
              <a:off x="1024088" y="4551843"/>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7" name="타원 624"/>
            <p:cNvSpPr/>
            <p:nvPr/>
          </p:nvSpPr>
          <p:spPr>
            <a:xfrm>
              <a:off x="1708299" y="4468347"/>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8" name="타원 625"/>
            <p:cNvSpPr/>
            <p:nvPr/>
          </p:nvSpPr>
          <p:spPr>
            <a:xfrm>
              <a:off x="1509490" y="4650960"/>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9" name="타원 626"/>
            <p:cNvSpPr/>
            <p:nvPr/>
          </p:nvSpPr>
          <p:spPr>
            <a:xfrm>
              <a:off x="1609829"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00" name="타원 627"/>
            <p:cNvSpPr/>
            <p:nvPr/>
          </p:nvSpPr>
          <p:spPr>
            <a:xfrm>
              <a:off x="1024088" y="5711858"/>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1" name="직선 화살표 연결선 629"/>
            <p:cNvCxnSpPr>
              <a:stCxn id="496" idx="4"/>
              <a:endCxn id="500" idx="0"/>
            </p:cNvCxnSpPr>
            <p:nvPr/>
          </p:nvCxnSpPr>
          <p:spPr>
            <a:xfrm>
              <a:off x="1127182" y="4758031"/>
              <a:ext cx="0" cy="953827"/>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2" name="직선 화살표 연결선 632"/>
            <p:cNvCxnSpPr/>
            <p:nvPr/>
          </p:nvCxnSpPr>
          <p:spPr>
            <a:xfrm flipV="1">
              <a:off x="1237451" y="4583746"/>
              <a:ext cx="465414" cy="52548"/>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3" name="직선 화살표 연결선 643"/>
            <p:cNvCxnSpPr/>
            <p:nvPr/>
          </p:nvCxnSpPr>
          <p:spPr>
            <a:xfrm>
              <a:off x="1204599" y="4731504"/>
              <a:ext cx="427085" cy="431076"/>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4" name="구부러진 연결선 663"/>
            <p:cNvCxnSpPr>
              <a:stCxn id="497" idx="4"/>
              <a:endCxn id="498" idx="6"/>
            </p:cNvCxnSpPr>
            <p:nvPr/>
          </p:nvCxnSpPr>
          <p:spPr>
            <a:xfrm rot="5400000">
              <a:off x="1723777" y="4666437"/>
              <a:ext cx="79519" cy="95715"/>
            </a:xfrm>
            <a:prstGeom prst="curvedConnector2">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5" name="직선 화살표 연결선 664"/>
            <p:cNvCxnSpPr/>
            <p:nvPr/>
          </p:nvCxnSpPr>
          <p:spPr>
            <a:xfrm flipH="1">
              <a:off x="1170428" y="4845772"/>
              <a:ext cx="399848" cy="876072"/>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6" name="타원 673"/>
            <p:cNvSpPr/>
            <p:nvPr/>
          </p:nvSpPr>
          <p:spPr>
            <a:xfrm>
              <a:off x="449241"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7" name="직선 화살표 연결선 674"/>
            <p:cNvCxnSpPr>
              <a:stCxn id="499" idx="2"/>
              <a:endCxn id="506" idx="6"/>
            </p:cNvCxnSpPr>
            <p:nvPr/>
          </p:nvCxnSpPr>
          <p:spPr>
            <a:xfrm flipH="1">
              <a:off x="655429" y="5238406"/>
              <a:ext cx="954400" cy="0"/>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8" name="타원 678"/>
            <p:cNvSpPr/>
            <p:nvPr/>
          </p:nvSpPr>
          <p:spPr>
            <a:xfrm>
              <a:off x="2189246" y="3977345"/>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9" name="직선 화살표 연결선 679"/>
            <p:cNvCxnSpPr/>
            <p:nvPr/>
          </p:nvCxnSpPr>
          <p:spPr>
            <a:xfrm flipV="1">
              <a:off x="1883554" y="4166817"/>
              <a:ext cx="329400" cy="33318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10" name="직선 화살표 연결선 689"/>
            <p:cNvCxnSpPr/>
            <p:nvPr/>
          </p:nvCxnSpPr>
          <p:spPr>
            <a:xfrm flipH="1">
              <a:off x="1763098" y="4177768"/>
              <a:ext cx="479537" cy="96821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sp>
        <p:nvSpPr>
          <p:cNvPr id="3" name="TextBox 2"/>
          <p:cNvSpPr txBox="1"/>
          <p:nvPr/>
        </p:nvSpPr>
        <p:spPr>
          <a:xfrm>
            <a:off x="775334" y="980728"/>
            <a:ext cx="74690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Interconnected set of 3D-stacked </a:t>
            </a:r>
            <a:r>
              <a:rPr kumimoji="0" lang="en-US" sz="1800" b="0" i="0" u="none" strike="noStrike" kern="1200" cap="none" spc="0" normalizeH="0" baseline="0" noProof="0" dirty="0" err="1">
                <a:ln>
                  <a:noFill/>
                </a:ln>
                <a:solidFill>
                  <a:srgbClr val="0000FF"/>
                </a:solidFill>
                <a:effectLst/>
                <a:uLnTx/>
                <a:uFillTx/>
                <a:latin typeface="Tahoma"/>
                <a:ea typeface="+mn-ea"/>
                <a:cs typeface="+mn-cs"/>
              </a:rPr>
              <a:t>memory+logic</a:t>
            </a:r>
            <a:r>
              <a:rPr kumimoji="0" lang="en-US" sz="1800" b="0" i="0" u="none" strike="noStrike" kern="1200" cap="none" spc="0" normalizeH="0" baseline="0" noProof="0" dirty="0">
                <a:ln>
                  <a:noFill/>
                </a:ln>
                <a:solidFill>
                  <a:srgbClr val="0000FF"/>
                </a:solidFill>
                <a:effectLst/>
                <a:uLnTx/>
                <a:uFillTx/>
                <a:latin typeface="Tahoma"/>
                <a:ea typeface="+mn-ea"/>
                <a:cs typeface="+mn-cs"/>
              </a:rPr>
              <a:t> chips with simple cores</a:t>
            </a:r>
          </a:p>
        </p:txBody>
      </p:sp>
      <p:sp>
        <p:nvSpPr>
          <p:cNvPr id="5" name="TextBox 4"/>
          <p:cNvSpPr txBox="1"/>
          <p:nvPr/>
        </p:nvSpPr>
        <p:spPr>
          <a:xfrm>
            <a:off x="5868144" y="2204864"/>
            <a:ext cx="7958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494"/>
                </a:solidFill>
                <a:effectLst/>
                <a:uLnTx/>
                <a:uFillTx/>
                <a:latin typeface="Tahoma"/>
                <a:ea typeface="+mn-ea"/>
                <a:cs typeface="+mn-cs"/>
              </a:rPr>
              <a:t>Logic</a:t>
            </a:r>
          </a:p>
        </p:txBody>
      </p:sp>
      <p:sp>
        <p:nvSpPr>
          <p:cNvPr id="511" name="TextBox 510"/>
          <p:cNvSpPr txBox="1"/>
          <p:nvPr/>
        </p:nvSpPr>
        <p:spPr>
          <a:xfrm>
            <a:off x="5796136" y="1700808"/>
            <a:ext cx="11234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B62F"/>
                </a:solidFill>
                <a:effectLst/>
                <a:uLnTx/>
                <a:uFillTx/>
                <a:latin typeface="Tahoma"/>
                <a:ea typeface="+mn-ea"/>
                <a:cs typeface="+mn-cs"/>
              </a:rPr>
              <a:t>Memory</a:t>
            </a:r>
          </a:p>
        </p:txBody>
      </p:sp>
      <p:sp>
        <p:nvSpPr>
          <p:cNvPr id="513" name="TextBox 512"/>
          <p:cNvSpPr txBox="1"/>
          <p:nvPr/>
        </p:nvSpPr>
        <p:spPr>
          <a:xfrm>
            <a:off x="1224136" y="6453336"/>
            <a:ext cx="774035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Ahn+, “</a:t>
            </a:r>
            <a:r>
              <a:rPr kumimoji="0" lang="en-US" sz="1400" b="0" i="0" u="none" strike="noStrike" kern="1200" cap="none" spc="0" normalizeH="0" baseline="0" noProof="0" dirty="0">
                <a:ln>
                  <a:noFill/>
                </a:ln>
                <a:solidFill>
                  <a:srgbClr val="0000FF"/>
                </a:solidFill>
                <a:effectLst/>
                <a:uLnTx/>
                <a:uFillTx/>
                <a:latin typeface="Tahoma"/>
                <a:ea typeface="+mn-ea"/>
                <a:cs typeface="+mn-cs"/>
              </a:rPr>
              <a:t>A Scalable Processing-in-Memory Accelerator for Parallel Graph Processing</a:t>
            </a:r>
            <a:r>
              <a:rPr kumimoji="0" lang="en-US" sz="1400" b="0" i="0" u="none" strike="noStrike" kern="1200" cap="none" spc="0" normalizeH="0" baseline="0" noProof="0" dirty="0">
                <a:ln>
                  <a:noFill/>
                </a:ln>
                <a:solidFill>
                  <a:srgbClr val="000000"/>
                </a:solidFill>
                <a:effectLst/>
                <a:uLnTx/>
                <a:uFillTx/>
                <a:latin typeface="Tahoma"/>
                <a:ea typeface="+mn-ea"/>
                <a:cs typeface="+mn-cs"/>
              </a:rPr>
              <a:t>” ISCA 2015.</a:t>
            </a:r>
          </a:p>
        </p:txBody>
      </p:sp>
    </p:spTree>
    <p:extLst>
      <p:ext uri="{BB962C8B-B14F-4D97-AF65-F5344CB8AC3E}">
        <p14:creationId xmlns:p14="http://schemas.microsoft.com/office/powerpoint/2010/main" val="1034522661"/>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extBox 510"/>
          <p:cNvSpPr txBox="1"/>
          <p:nvPr/>
        </p:nvSpPr>
        <p:spPr>
          <a:xfrm>
            <a:off x="5868144" y="2204864"/>
            <a:ext cx="7958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494"/>
                </a:solidFill>
                <a:effectLst/>
                <a:uLnTx/>
                <a:uFillTx/>
                <a:latin typeface="Tahoma"/>
                <a:ea typeface="+mn-ea"/>
                <a:cs typeface="+mn-cs"/>
              </a:rPr>
              <a:t>Logic</a:t>
            </a:r>
          </a:p>
        </p:txBody>
      </p:sp>
      <p:sp>
        <p:nvSpPr>
          <p:cNvPr id="512" name="TextBox 511"/>
          <p:cNvSpPr txBox="1"/>
          <p:nvPr/>
        </p:nvSpPr>
        <p:spPr>
          <a:xfrm>
            <a:off x="5796136" y="1700808"/>
            <a:ext cx="11234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B62F"/>
                </a:solidFill>
                <a:effectLst/>
                <a:uLnTx/>
                <a:uFillTx/>
                <a:latin typeface="Tahoma"/>
                <a:ea typeface="+mn-ea"/>
                <a:cs typeface="+mn-cs"/>
              </a:rPr>
              <a:t>Memory</a:t>
            </a:r>
          </a:p>
        </p:txBody>
      </p:sp>
      <p:sp>
        <p:nvSpPr>
          <p:cNvPr id="2" name="Title 1"/>
          <p:cNvSpPr>
            <a:spLocks noGrp="1"/>
          </p:cNvSpPr>
          <p:nvPr>
            <p:ph type="title"/>
          </p:nvPr>
        </p:nvSpPr>
        <p:spPr/>
        <p:txBody>
          <a:bodyPr/>
          <a:lstStyle/>
          <a:p>
            <a:r>
              <a:rPr lang="en-US" dirty="0" err="1"/>
              <a:t>Tesseract</a:t>
            </a:r>
            <a:r>
              <a:rPr lang="en-US" dirty="0"/>
              <a:t> System for Graph Processing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258" name="Picture 2" descr="http://www.extremetech.com/wp-content/uploads/2013/09/hybrid_memory_cub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01620" y="1340768"/>
            <a:ext cx="3383774" cy="24295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59" name="그룹 137"/>
          <p:cNvGrpSpPr/>
          <p:nvPr/>
        </p:nvGrpSpPr>
        <p:grpSpPr>
          <a:xfrm>
            <a:off x="2960548" y="2386982"/>
            <a:ext cx="2890319" cy="3322913"/>
            <a:chOff x="2540320" y="2698376"/>
            <a:chExt cx="2890319" cy="3322913"/>
          </a:xfrm>
        </p:grpSpPr>
        <p:cxnSp>
          <p:nvCxnSpPr>
            <p:cNvPr id="260" name="직선 연결선 64"/>
            <p:cNvCxnSpPr/>
            <p:nvPr/>
          </p:nvCxnSpPr>
          <p:spPr>
            <a:xfrm>
              <a:off x="2540320" y="3008078"/>
              <a:ext cx="101813" cy="990596"/>
            </a:xfrm>
            <a:prstGeom prst="line">
              <a:avLst/>
            </a:prstGeom>
            <a:noFill/>
            <a:ln w="9525" cap="flat" cmpd="sng" algn="ctr">
              <a:solidFill>
                <a:sysClr val="windowText" lastClr="000000"/>
              </a:solidFill>
              <a:prstDash val="dash"/>
            </a:ln>
            <a:effectLst/>
          </p:spPr>
        </p:cxnSp>
        <p:cxnSp>
          <p:nvCxnSpPr>
            <p:cNvPr id="261" name="직선 연결선 67"/>
            <p:cNvCxnSpPr/>
            <p:nvPr/>
          </p:nvCxnSpPr>
          <p:spPr>
            <a:xfrm flipH="1">
              <a:off x="5107196" y="2698376"/>
              <a:ext cx="323443" cy="1300298"/>
            </a:xfrm>
            <a:prstGeom prst="line">
              <a:avLst/>
            </a:prstGeom>
            <a:noFill/>
            <a:ln w="9525" cap="flat" cmpd="sng" algn="ctr">
              <a:solidFill>
                <a:sysClr val="windowText" lastClr="000000"/>
              </a:solidFill>
              <a:prstDash val="dash"/>
            </a:ln>
            <a:effectLst/>
          </p:spPr>
        </p:cxnSp>
        <p:grpSp>
          <p:nvGrpSpPr>
            <p:cNvPr id="262" name="그룹 85"/>
            <p:cNvGrpSpPr/>
            <p:nvPr/>
          </p:nvGrpSpPr>
          <p:grpSpPr>
            <a:xfrm>
              <a:off x="2542515" y="3916837"/>
              <a:ext cx="2664295" cy="2104452"/>
              <a:chOff x="3275856" y="3916837"/>
              <a:chExt cx="2664295" cy="2104452"/>
            </a:xfrm>
          </p:grpSpPr>
          <p:sp>
            <p:nvSpPr>
              <p:cNvPr id="263" name="직사각형 4"/>
              <p:cNvSpPr/>
              <p:nvPr/>
            </p:nvSpPr>
            <p:spPr>
              <a:xfrm>
                <a:off x="3375473" y="3998674"/>
                <a:ext cx="2465060" cy="2022615"/>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grpSp>
            <p:nvGrpSpPr>
              <p:cNvPr id="264" name="그룹 84"/>
              <p:cNvGrpSpPr/>
              <p:nvPr/>
            </p:nvGrpSpPr>
            <p:grpSpPr>
              <a:xfrm>
                <a:off x="3501888" y="3916837"/>
                <a:ext cx="2212233" cy="2010654"/>
                <a:chOff x="3501887" y="3916837"/>
                <a:chExt cx="2212233" cy="2010654"/>
              </a:xfrm>
            </p:grpSpPr>
            <p:grpSp>
              <p:nvGrpSpPr>
                <p:cNvPr id="267" name="그룹 49"/>
                <p:cNvGrpSpPr/>
                <p:nvPr/>
              </p:nvGrpSpPr>
              <p:grpSpPr>
                <a:xfrm flipV="1">
                  <a:off x="3627842" y="5167522"/>
                  <a:ext cx="64123" cy="489852"/>
                  <a:chOff x="3491880" y="4419110"/>
                  <a:chExt cx="73052" cy="558062"/>
                </a:xfrm>
              </p:grpSpPr>
              <p:cxnSp>
                <p:nvCxnSpPr>
                  <p:cNvPr id="310" name="직선 화살표 연결선 50"/>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11" name="직선 화살표 연결선 51"/>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8" name="그룹 52"/>
                <p:cNvGrpSpPr/>
                <p:nvPr/>
              </p:nvGrpSpPr>
              <p:grpSpPr>
                <a:xfrm flipV="1">
                  <a:off x="4070289" y="5167522"/>
                  <a:ext cx="64123" cy="489852"/>
                  <a:chOff x="3491880" y="4419110"/>
                  <a:chExt cx="73052" cy="558062"/>
                </a:xfrm>
              </p:grpSpPr>
              <p:cxnSp>
                <p:nvCxnSpPr>
                  <p:cNvPr id="308" name="직선 화살표 연결선 5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9" name="직선 화살표 연결선 54"/>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9" name="그룹 55"/>
                <p:cNvGrpSpPr/>
                <p:nvPr/>
              </p:nvGrpSpPr>
              <p:grpSpPr>
                <a:xfrm flipV="1">
                  <a:off x="4512736" y="5167522"/>
                  <a:ext cx="64123" cy="489852"/>
                  <a:chOff x="3491880" y="4419110"/>
                  <a:chExt cx="73052" cy="558062"/>
                </a:xfrm>
              </p:grpSpPr>
              <p:cxnSp>
                <p:nvCxnSpPr>
                  <p:cNvPr id="306" name="직선 화살표 연결선 56"/>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7" name="직선 화살표 연결선 57"/>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0" name="그룹 58"/>
                <p:cNvGrpSpPr/>
                <p:nvPr/>
              </p:nvGrpSpPr>
              <p:grpSpPr>
                <a:xfrm flipV="1">
                  <a:off x="5524042" y="5167522"/>
                  <a:ext cx="64123" cy="489852"/>
                  <a:chOff x="3491880" y="4419110"/>
                  <a:chExt cx="73052" cy="558062"/>
                </a:xfrm>
              </p:grpSpPr>
              <p:cxnSp>
                <p:nvCxnSpPr>
                  <p:cNvPr id="304" name="직선 화살표 연결선 59"/>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5" name="직선 화살표 연결선 60"/>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1" name="그룹 39"/>
                <p:cNvGrpSpPr/>
                <p:nvPr/>
              </p:nvGrpSpPr>
              <p:grpSpPr>
                <a:xfrm>
                  <a:off x="3627842" y="4362113"/>
                  <a:ext cx="64123" cy="489852"/>
                  <a:chOff x="3491880" y="4419110"/>
                  <a:chExt cx="73052" cy="558062"/>
                </a:xfrm>
              </p:grpSpPr>
              <p:cxnSp>
                <p:nvCxnSpPr>
                  <p:cNvPr id="302" name="직선 화살표 연결선 3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3" name="직선 화살표 연결선 3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2" name="그룹 40"/>
                <p:cNvGrpSpPr/>
                <p:nvPr/>
              </p:nvGrpSpPr>
              <p:grpSpPr>
                <a:xfrm>
                  <a:off x="4070289" y="4362113"/>
                  <a:ext cx="64123" cy="489852"/>
                  <a:chOff x="3491880" y="4419110"/>
                  <a:chExt cx="73052" cy="558062"/>
                </a:xfrm>
              </p:grpSpPr>
              <p:cxnSp>
                <p:nvCxnSpPr>
                  <p:cNvPr id="300" name="직선 화살표 연결선 41"/>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1" name="직선 화살표 연결선 42"/>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3" name="그룹 43"/>
                <p:cNvGrpSpPr/>
                <p:nvPr/>
              </p:nvGrpSpPr>
              <p:grpSpPr>
                <a:xfrm>
                  <a:off x="4512736" y="4362113"/>
                  <a:ext cx="64123" cy="489852"/>
                  <a:chOff x="3491880" y="4419110"/>
                  <a:chExt cx="73052" cy="558062"/>
                </a:xfrm>
              </p:grpSpPr>
              <p:cxnSp>
                <p:nvCxnSpPr>
                  <p:cNvPr id="298" name="직선 화살표 연결선 44"/>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9" name="직선 화살표 연결선 4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4" name="그룹 46"/>
                <p:cNvGrpSpPr/>
                <p:nvPr/>
              </p:nvGrpSpPr>
              <p:grpSpPr>
                <a:xfrm>
                  <a:off x="5524042" y="4362113"/>
                  <a:ext cx="64123" cy="489852"/>
                  <a:chOff x="3491880" y="4419110"/>
                  <a:chExt cx="73052" cy="558062"/>
                </a:xfrm>
              </p:grpSpPr>
              <p:cxnSp>
                <p:nvCxnSpPr>
                  <p:cNvPr id="296" name="직선 화살표 연결선 47"/>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7" name="직선 화살표 연결선 48"/>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sp>
              <p:nvSpPr>
                <p:cNvPr id="275" name="직사각형 6"/>
                <p:cNvSpPr/>
                <p:nvPr/>
              </p:nvSpPr>
              <p:spPr>
                <a:xfrm>
                  <a:off x="35018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6" name="직사각형 7"/>
                <p:cNvSpPr/>
                <p:nvPr/>
              </p:nvSpPr>
              <p:spPr>
                <a:xfrm>
                  <a:off x="3944334"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7" name="직사각형 8"/>
                <p:cNvSpPr/>
                <p:nvPr/>
              </p:nvSpPr>
              <p:spPr>
                <a:xfrm>
                  <a:off x="4386781"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8" name="직사각형 11"/>
                <p:cNvSpPr/>
                <p:nvPr/>
              </p:nvSpPr>
              <p:spPr>
                <a:xfrm>
                  <a:off x="3501887"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9" name="직사각형 12"/>
                <p:cNvSpPr/>
                <p:nvPr/>
              </p:nvSpPr>
              <p:spPr>
                <a:xfrm>
                  <a:off x="3944334"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0" name="직사각형 13"/>
                <p:cNvSpPr/>
                <p:nvPr/>
              </p:nvSpPr>
              <p:spPr>
                <a:xfrm>
                  <a:off x="4386781"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1" name="직사각형 15"/>
                <p:cNvSpPr/>
                <p:nvPr/>
              </p:nvSpPr>
              <p:spPr>
                <a:xfrm>
                  <a:off x="35018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2" name="직사각형 16"/>
                <p:cNvSpPr/>
                <p:nvPr/>
              </p:nvSpPr>
              <p:spPr>
                <a:xfrm>
                  <a:off x="3944334"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3" name="직사각형 17"/>
                <p:cNvSpPr/>
                <p:nvPr/>
              </p:nvSpPr>
              <p:spPr>
                <a:xfrm>
                  <a:off x="4386781"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4" name="직사각형 19"/>
                <p:cNvSpPr/>
                <p:nvPr/>
              </p:nvSpPr>
              <p:spPr>
                <a:xfrm>
                  <a:off x="35018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5" name="직사각형 20"/>
                <p:cNvSpPr/>
                <p:nvPr/>
              </p:nvSpPr>
              <p:spPr>
                <a:xfrm>
                  <a:off x="3944334"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6" name="직사각형 21"/>
                <p:cNvSpPr/>
                <p:nvPr/>
              </p:nvSpPr>
              <p:spPr>
                <a:xfrm>
                  <a:off x="4386781"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7" name="직사각형 5"/>
                <p:cNvSpPr/>
                <p:nvPr/>
              </p:nvSpPr>
              <p:spPr>
                <a:xfrm>
                  <a:off x="3501887" y="4851965"/>
                  <a:ext cx="2212233" cy="316034"/>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Crossbar Network</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8" name="직사각형 9"/>
                <p:cNvSpPr/>
                <p:nvPr/>
              </p:nvSpPr>
              <p:spPr>
                <a:xfrm>
                  <a:off x="53980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9" name="직사각형 14"/>
                <p:cNvSpPr/>
                <p:nvPr/>
              </p:nvSpPr>
              <p:spPr>
                <a:xfrm>
                  <a:off x="5398087" y="44806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0" name="직사각형 18"/>
                <p:cNvSpPr/>
                <p:nvPr/>
              </p:nvSpPr>
              <p:spPr>
                <a:xfrm>
                  <a:off x="53980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1" name="직사각형 22"/>
                <p:cNvSpPr/>
                <p:nvPr/>
              </p:nvSpPr>
              <p:spPr>
                <a:xfrm>
                  <a:off x="53980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2" name="TextBox 291"/>
                <p:cNvSpPr txBox="1"/>
                <p:nvPr/>
              </p:nvSpPr>
              <p:spPr>
                <a:xfrm>
                  <a:off x="4860355" y="3916837"/>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3" name="TextBox 292"/>
                <p:cNvSpPr txBox="1"/>
                <p:nvPr/>
              </p:nvSpPr>
              <p:spPr>
                <a:xfrm>
                  <a:off x="4860355" y="4297315"/>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4" name="TextBox 293"/>
                <p:cNvSpPr txBox="1"/>
                <p:nvPr/>
              </p:nvSpPr>
              <p:spPr>
                <a:xfrm>
                  <a:off x="4860355" y="5096119"/>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5" name="TextBox 294"/>
                <p:cNvSpPr txBox="1"/>
                <p:nvPr/>
              </p:nvSpPr>
              <p:spPr>
                <a:xfrm>
                  <a:off x="4860355" y="5465826"/>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cxnSp>
            <p:nvCxnSpPr>
              <p:cNvPr id="265" name="직선 화살표 연결선 78"/>
              <p:cNvCxnSpPr/>
              <p:nvPr/>
            </p:nvCxnSpPr>
            <p:spPr>
              <a:xfrm flipH="1">
                <a:off x="3275856" y="5013177"/>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cxnSp>
            <p:nvCxnSpPr>
              <p:cNvPr id="266" name="직선 화살표 연결선 83"/>
              <p:cNvCxnSpPr/>
              <p:nvPr/>
            </p:nvCxnSpPr>
            <p:spPr>
              <a:xfrm flipH="1">
                <a:off x="5714120" y="5015083"/>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grpSp>
        <p:nvGrpSpPr>
          <p:cNvPr id="312" name="그룹 138"/>
          <p:cNvGrpSpPr/>
          <p:nvPr/>
        </p:nvGrpSpPr>
        <p:grpSpPr>
          <a:xfrm>
            <a:off x="5397217" y="3068960"/>
            <a:ext cx="3568497" cy="2986186"/>
            <a:chOff x="5277803" y="2315022"/>
            <a:chExt cx="3568497" cy="2986186"/>
          </a:xfrm>
        </p:grpSpPr>
        <p:grpSp>
          <p:nvGrpSpPr>
            <p:cNvPr id="313" name="그룹 131"/>
            <p:cNvGrpSpPr/>
            <p:nvPr/>
          </p:nvGrpSpPr>
          <p:grpSpPr>
            <a:xfrm>
              <a:off x="5860114" y="2315022"/>
              <a:ext cx="2986186" cy="2986186"/>
              <a:chOff x="5700614" y="2176524"/>
              <a:chExt cx="2986186" cy="2986186"/>
            </a:xfrm>
          </p:grpSpPr>
          <p:sp>
            <p:nvSpPr>
              <p:cNvPr id="316" name="직사각형 86"/>
              <p:cNvSpPr/>
              <p:nvPr/>
            </p:nvSpPr>
            <p:spPr>
              <a:xfrm>
                <a:off x="5700614" y="2176524"/>
                <a:ext cx="2986186" cy="2986186"/>
              </a:xfrm>
              <a:prstGeom prst="rect">
                <a:avLst/>
              </a:prstGeom>
              <a:solidFill>
                <a:sysClr val="window" lastClr="FFFFFF"/>
              </a:solidFill>
              <a:ln w="25400" cap="flat" cmpd="sng" algn="ctr">
                <a:solidFill>
                  <a:srgbClr val="5DA5DA"/>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17" name="직사각형 87"/>
              <p:cNvSpPr/>
              <p:nvPr/>
            </p:nvSpPr>
            <p:spPr>
              <a:xfrm>
                <a:off x="8110736" y="2346491"/>
                <a:ext cx="432048" cy="207509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DRAM Controller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18" name="직사각형 88"/>
              <p:cNvSpPr/>
              <p:nvPr/>
            </p:nvSpPr>
            <p:spPr>
              <a:xfrm>
                <a:off x="8110736" y="4589673"/>
                <a:ext cx="432048" cy="404944"/>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NI</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19" name="직선 화살표 연결선 97"/>
              <p:cNvCxnSpPr>
                <a:stCxn id="318" idx="0"/>
                <a:endCxn id="317" idx="2"/>
              </p:cNvCxnSpPr>
              <p:nvPr/>
            </p:nvCxnSpPr>
            <p:spPr>
              <a:xfrm flipV="1">
                <a:off x="8326760" y="4421581"/>
                <a:ext cx="0" cy="16809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cxnSp>
          <p:nvCxnSpPr>
            <p:cNvPr id="314" name="직선 연결선 127"/>
            <p:cNvCxnSpPr/>
            <p:nvPr/>
          </p:nvCxnSpPr>
          <p:spPr>
            <a:xfrm flipV="1">
              <a:off x="5280614" y="2315022"/>
              <a:ext cx="583876" cy="1104125"/>
            </a:xfrm>
            <a:prstGeom prst="line">
              <a:avLst/>
            </a:prstGeom>
            <a:noFill/>
            <a:ln w="9525" cap="flat" cmpd="sng" algn="ctr">
              <a:solidFill>
                <a:srgbClr val="5DA5DA">
                  <a:shade val="95000"/>
                  <a:satMod val="105000"/>
                </a:srgbClr>
              </a:solidFill>
              <a:prstDash val="dash"/>
            </a:ln>
            <a:effectLst/>
          </p:spPr>
        </p:cxnSp>
        <p:cxnSp>
          <p:nvCxnSpPr>
            <p:cNvPr id="315" name="직선 연결선 128"/>
            <p:cNvCxnSpPr/>
            <p:nvPr/>
          </p:nvCxnSpPr>
          <p:spPr>
            <a:xfrm>
              <a:off x="5277803" y="3668121"/>
              <a:ext cx="580861" cy="1633087"/>
            </a:xfrm>
            <a:prstGeom prst="line">
              <a:avLst/>
            </a:prstGeom>
            <a:noFill/>
            <a:ln w="9525" cap="flat" cmpd="sng" algn="ctr">
              <a:solidFill>
                <a:srgbClr val="5DA5DA">
                  <a:shade val="95000"/>
                  <a:satMod val="105000"/>
                </a:srgbClr>
              </a:solidFill>
              <a:prstDash val="dash"/>
            </a:ln>
            <a:effectLst/>
          </p:spPr>
        </p:cxnSp>
      </p:grpSp>
      <p:grpSp>
        <p:nvGrpSpPr>
          <p:cNvPr id="320" name="그룹 132"/>
          <p:cNvGrpSpPr/>
          <p:nvPr/>
        </p:nvGrpSpPr>
        <p:grpSpPr>
          <a:xfrm>
            <a:off x="6127920" y="3238927"/>
            <a:ext cx="2261730" cy="2648562"/>
            <a:chOff x="5849006" y="2346491"/>
            <a:chExt cx="2261730" cy="2648562"/>
          </a:xfrm>
        </p:grpSpPr>
        <p:sp>
          <p:nvSpPr>
            <p:cNvPr id="321" name="직사각형 89"/>
            <p:cNvSpPr/>
            <p:nvPr/>
          </p:nvSpPr>
          <p:spPr>
            <a:xfrm>
              <a:off x="5849006" y="2346491"/>
              <a:ext cx="2079267" cy="77439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In-Order Core</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2" name="직사각형 90"/>
            <p:cNvSpPr/>
            <p:nvPr/>
          </p:nvSpPr>
          <p:spPr>
            <a:xfrm>
              <a:off x="5849006" y="4589673"/>
              <a:ext cx="2079267" cy="40538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Message Queue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3" name="직사각형 91"/>
            <p:cNvSpPr/>
            <p:nvPr/>
          </p:nvSpPr>
          <p:spPr>
            <a:xfrm>
              <a:off x="6882913" y="3280649"/>
              <a:ext cx="1045360"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PF Buffer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4" name="직사각형 92"/>
            <p:cNvSpPr/>
            <p:nvPr/>
          </p:nvSpPr>
          <p:spPr>
            <a:xfrm>
              <a:off x="6882913" y="4047202"/>
              <a:ext cx="1045360" cy="374697"/>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MTP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5" name="직사각형 93"/>
            <p:cNvSpPr/>
            <p:nvPr/>
          </p:nvSpPr>
          <p:spPr>
            <a:xfrm>
              <a:off x="6240328" y="3280650"/>
              <a:ext cx="460122"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LP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26" name="직선 화살표 연결선 95"/>
            <p:cNvCxnSpPr/>
            <p:nvPr/>
          </p:nvCxnSpPr>
          <p:spPr>
            <a:xfrm>
              <a:off x="6028727" y="3120890"/>
              <a:ext cx="0" cy="1468783"/>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7" name="직선 화살표 연결선 98"/>
            <p:cNvCxnSpPr>
              <a:stCxn id="318" idx="1"/>
              <a:endCxn id="322" idx="3"/>
            </p:cNvCxnSpPr>
            <p:nvPr/>
          </p:nvCxnSpPr>
          <p:spPr>
            <a:xfrm flipH="1">
              <a:off x="7928273" y="4792145"/>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8" name="직선 화살표 연결선 106"/>
            <p:cNvCxnSpPr/>
            <p:nvPr/>
          </p:nvCxnSpPr>
          <p:spPr>
            <a:xfrm flipV="1">
              <a:off x="7405593" y="4420547"/>
              <a:ext cx="0" cy="169126"/>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29" name="직선 화살표 연결선 109"/>
            <p:cNvCxnSpPr>
              <a:stCxn id="324" idx="0"/>
              <a:endCxn id="323" idx="2"/>
            </p:cNvCxnSpPr>
            <p:nvPr/>
          </p:nvCxnSpPr>
          <p:spPr>
            <a:xfrm flipV="1">
              <a:off x="7405593" y="3890851"/>
              <a:ext cx="0" cy="15635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0" name="직선 화살표 연결선 113"/>
            <p:cNvCxnSpPr/>
            <p:nvPr/>
          </p:nvCxnSpPr>
          <p:spPr>
            <a:xfrm flipV="1">
              <a:off x="7405593"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1" name="직선 화살표 연결선 115"/>
            <p:cNvCxnSpPr/>
            <p:nvPr/>
          </p:nvCxnSpPr>
          <p:spPr>
            <a:xfrm>
              <a:off x="6470389"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2" name="직선 화살표 연결선 116"/>
            <p:cNvCxnSpPr>
              <a:stCxn id="325" idx="3"/>
              <a:endCxn id="323" idx="1"/>
            </p:cNvCxnSpPr>
            <p:nvPr/>
          </p:nvCxnSpPr>
          <p:spPr>
            <a:xfrm flipV="1">
              <a:off x="6700450" y="3585750"/>
              <a:ext cx="182463" cy="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3" name="직선 화살표 연결선 123"/>
            <p:cNvCxnSpPr/>
            <p:nvPr/>
          </p:nvCxnSpPr>
          <p:spPr>
            <a:xfrm flipH="1">
              <a:off x="7928273" y="3594266"/>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34" name="직선 화살표 연결선 124"/>
            <p:cNvCxnSpPr/>
            <p:nvPr/>
          </p:nvCxnSpPr>
          <p:spPr>
            <a:xfrm flipH="1">
              <a:off x="7928273" y="2733472"/>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335" name="그룹 583"/>
          <p:cNvGrpSpPr/>
          <p:nvPr/>
        </p:nvGrpSpPr>
        <p:grpSpPr>
          <a:xfrm>
            <a:off x="318817" y="3704795"/>
            <a:ext cx="2747113" cy="2348991"/>
            <a:chOff x="211357" y="3318585"/>
            <a:chExt cx="2747113" cy="2348991"/>
          </a:xfrm>
        </p:grpSpPr>
        <p:grpSp>
          <p:nvGrpSpPr>
            <p:cNvPr id="336" name="그룹 576"/>
            <p:cNvGrpSpPr/>
            <p:nvPr/>
          </p:nvGrpSpPr>
          <p:grpSpPr>
            <a:xfrm>
              <a:off x="211357" y="3468326"/>
              <a:ext cx="2199540" cy="2199250"/>
              <a:chOff x="288170" y="3573016"/>
              <a:chExt cx="2199540" cy="2199250"/>
            </a:xfrm>
          </p:grpSpPr>
          <p:grpSp>
            <p:nvGrpSpPr>
              <p:cNvPr id="339" name="그룹 337"/>
              <p:cNvGrpSpPr/>
              <p:nvPr/>
            </p:nvGrpSpPr>
            <p:grpSpPr>
              <a:xfrm>
                <a:off x="288170" y="3573016"/>
                <a:ext cx="2199540" cy="456333"/>
                <a:chOff x="288170" y="3573016"/>
                <a:chExt cx="2199540" cy="456333"/>
              </a:xfrm>
            </p:grpSpPr>
            <p:grpSp>
              <p:nvGrpSpPr>
                <p:cNvPr id="462" name="그룹 315"/>
                <p:cNvGrpSpPr/>
                <p:nvPr/>
              </p:nvGrpSpPr>
              <p:grpSpPr>
                <a:xfrm>
                  <a:off x="288170" y="3573016"/>
                  <a:ext cx="457200" cy="456333"/>
                  <a:chOff x="288170" y="3573016"/>
                  <a:chExt cx="457200" cy="456333"/>
                </a:xfrm>
              </p:grpSpPr>
              <p:sp>
                <p:nvSpPr>
                  <p:cNvPr id="484" name="직사각형 14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5" name="직사각형 14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6" name="직사각형 14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7" name="직사각형 15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8" name="직사각형 15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9" name="직사각형 15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3" name="그룹 316"/>
                <p:cNvGrpSpPr/>
                <p:nvPr/>
              </p:nvGrpSpPr>
              <p:grpSpPr>
                <a:xfrm>
                  <a:off x="868950" y="3573016"/>
                  <a:ext cx="457200" cy="456333"/>
                  <a:chOff x="288170" y="3573016"/>
                  <a:chExt cx="457200" cy="456333"/>
                </a:xfrm>
              </p:grpSpPr>
              <p:sp>
                <p:nvSpPr>
                  <p:cNvPr id="478" name="직사각형 31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9" name="직사각형 31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0" name="직사각형 31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1" name="직사각형 32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2" name="직사각형 32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3" name="직사각형 32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4" name="그룹 323"/>
                <p:cNvGrpSpPr/>
                <p:nvPr/>
              </p:nvGrpSpPr>
              <p:grpSpPr>
                <a:xfrm>
                  <a:off x="1449730" y="3573016"/>
                  <a:ext cx="457200" cy="456333"/>
                  <a:chOff x="288170" y="3573016"/>
                  <a:chExt cx="457200" cy="456333"/>
                </a:xfrm>
              </p:grpSpPr>
              <p:sp>
                <p:nvSpPr>
                  <p:cNvPr id="472" name="직사각형 324"/>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3" name="직사각형 325"/>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4" name="직사각형 326"/>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5" name="직사각형 327"/>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6" name="직사각형 328"/>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7" name="직사각형 329"/>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5" name="그룹 330"/>
                <p:cNvGrpSpPr/>
                <p:nvPr/>
              </p:nvGrpSpPr>
              <p:grpSpPr>
                <a:xfrm>
                  <a:off x="2030510" y="3573016"/>
                  <a:ext cx="457200" cy="456333"/>
                  <a:chOff x="288170" y="3573016"/>
                  <a:chExt cx="457200" cy="456333"/>
                </a:xfrm>
              </p:grpSpPr>
              <p:sp>
                <p:nvSpPr>
                  <p:cNvPr id="466" name="직사각형 33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7" name="직사각형 33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8" name="직사각형 33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9" name="직사각형 33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0" name="직사각형 33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1" name="직사각형 33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0" name="그룹 338"/>
              <p:cNvGrpSpPr/>
              <p:nvPr/>
            </p:nvGrpSpPr>
            <p:grpSpPr>
              <a:xfrm>
                <a:off x="288170" y="4153087"/>
                <a:ext cx="2199540" cy="456333"/>
                <a:chOff x="288170" y="3573016"/>
                <a:chExt cx="2199540" cy="456333"/>
              </a:xfrm>
            </p:grpSpPr>
            <p:grpSp>
              <p:nvGrpSpPr>
                <p:cNvPr id="434" name="그룹 339"/>
                <p:cNvGrpSpPr/>
                <p:nvPr/>
              </p:nvGrpSpPr>
              <p:grpSpPr>
                <a:xfrm>
                  <a:off x="288170" y="3573016"/>
                  <a:ext cx="457200" cy="456333"/>
                  <a:chOff x="288170" y="3573016"/>
                  <a:chExt cx="457200" cy="456333"/>
                </a:xfrm>
              </p:grpSpPr>
              <p:sp>
                <p:nvSpPr>
                  <p:cNvPr id="456" name="직사각형 36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7" name="직사각형 36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8" name="직사각형 36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9" name="직사각형 36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0" name="직사각형 36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1" name="직사각형 36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5" name="그룹 340"/>
                <p:cNvGrpSpPr/>
                <p:nvPr/>
              </p:nvGrpSpPr>
              <p:grpSpPr>
                <a:xfrm>
                  <a:off x="868950" y="3573016"/>
                  <a:ext cx="457200" cy="456333"/>
                  <a:chOff x="288170" y="3573016"/>
                  <a:chExt cx="457200" cy="456333"/>
                </a:xfrm>
              </p:grpSpPr>
              <p:sp>
                <p:nvSpPr>
                  <p:cNvPr id="450" name="직사각형 35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1" name="직사각형 356"/>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2" name="직사각형 357"/>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3" name="직사각형 358"/>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4" name="직사각형 359"/>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5" name="직사각형 360"/>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6" name="그룹 341"/>
                <p:cNvGrpSpPr/>
                <p:nvPr/>
              </p:nvGrpSpPr>
              <p:grpSpPr>
                <a:xfrm>
                  <a:off x="1449730" y="3573016"/>
                  <a:ext cx="457200" cy="456333"/>
                  <a:chOff x="288170" y="3573016"/>
                  <a:chExt cx="457200" cy="456333"/>
                </a:xfrm>
              </p:grpSpPr>
              <p:sp>
                <p:nvSpPr>
                  <p:cNvPr id="444" name="직사각형 34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5" name="직사각형 35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6" name="직사각형 35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7" name="직사각형 35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8" name="직사각형 35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9" name="직사각형 35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7" name="그룹 342"/>
                <p:cNvGrpSpPr/>
                <p:nvPr/>
              </p:nvGrpSpPr>
              <p:grpSpPr>
                <a:xfrm>
                  <a:off x="2030510" y="3573016"/>
                  <a:ext cx="457200" cy="456333"/>
                  <a:chOff x="288170" y="3573016"/>
                  <a:chExt cx="457200" cy="456333"/>
                </a:xfrm>
              </p:grpSpPr>
              <p:sp>
                <p:nvSpPr>
                  <p:cNvPr id="438" name="직사각형 34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9" name="직사각형 34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0" name="직사각형 34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1" name="직사각형 34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2" name="직사각형 34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3" name="직사각형 34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1" name="그룹 396"/>
              <p:cNvGrpSpPr/>
              <p:nvPr/>
            </p:nvGrpSpPr>
            <p:grpSpPr>
              <a:xfrm>
                <a:off x="288170" y="4733912"/>
                <a:ext cx="2199540" cy="456333"/>
                <a:chOff x="288170" y="3573016"/>
                <a:chExt cx="2199540" cy="456333"/>
              </a:xfrm>
            </p:grpSpPr>
            <p:grpSp>
              <p:nvGrpSpPr>
                <p:cNvPr id="406" name="그룹 397"/>
                <p:cNvGrpSpPr/>
                <p:nvPr/>
              </p:nvGrpSpPr>
              <p:grpSpPr>
                <a:xfrm>
                  <a:off x="288170" y="3573016"/>
                  <a:ext cx="457200" cy="456333"/>
                  <a:chOff x="288170" y="3573016"/>
                  <a:chExt cx="457200" cy="456333"/>
                </a:xfrm>
              </p:grpSpPr>
              <p:sp>
                <p:nvSpPr>
                  <p:cNvPr id="428" name="직사각형 41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9" name="직사각형 42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0" name="직사각형 42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1" name="직사각형 42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2" name="직사각형 42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3" name="직사각형 42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7" name="그룹 398"/>
                <p:cNvGrpSpPr/>
                <p:nvPr/>
              </p:nvGrpSpPr>
              <p:grpSpPr>
                <a:xfrm>
                  <a:off x="868950" y="3573016"/>
                  <a:ext cx="457200" cy="456333"/>
                  <a:chOff x="288170" y="3573016"/>
                  <a:chExt cx="457200" cy="456333"/>
                </a:xfrm>
              </p:grpSpPr>
              <p:sp>
                <p:nvSpPr>
                  <p:cNvPr id="422" name="직사각형 41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3" name="직사각형 41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4" name="직사각형 41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5" name="직사각형 41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6" name="직사각형 41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7" name="직사각형 41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8" name="그룹 399"/>
                <p:cNvGrpSpPr/>
                <p:nvPr/>
              </p:nvGrpSpPr>
              <p:grpSpPr>
                <a:xfrm>
                  <a:off x="1449730" y="3573016"/>
                  <a:ext cx="457200" cy="456333"/>
                  <a:chOff x="288170" y="3573016"/>
                  <a:chExt cx="457200" cy="456333"/>
                </a:xfrm>
              </p:grpSpPr>
              <p:sp>
                <p:nvSpPr>
                  <p:cNvPr id="416" name="직사각형 40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7" name="직사각형 40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8" name="직사각형 40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9" name="직사각형 41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0" name="직사각형 41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1" name="직사각형 41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9" name="그룹 400"/>
                <p:cNvGrpSpPr/>
                <p:nvPr/>
              </p:nvGrpSpPr>
              <p:grpSpPr>
                <a:xfrm>
                  <a:off x="2030510" y="3573016"/>
                  <a:ext cx="457200" cy="456333"/>
                  <a:chOff x="288170" y="3573016"/>
                  <a:chExt cx="457200" cy="456333"/>
                </a:xfrm>
              </p:grpSpPr>
              <p:sp>
                <p:nvSpPr>
                  <p:cNvPr id="410" name="직사각형 40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1" name="직사각형 40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2" name="직사각형 40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3" name="직사각형 40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4" name="직사각형 40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5" name="직사각형 40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2" name="그룹 425"/>
              <p:cNvGrpSpPr/>
              <p:nvPr/>
            </p:nvGrpSpPr>
            <p:grpSpPr>
              <a:xfrm>
                <a:off x="288170" y="5315933"/>
                <a:ext cx="2199540" cy="456333"/>
                <a:chOff x="288170" y="3573016"/>
                <a:chExt cx="2199540" cy="456333"/>
              </a:xfrm>
            </p:grpSpPr>
            <p:grpSp>
              <p:nvGrpSpPr>
                <p:cNvPr id="378" name="그룹 426"/>
                <p:cNvGrpSpPr/>
                <p:nvPr/>
              </p:nvGrpSpPr>
              <p:grpSpPr>
                <a:xfrm>
                  <a:off x="288170" y="3573016"/>
                  <a:ext cx="457200" cy="456333"/>
                  <a:chOff x="288170" y="3573016"/>
                  <a:chExt cx="457200" cy="456333"/>
                </a:xfrm>
              </p:grpSpPr>
              <p:sp>
                <p:nvSpPr>
                  <p:cNvPr id="400" name="직사각형 448"/>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1" name="직사각형 449"/>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2" name="직사각형 450"/>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3" name="직사각형 451"/>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4" name="직사각형 452"/>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5" name="직사각형 453"/>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79" name="그룹 427"/>
                <p:cNvGrpSpPr/>
                <p:nvPr/>
              </p:nvGrpSpPr>
              <p:grpSpPr>
                <a:xfrm>
                  <a:off x="868950" y="3573016"/>
                  <a:ext cx="457200" cy="456333"/>
                  <a:chOff x="288170" y="3573016"/>
                  <a:chExt cx="457200" cy="456333"/>
                </a:xfrm>
              </p:grpSpPr>
              <p:sp>
                <p:nvSpPr>
                  <p:cNvPr id="394" name="직사각형 442"/>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5" name="직사각형 443"/>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6" name="직사각형 444"/>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7" name="직사각형 445"/>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8" name="직사각형 446"/>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9" name="직사각형 447"/>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0" name="그룹 428"/>
                <p:cNvGrpSpPr/>
                <p:nvPr/>
              </p:nvGrpSpPr>
              <p:grpSpPr>
                <a:xfrm>
                  <a:off x="1449730" y="3573016"/>
                  <a:ext cx="457200" cy="456333"/>
                  <a:chOff x="288170" y="3573016"/>
                  <a:chExt cx="457200" cy="456333"/>
                </a:xfrm>
              </p:grpSpPr>
              <p:sp>
                <p:nvSpPr>
                  <p:cNvPr id="388" name="직사각형 436"/>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9" name="직사각형 43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0" name="직사각형 43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1" name="직사각형 439"/>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2" name="직사각형 440"/>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3" name="직사각형 441"/>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1" name="그룹 429"/>
                <p:cNvGrpSpPr/>
                <p:nvPr/>
              </p:nvGrpSpPr>
              <p:grpSpPr>
                <a:xfrm>
                  <a:off x="2030510" y="3573016"/>
                  <a:ext cx="457200" cy="456333"/>
                  <a:chOff x="288170" y="3573016"/>
                  <a:chExt cx="457200" cy="456333"/>
                </a:xfrm>
              </p:grpSpPr>
              <p:sp>
                <p:nvSpPr>
                  <p:cNvPr id="382" name="직사각형 430"/>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3" name="직사각형 431"/>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4" name="직사각형 432"/>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5" name="직사각형 433"/>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6" name="직사각형 434"/>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7" name="직사각형 435"/>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cxnSp>
            <p:nvCxnSpPr>
              <p:cNvPr id="343" name="직선 화살표 연결선 455"/>
              <p:cNvCxnSpPr>
                <a:stCxn id="484" idx="3"/>
                <a:endCxn id="478" idx="1"/>
              </p:cNvCxnSpPr>
              <p:nvPr/>
            </p:nvCxnSpPr>
            <p:spPr>
              <a:xfrm>
                <a:off x="74537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4" name="직선 화살표 연결선 456"/>
              <p:cNvCxnSpPr>
                <a:stCxn id="478" idx="3"/>
                <a:endCxn id="472" idx="1"/>
              </p:cNvCxnSpPr>
              <p:nvPr/>
            </p:nvCxnSpPr>
            <p:spPr>
              <a:xfrm>
                <a:off x="132615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5" name="직선 화살표 연결선 459"/>
              <p:cNvCxnSpPr>
                <a:stCxn id="472" idx="3"/>
                <a:endCxn id="466" idx="1"/>
              </p:cNvCxnSpPr>
              <p:nvPr/>
            </p:nvCxnSpPr>
            <p:spPr>
              <a:xfrm>
                <a:off x="190693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6" name="직선 화살표 연결선 462"/>
              <p:cNvCxnSpPr>
                <a:stCxn id="444" idx="3"/>
                <a:endCxn id="438" idx="1"/>
              </p:cNvCxnSpPr>
              <p:nvPr/>
            </p:nvCxnSpPr>
            <p:spPr>
              <a:xfrm>
                <a:off x="190693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7" name="직선 화살표 연결선 465"/>
              <p:cNvCxnSpPr>
                <a:stCxn id="416" idx="3"/>
                <a:endCxn id="410" idx="1"/>
              </p:cNvCxnSpPr>
              <p:nvPr/>
            </p:nvCxnSpPr>
            <p:spPr>
              <a:xfrm>
                <a:off x="190693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8" name="직선 화살표 연결선 468"/>
              <p:cNvCxnSpPr>
                <a:stCxn id="388" idx="3"/>
                <a:endCxn id="382" idx="1"/>
              </p:cNvCxnSpPr>
              <p:nvPr/>
            </p:nvCxnSpPr>
            <p:spPr>
              <a:xfrm>
                <a:off x="190693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9" name="직선 화살표 연결선 471"/>
              <p:cNvCxnSpPr>
                <a:stCxn id="394" idx="3"/>
                <a:endCxn id="388" idx="1"/>
              </p:cNvCxnSpPr>
              <p:nvPr/>
            </p:nvCxnSpPr>
            <p:spPr>
              <a:xfrm>
                <a:off x="132615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0" name="직선 화살표 연결선 474"/>
              <p:cNvCxnSpPr>
                <a:stCxn id="400" idx="3"/>
                <a:endCxn id="394" idx="1"/>
              </p:cNvCxnSpPr>
              <p:nvPr/>
            </p:nvCxnSpPr>
            <p:spPr>
              <a:xfrm>
                <a:off x="74537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1" name="직선 화살표 연결선 477"/>
              <p:cNvCxnSpPr>
                <a:stCxn id="428" idx="3"/>
                <a:endCxn id="422" idx="1"/>
              </p:cNvCxnSpPr>
              <p:nvPr/>
            </p:nvCxnSpPr>
            <p:spPr>
              <a:xfrm>
                <a:off x="74537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2" name="직선 화살표 연결선 480"/>
              <p:cNvCxnSpPr>
                <a:stCxn id="456" idx="3"/>
                <a:endCxn id="450" idx="1"/>
              </p:cNvCxnSpPr>
              <p:nvPr/>
            </p:nvCxnSpPr>
            <p:spPr>
              <a:xfrm>
                <a:off x="74537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3" name="직선 화살표 연결선 483"/>
              <p:cNvCxnSpPr>
                <a:stCxn id="484" idx="2"/>
                <a:endCxn id="456" idx="0"/>
              </p:cNvCxnSpPr>
              <p:nvPr/>
            </p:nvCxnSpPr>
            <p:spPr>
              <a:xfrm>
                <a:off x="51677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4" name="직선 화살표 연결선 486"/>
              <p:cNvCxnSpPr>
                <a:stCxn id="450" idx="0"/>
                <a:endCxn id="478" idx="2"/>
              </p:cNvCxnSpPr>
              <p:nvPr/>
            </p:nvCxnSpPr>
            <p:spPr>
              <a:xfrm flipV="1">
                <a:off x="109755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5" name="직선 화살표 연결선 489"/>
              <p:cNvCxnSpPr>
                <a:stCxn id="456" idx="2"/>
                <a:endCxn id="428" idx="0"/>
              </p:cNvCxnSpPr>
              <p:nvPr/>
            </p:nvCxnSpPr>
            <p:spPr>
              <a:xfrm>
                <a:off x="51677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6" name="직선 화살표 연결선 492"/>
              <p:cNvCxnSpPr>
                <a:stCxn id="428" idx="2"/>
                <a:endCxn id="400" idx="0"/>
              </p:cNvCxnSpPr>
              <p:nvPr/>
            </p:nvCxnSpPr>
            <p:spPr>
              <a:xfrm>
                <a:off x="51677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7" name="직선 화살표 연결선 495"/>
              <p:cNvCxnSpPr>
                <a:stCxn id="422" idx="2"/>
                <a:endCxn id="394" idx="0"/>
              </p:cNvCxnSpPr>
              <p:nvPr/>
            </p:nvCxnSpPr>
            <p:spPr>
              <a:xfrm>
                <a:off x="109755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8" name="직선 화살표 연결선 498"/>
              <p:cNvCxnSpPr>
                <a:stCxn id="438" idx="2"/>
                <a:endCxn id="410" idx="0"/>
              </p:cNvCxnSpPr>
              <p:nvPr/>
            </p:nvCxnSpPr>
            <p:spPr>
              <a:xfrm>
                <a:off x="225911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9" name="직선 화살표 연결선 501"/>
              <p:cNvCxnSpPr>
                <a:stCxn id="466" idx="2"/>
                <a:endCxn id="438" idx="0"/>
              </p:cNvCxnSpPr>
              <p:nvPr/>
            </p:nvCxnSpPr>
            <p:spPr>
              <a:xfrm>
                <a:off x="225911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0" name="직선 화살표 연결선 504"/>
              <p:cNvCxnSpPr>
                <a:stCxn id="472" idx="2"/>
                <a:endCxn id="444" idx="0"/>
              </p:cNvCxnSpPr>
              <p:nvPr/>
            </p:nvCxnSpPr>
            <p:spPr>
              <a:xfrm>
                <a:off x="167833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1" name="직선 화살표 연결선 507"/>
              <p:cNvCxnSpPr>
                <a:stCxn id="410" idx="2"/>
                <a:endCxn id="382" idx="0"/>
              </p:cNvCxnSpPr>
              <p:nvPr/>
            </p:nvCxnSpPr>
            <p:spPr>
              <a:xfrm>
                <a:off x="225911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2" name="직선 화살표 연결선 510"/>
              <p:cNvCxnSpPr>
                <a:stCxn id="416" idx="2"/>
                <a:endCxn id="388" idx="0"/>
              </p:cNvCxnSpPr>
              <p:nvPr/>
            </p:nvCxnSpPr>
            <p:spPr>
              <a:xfrm>
                <a:off x="167833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nvGrpSpPr>
              <p:cNvPr id="363" name="그룹 563"/>
              <p:cNvGrpSpPr/>
              <p:nvPr/>
            </p:nvGrpSpPr>
            <p:grpSpPr>
              <a:xfrm>
                <a:off x="752932" y="4038739"/>
                <a:ext cx="110913" cy="110913"/>
                <a:chOff x="750551" y="4036358"/>
                <a:chExt cx="110913" cy="110913"/>
              </a:xfrm>
            </p:grpSpPr>
            <p:cxnSp>
              <p:nvCxnSpPr>
                <p:cNvPr id="376" name="직선 화살표 연결선 54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7" name="직선 화살표 연결선 54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4" name="그룹 564"/>
              <p:cNvGrpSpPr/>
              <p:nvPr/>
            </p:nvGrpSpPr>
            <p:grpSpPr>
              <a:xfrm>
                <a:off x="1914269" y="4038739"/>
                <a:ext cx="110913" cy="110913"/>
                <a:chOff x="750551" y="4036358"/>
                <a:chExt cx="110913" cy="110913"/>
              </a:xfrm>
            </p:grpSpPr>
            <p:cxnSp>
              <p:nvCxnSpPr>
                <p:cNvPr id="374" name="직선 화살표 연결선 565"/>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5" name="직선 화살표 연결선 56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5" name="그룹 567"/>
              <p:cNvGrpSpPr/>
              <p:nvPr/>
            </p:nvGrpSpPr>
            <p:grpSpPr>
              <a:xfrm>
                <a:off x="752932" y="5200852"/>
                <a:ext cx="110913" cy="110913"/>
                <a:chOff x="750551" y="4036358"/>
                <a:chExt cx="110913" cy="110913"/>
              </a:xfrm>
            </p:grpSpPr>
            <p:cxnSp>
              <p:nvCxnSpPr>
                <p:cNvPr id="372" name="직선 화살표 연결선 568"/>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3" name="직선 화살표 연결선 569"/>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6" name="그룹 570"/>
              <p:cNvGrpSpPr/>
              <p:nvPr/>
            </p:nvGrpSpPr>
            <p:grpSpPr>
              <a:xfrm>
                <a:off x="1914269" y="5200852"/>
                <a:ext cx="110913" cy="110913"/>
                <a:chOff x="750551" y="4036358"/>
                <a:chExt cx="110913" cy="110913"/>
              </a:xfrm>
            </p:grpSpPr>
            <p:cxnSp>
              <p:nvCxnSpPr>
                <p:cNvPr id="370" name="직선 화살표 연결선 571"/>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1" name="직선 화살표 연결선 572"/>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7" name="그룹 573"/>
              <p:cNvGrpSpPr/>
              <p:nvPr/>
            </p:nvGrpSpPr>
            <p:grpSpPr>
              <a:xfrm>
                <a:off x="1331478" y="4617389"/>
                <a:ext cx="110913" cy="110913"/>
                <a:chOff x="750551" y="4036358"/>
                <a:chExt cx="110913" cy="110913"/>
              </a:xfrm>
            </p:grpSpPr>
            <p:cxnSp>
              <p:nvCxnSpPr>
                <p:cNvPr id="368" name="직선 화살표 연결선 57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9" name="직선 화살표 연결선 575"/>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cxnSp>
          <p:nvCxnSpPr>
            <p:cNvPr id="337" name="직선 연결선 578"/>
            <p:cNvCxnSpPr/>
            <p:nvPr/>
          </p:nvCxnSpPr>
          <p:spPr>
            <a:xfrm flipV="1">
              <a:off x="2409894" y="3318585"/>
              <a:ext cx="548576" cy="1305027"/>
            </a:xfrm>
            <a:prstGeom prst="line">
              <a:avLst/>
            </a:prstGeom>
            <a:noFill/>
            <a:ln w="9525" cap="flat" cmpd="sng" algn="ctr">
              <a:solidFill>
                <a:sysClr val="windowText" lastClr="000000">
                  <a:shade val="95000"/>
                  <a:satMod val="105000"/>
                </a:sysClr>
              </a:solidFill>
              <a:prstDash val="dash"/>
            </a:ln>
            <a:effectLst/>
          </p:spPr>
        </p:cxnSp>
        <p:cxnSp>
          <p:nvCxnSpPr>
            <p:cNvPr id="338" name="직선 연결선 581"/>
            <p:cNvCxnSpPr/>
            <p:nvPr/>
          </p:nvCxnSpPr>
          <p:spPr>
            <a:xfrm>
              <a:off x="2409894" y="5085555"/>
              <a:ext cx="539611" cy="250089"/>
            </a:xfrm>
            <a:prstGeom prst="line">
              <a:avLst/>
            </a:prstGeom>
            <a:noFill/>
            <a:ln w="9525" cap="flat" cmpd="sng" algn="ctr">
              <a:solidFill>
                <a:sysClr val="windowText" lastClr="000000">
                  <a:shade val="95000"/>
                  <a:satMod val="105000"/>
                </a:sysClr>
              </a:solidFill>
              <a:prstDash val="dash"/>
            </a:ln>
            <a:effectLst/>
          </p:spPr>
        </p:cxnSp>
      </p:grpSp>
      <p:grpSp>
        <p:nvGrpSpPr>
          <p:cNvPr id="490" name="그룹 607"/>
          <p:cNvGrpSpPr/>
          <p:nvPr/>
        </p:nvGrpSpPr>
        <p:grpSpPr>
          <a:xfrm>
            <a:off x="-45765" y="1710657"/>
            <a:ext cx="2926699" cy="2047890"/>
            <a:chOff x="-54730" y="2022051"/>
            <a:chExt cx="2926699" cy="2047890"/>
          </a:xfrm>
        </p:grpSpPr>
        <p:sp>
          <p:nvSpPr>
            <p:cNvPr id="491" name="직사각형 591"/>
            <p:cNvSpPr/>
            <p:nvPr/>
          </p:nvSpPr>
          <p:spPr>
            <a:xfrm>
              <a:off x="308849" y="2022051"/>
              <a:ext cx="2199540" cy="527375"/>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Host Processor</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92" name="위쪽/아래쪽 화살표 592"/>
            <p:cNvSpPr/>
            <p:nvPr/>
          </p:nvSpPr>
          <p:spPr>
            <a:xfrm>
              <a:off x="1232529" y="3442412"/>
              <a:ext cx="352180" cy="627529"/>
            </a:xfrm>
            <a:prstGeom prst="upDownArrow">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3" name="TextBox 492"/>
            <p:cNvSpPr txBox="1"/>
            <p:nvPr/>
          </p:nvSpPr>
          <p:spPr>
            <a:xfrm>
              <a:off x="-54730" y="2546359"/>
              <a:ext cx="2926699" cy="86177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Memory-Mapped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Accelerator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a:t>
              </a:r>
              <a:r>
                <a:rPr kumimoji="0" lang="en-US" altLang="ko-KR" sz="1400" b="0" i="0" u="none" strike="noStrike" kern="0" cap="none" spc="0" normalizeH="0" baseline="0" noProof="0" dirty="0" err="1">
                  <a:ln>
                    <a:noFill/>
                  </a:ln>
                  <a:solidFill>
                    <a:sysClr val="windowText" lastClr="000000"/>
                  </a:solidFill>
                  <a:effectLst/>
                  <a:uLnTx/>
                  <a:uFillTx/>
                  <a:latin typeface="Tahoma"/>
                  <a:ea typeface="+mn-ea"/>
                  <a:cs typeface="+mn-cs"/>
                </a:rPr>
                <a:t>Noncacheable</a:t>
              </a: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 Physically Addressed)</a:t>
              </a:r>
              <a:endParaRPr kumimoji="0" lang="ko-KR" altLang="en-US" sz="1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494" name="그룹 696"/>
          <p:cNvGrpSpPr/>
          <p:nvPr/>
        </p:nvGrpSpPr>
        <p:grpSpPr>
          <a:xfrm>
            <a:off x="257925" y="3794393"/>
            <a:ext cx="2309790" cy="2319536"/>
            <a:chOff x="257925" y="3794393"/>
            <a:chExt cx="2309790" cy="2319536"/>
          </a:xfrm>
        </p:grpSpPr>
        <p:sp>
          <p:nvSpPr>
            <p:cNvPr id="495" name="직사각형 622"/>
            <p:cNvSpPr/>
            <p:nvPr/>
          </p:nvSpPr>
          <p:spPr>
            <a:xfrm>
              <a:off x="257925" y="3794393"/>
              <a:ext cx="2309790" cy="2319536"/>
            </a:xfrm>
            <a:prstGeom prst="rect">
              <a:avLst/>
            </a:prstGeom>
            <a:solidFill>
              <a:sysClr val="window" lastClr="FFFFFF">
                <a:alpha val="7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496" name="타원 623"/>
            <p:cNvSpPr/>
            <p:nvPr/>
          </p:nvSpPr>
          <p:spPr>
            <a:xfrm>
              <a:off x="1024088" y="4551843"/>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7" name="타원 624"/>
            <p:cNvSpPr/>
            <p:nvPr/>
          </p:nvSpPr>
          <p:spPr>
            <a:xfrm>
              <a:off x="1708299" y="4468347"/>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8" name="타원 625"/>
            <p:cNvSpPr/>
            <p:nvPr/>
          </p:nvSpPr>
          <p:spPr>
            <a:xfrm>
              <a:off x="1509490" y="4650960"/>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9" name="타원 626"/>
            <p:cNvSpPr/>
            <p:nvPr/>
          </p:nvSpPr>
          <p:spPr>
            <a:xfrm>
              <a:off x="1609829"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00" name="타원 627"/>
            <p:cNvSpPr/>
            <p:nvPr/>
          </p:nvSpPr>
          <p:spPr>
            <a:xfrm>
              <a:off x="1024088" y="5711858"/>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1" name="직선 화살표 연결선 629"/>
            <p:cNvCxnSpPr>
              <a:stCxn id="496" idx="4"/>
              <a:endCxn id="500" idx="0"/>
            </p:cNvCxnSpPr>
            <p:nvPr/>
          </p:nvCxnSpPr>
          <p:spPr>
            <a:xfrm>
              <a:off x="1127182" y="4758031"/>
              <a:ext cx="0" cy="953827"/>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2" name="직선 화살표 연결선 632"/>
            <p:cNvCxnSpPr/>
            <p:nvPr/>
          </p:nvCxnSpPr>
          <p:spPr>
            <a:xfrm flipV="1">
              <a:off x="1237451" y="4583746"/>
              <a:ext cx="465414" cy="52548"/>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3" name="직선 화살표 연결선 643"/>
            <p:cNvCxnSpPr/>
            <p:nvPr/>
          </p:nvCxnSpPr>
          <p:spPr>
            <a:xfrm>
              <a:off x="1204599" y="4731504"/>
              <a:ext cx="427085" cy="431076"/>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4" name="구부러진 연결선 663"/>
            <p:cNvCxnSpPr>
              <a:stCxn id="497" idx="4"/>
              <a:endCxn id="498" idx="6"/>
            </p:cNvCxnSpPr>
            <p:nvPr/>
          </p:nvCxnSpPr>
          <p:spPr>
            <a:xfrm rot="5400000">
              <a:off x="1723777" y="4666437"/>
              <a:ext cx="79519" cy="95715"/>
            </a:xfrm>
            <a:prstGeom prst="curvedConnector2">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5" name="직선 화살표 연결선 664"/>
            <p:cNvCxnSpPr/>
            <p:nvPr/>
          </p:nvCxnSpPr>
          <p:spPr>
            <a:xfrm flipH="1">
              <a:off x="1170428" y="4845772"/>
              <a:ext cx="399848" cy="876072"/>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6" name="타원 673"/>
            <p:cNvSpPr/>
            <p:nvPr/>
          </p:nvSpPr>
          <p:spPr>
            <a:xfrm>
              <a:off x="449241"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7" name="직선 화살표 연결선 674"/>
            <p:cNvCxnSpPr>
              <a:stCxn id="499" idx="2"/>
              <a:endCxn id="506" idx="6"/>
            </p:cNvCxnSpPr>
            <p:nvPr/>
          </p:nvCxnSpPr>
          <p:spPr>
            <a:xfrm flipH="1">
              <a:off x="655429" y="5238406"/>
              <a:ext cx="954400" cy="0"/>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8" name="타원 678"/>
            <p:cNvSpPr/>
            <p:nvPr/>
          </p:nvSpPr>
          <p:spPr>
            <a:xfrm>
              <a:off x="2189246" y="3977345"/>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9" name="직선 화살표 연결선 679"/>
            <p:cNvCxnSpPr/>
            <p:nvPr/>
          </p:nvCxnSpPr>
          <p:spPr>
            <a:xfrm flipV="1">
              <a:off x="1883554" y="4166817"/>
              <a:ext cx="329400" cy="33318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10" name="직선 화살표 연결선 689"/>
            <p:cNvCxnSpPr/>
            <p:nvPr/>
          </p:nvCxnSpPr>
          <p:spPr>
            <a:xfrm flipH="1">
              <a:off x="1763098" y="4177768"/>
              <a:ext cx="479537" cy="96821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sp>
        <p:nvSpPr>
          <p:cNvPr id="515" name="직사각형 256"/>
          <p:cNvSpPr/>
          <p:nvPr/>
        </p:nvSpPr>
        <p:spPr>
          <a:xfrm>
            <a:off x="0" y="5983200"/>
            <a:ext cx="9144000" cy="8748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6" name="직사각형 257"/>
          <p:cNvSpPr/>
          <p:nvPr/>
        </p:nvSpPr>
        <p:spPr>
          <a:xfrm>
            <a:off x="0" y="5398571"/>
            <a:ext cx="6022172" cy="583147"/>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7" name="직사각형 259"/>
          <p:cNvSpPr/>
          <p:nvPr/>
        </p:nvSpPr>
        <p:spPr>
          <a:xfrm>
            <a:off x="8312935" y="5400000"/>
            <a:ext cx="831065" cy="582896"/>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8" name="직사각형 2"/>
          <p:cNvSpPr/>
          <p:nvPr/>
        </p:nvSpPr>
        <p:spPr>
          <a:xfrm>
            <a:off x="0" y="-1"/>
            <a:ext cx="9144000" cy="5400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9" name="모서리가 둥근 직사각형 10"/>
          <p:cNvSpPr/>
          <p:nvPr/>
        </p:nvSpPr>
        <p:spPr>
          <a:xfrm>
            <a:off x="5461339" y="4067108"/>
            <a:ext cx="3403838" cy="1095472"/>
          </a:xfrm>
          <a:prstGeom prst="round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Communications via</a:t>
            </a:r>
            <a:b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b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Remote Function Calls</a:t>
            </a:r>
            <a:endParaRPr kumimoji="0" lang="ko-KR" altLang="en-US" sz="2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Tree>
    <p:extLst>
      <p:ext uri="{BB962C8B-B14F-4D97-AF65-F5344CB8AC3E}">
        <p14:creationId xmlns:p14="http://schemas.microsoft.com/office/powerpoint/2010/main" val="144641303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extBox 510"/>
          <p:cNvSpPr txBox="1"/>
          <p:nvPr/>
        </p:nvSpPr>
        <p:spPr>
          <a:xfrm>
            <a:off x="5868144" y="2204864"/>
            <a:ext cx="7958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494"/>
                </a:solidFill>
                <a:effectLst/>
                <a:uLnTx/>
                <a:uFillTx/>
                <a:latin typeface="Tahoma"/>
                <a:ea typeface="+mn-ea"/>
                <a:cs typeface="+mn-cs"/>
              </a:rPr>
              <a:t>Logic</a:t>
            </a:r>
          </a:p>
        </p:txBody>
      </p:sp>
      <p:sp>
        <p:nvSpPr>
          <p:cNvPr id="512" name="TextBox 511"/>
          <p:cNvSpPr txBox="1"/>
          <p:nvPr/>
        </p:nvSpPr>
        <p:spPr>
          <a:xfrm>
            <a:off x="5796136" y="1700808"/>
            <a:ext cx="11234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B62F"/>
                </a:solidFill>
                <a:effectLst/>
                <a:uLnTx/>
                <a:uFillTx/>
                <a:latin typeface="Tahoma"/>
                <a:ea typeface="+mn-ea"/>
                <a:cs typeface="+mn-cs"/>
              </a:rPr>
              <a:t>Memory</a:t>
            </a:r>
          </a:p>
        </p:txBody>
      </p:sp>
      <p:sp>
        <p:nvSpPr>
          <p:cNvPr id="2" name="Title 1"/>
          <p:cNvSpPr>
            <a:spLocks noGrp="1"/>
          </p:cNvSpPr>
          <p:nvPr>
            <p:ph type="title"/>
          </p:nvPr>
        </p:nvSpPr>
        <p:spPr/>
        <p:txBody>
          <a:bodyPr/>
          <a:lstStyle/>
          <a:p>
            <a:r>
              <a:rPr lang="en-US" dirty="0" err="1"/>
              <a:t>Tesseract</a:t>
            </a:r>
            <a:r>
              <a:rPr lang="en-US" dirty="0"/>
              <a:t> System for Graph Processing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258" name="Picture 2" descr="http://www.extremetech.com/wp-content/uploads/2013/09/hybrid_memory_cub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01620" y="1340768"/>
            <a:ext cx="3383774" cy="24295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59" name="그룹 137"/>
          <p:cNvGrpSpPr/>
          <p:nvPr/>
        </p:nvGrpSpPr>
        <p:grpSpPr>
          <a:xfrm>
            <a:off x="2960548" y="2386982"/>
            <a:ext cx="2890319" cy="3322913"/>
            <a:chOff x="2540320" y="2698376"/>
            <a:chExt cx="2890319" cy="3322913"/>
          </a:xfrm>
        </p:grpSpPr>
        <p:cxnSp>
          <p:nvCxnSpPr>
            <p:cNvPr id="260" name="직선 연결선 64"/>
            <p:cNvCxnSpPr/>
            <p:nvPr/>
          </p:nvCxnSpPr>
          <p:spPr>
            <a:xfrm>
              <a:off x="2540320" y="3008078"/>
              <a:ext cx="101813" cy="990596"/>
            </a:xfrm>
            <a:prstGeom prst="line">
              <a:avLst/>
            </a:prstGeom>
            <a:noFill/>
            <a:ln w="9525" cap="flat" cmpd="sng" algn="ctr">
              <a:solidFill>
                <a:sysClr val="windowText" lastClr="000000"/>
              </a:solidFill>
              <a:prstDash val="dash"/>
            </a:ln>
            <a:effectLst/>
          </p:spPr>
        </p:cxnSp>
        <p:cxnSp>
          <p:nvCxnSpPr>
            <p:cNvPr id="261" name="직선 연결선 67"/>
            <p:cNvCxnSpPr/>
            <p:nvPr/>
          </p:nvCxnSpPr>
          <p:spPr>
            <a:xfrm flipH="1">
              <a:off x="5107196" y="2698376"/>
              <a:ext cx="323443" cy="1300298"/>
            </a:xfrm>
            <a:prstGeom prst="line">
              <a:avLst/>
            </a:prstGeom>
            <a:noFill/>
            <a:ln w="9525" cap="flat" cmpd="sng" algn="ctr">
              <a:solidFill>
                <a:sysClr val="windowText" lastClr="000000"/>
              </a:solidFill>
              <a:prstDash val="dash"/>
            </a:ln>
            <a:effectLst/>
          </p:spPr>
        </p:cxnSp>
        <p:grpSp>
          <p:nvGrpSpPr>
            <p:cNvPr id="262" name="그룹 85"/>
            <p:cNvGrpSpPr/>
            <p:nvPr/>
          </p:nvGrpSpPr>
          <p:grpSpPr>
            <a:xfrm>
              <a:off x="2542515" y="3916837"/>
              <a:ext cx="2664295" cy="2104452"/>
              <a:chOff x="3275856" y="3916837"/>
              <a:chExt cx="2664295" cy="2104452"/>
            </a:xfrm>
          </p:grpSpPr>
          <p:sp>
            <p:nvSpPr>
              <p:cNvPr id="263" name="직사각형 4"/>
              <p:cNvSpPr/>
              <p:nvPr/>
            </p:nvSpPr>
            <p:spPr>
              <a:xfrm>
                <a:off x="3375473" y="3998674"/>
                <a:ext cx="2465060" cy="2022615"/>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grpSp>
            <p:nvGrpSpPr>
              <p:cNvPr id="264" name="그룹 84"/>
              <p:cNvGrpSpPr/>
              <p:nvPr/>
            </p:nvGrpSpPr>
            <p:grpSpPr>
              <a:xfrm>
                <a:off x="3501888" y="3916837"/>
                <a:ext cx="2212233" cy="2010654"/>
                <a:chOff x="3501887" y="3916837"/>
                <a:chExt cx="2212233" cy="2010654"/>
              </a:xfrm>
            </p:grpSpPr>
            <p:grpSp>
              <p:nvGrpSpPr>
                <p:cNvPr id="267" name="그룹 49"/>
                <p:cNvGrpSpPr/>
                <p:nvPr/>
              </p:nvGrpSpPr>
              <p:grpSpPr>
                <a:xfrm flipV="1">
                  <a:off x="3627842" y="5167522"/>
                  <a:ext cx="64123" cy="489852"/>
                  <a:chOff x="3491880" y="4419110"/>
                  <a:chExt cx="73052" cy="558062"/>
                </a:xfrm>
              </p:grpSpPr>
              <p:cxnSp>
                <p:nvCxnSpPr>
                  <p:cNvPr id="310" name="직선 화살표 연결선 50"/>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11" name="직선 화살표 연결선 51"/>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8" name="그룹 52"/>
                <p:cNvGrpSpPr/>
                <p:nvPr/>
              </p:nvGrpSpPr>
              <p:grpSpPr>
                <a:xfrm flipV="1">
                  <a:off x="4070289" y="5167522"/>
                  <a:ext cx="64123" cy="489852"/>
                  <a:chOff x="3491880" y="4419110"/>
                  <a:chExt cx="73052" cy="558062"/>
                </a:xfrm>
              </p:grpSpPr>
              <p:cxnSp>
                <p:nvCxnSpPr>
                  <p:cNvPr id="308" name="직선 화살표 연결선 5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9" name="직선 화살표 연결선 54"/>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9" name="그룹 55"/>
                <p:cNvGrpSpPr/>
                <p:nvPr/>
              </p:nvGrpSpPr>
              <p:grpSpPr>
                <a:xfrm flipV="1">
                  <a:off x="4512736" y="5167522"/>
                  <a:ext cx="64123" cy="489852"/>
                  <a:chOff x="3491880" y="4419110"/>
                  <a:chExt cx="73052" cy="558062"/>
                </a:xfrm>
              </p:grpSpPr>
              <p:cxnSp>
                <p:nvCxnSpPr>
                  <p:cNvPr id="306" name="직선 화살표 연결선 56"/>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7" name="직선 화살표 연결선 57"/>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0" name="그룹 58"/>
                <p:cNvGrpSpPr/>
                <p:nvPr/>
              </p:nvGrpSpPr>
              <p:grpSpPr>
                <a:xfrm flipV="1">
                  <a:off x="5524042" y="5167522"/>
                  <a:ext cx="64123" cy="489852"/>
                  <a:chOff x="3491880" y="4419110"/>
                  <a:chExt cx="73052" cy="558062"/>
                </a:xfrm>
              </p:grpSpPr>
              <p:cxnSp>
                <p:nvCxnSpPr>
                  <p:cNvPr id="304" name="직선 화살표 연결선 59"/>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5" name="직선 화살표 연결선 60"/>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1" name="그룹 39"/>
                <p:cNvGrpSpPr/>
                <p:nvPr/>
              </p:nvGrpSpPr>
              <p:grpSpPr>
                <a:xfrm>
                  <a:off x="3627842" y="4362113"/>
                  <a:ext cx="64123" cy="489852"/>
                  <a:chOff x="3491880" y="4419110"/>
                  <a:chExt cx="73052" cy="558062"/>
                </a:xfrm>
              </p:grpSpPr>
              <p:cxnSp>
                <p:nvCxnSpPr>
                  <p:cNvPr id="302" name="직선 화살표 연결선 3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3" name="직선 화살표 연결선 3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2" name="그룹 40"/>
                <p:cNvGrpSpPr/>
                <p:nvPr/>
              </p:nvGrpSpPr>
              <p:grpSpPr>
                <a:xfrm>
                  <a:off x="4070289" y="4362113"/>
                  <a:ext cx="64123" cy="489852"/>
                  <a:chOff x="3491880" y="4419110"/>
                  <a:chExt cx="73052" cy="558062"/>
                </a:xfrm>
              </p:grpSpPr>
              <p:cxnSp>
                <p:nvCxnSpPr>
                  <p:cNvPr id="300" name="직선 화살표 연결선 41"/>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1" name="직선 화살표 연결선 42"/>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3" name="그룹 43"/>
                <p:cNvGrpSpPr/>
                <p:nvPr/>
              </p:nvGrpSpPr>
              <p:grpSpPr>
                <a:xfrm>
                  <a:off x="4512736" y="4362113"/>
                  <a:ext cx="64123" cy="489852"/>
                  <a:chOff x="3491880" y="4419110"/>
                  <a:chExt cx="73052" cy="558062"/>
                </a:xfrm>
              </p:grpSpPr>
              <p:cxnSp>
                <p:nvCxnSpPr>
                  <p:cNvPr id="298" name="직선 화살표 연결선 44"/>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9" name="직선 화살표 연결선 4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4" name="그룹 46"/>
                <p:cNvGrpSpPr/>
                <p:nvPr/>
              </p:nvGrpSpPr>
              <p:grpSpPr>
                <a:xfrm>
                  <a:off x="5524042" y="4362113"/>
                  <a:ext cx="64123" cy="489852"/>
                  <a:chOff x="3491880" y="4419110"/>
                  <a:chExt cx="73052" cy="558062"/>
                </a:xfrm>
              </p:grpSpPr>
              <p:cxnSp>
                <p:nvCxnSpPr>
                  <p:cNvPr id="296" name="직선 화살표 연결선 47"/>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7" name="직선 화살표 연결선 48"/>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sp>
              <p:nvSpPr>
                <p:cNvPr id="275" name="직사각형 6"/>
                <p:cNvSpPr/>
                <p:nvPr/>
              </p:nvSpPr>
              <p:spPr>
                <a:xfrm>
                  <a:off x="35018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6" name="직사각형 7"/>
                <p:cNvSpPr/>
                <p:nvPr/>
              </p:nvSpPr>
              <p:spPr>
                <a:xfrm>
                  <a:off x="3944334"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7" name="직사각형 8"/>
                <p:cNvSpPr/>
                <p:nvPr/>
              </p:nvSpPr>
              <p:spPr>
                <a:xfrm>
                  <a:off x="4386781"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8" name="직사각형 11"/>
                <p:cNvSpPr/>
                <p:nvPr/>
              </p:nvSpPr>
              <p:spPr>
                <a:xfrm>
                  <a:off x="3501887"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9" name="직사각형 12"/>
                <p:cNvSpPr/>
                <p:nvPr/>
              </p:nvSpPr>
              <p:spPr>
                <a:xfrm>
                  <a:off x="3944334"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0" name="직사각형 13"/>
                <p:cNvSpPr/>
                <p:nvPr/>
              </p:nvSpPr>
              <p:spPr>
                <a:xfrm>
                  <a:off x="4386781"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1" name="직사각형 15"/>
                <p:cNvSpPr/>
                <p:nvPr/>
              </p:nvSpPr>
              <p:spPr>
                <a:xfrm>
                  <a:off x="35018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2" name="직사각형 16"/>
                <p:cNvSpPr/>
                <p:nvPr/>
              </p:nvSpPr>
              <p:spPr>
                <a:xfrm>
                  <a:off x="3944334"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3" name="직사각형 17"/>
                <p:cNvSpPr/>
                <p:nvPr/>
              </p:nvSpPr>
              <p:spPr>
                <a:xfrm>
                  <a:off x="4386781"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4" name="직사각형 19"/>
                <p:cNvSpPr/>
                <p:nvPr/>
              </p:nvSpPr>
              <p:spPr>
                <a:xfrm>
                  <a:off x="35018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5" name="직사각형 20"/>
                <p:cNvSpPr/>
                <p:nvPr/>
              </p:nvSpPr>
              <p:spPr>
                <a:xfrm>
                  <a:off x="3944334"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6" name="직사각형 21"/>
                <p:cNvSpPr/>
                <p:nvPr/>
              </p:nvSpPr>
              <p:spPr>
                <a:xfrm>
                  <a:off x="4386781"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7" name="직사각형 5"/>
                <p:cNvSpPr/>
                <p:nvPr/>
              </p:nvSpPr>
              <p:spPr>
                <a:xfrm>
                  <a:off x="3501887" y="4851965"/>
                  <a:ext cx="2212233" cy="316034"/>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Crossbar Network</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8" name="직사각형 9"/>
                <p:cNvSpPr/>
                <p:nvPr/>
              </p:nvSpPr>
              <p:spPr>
                <a:xfrm>
                  <a:off x="53980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9" name="직사각형 14"/>
                <p:cNvSpPr/>
                <p:nvPr/>
              </p:nvSpPr>
              <p:spPr>
                <a:xfrm>
                  <a:off x="5398087" y="44806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0" name="직사각형 18"/>
                <p:cNvSpPr/>
                <p:nvPr/>
              </p:nvSpPr>
              <p:spPr>
                <a:xfrm>
                  <a:off x="53980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1" name="직사각형 22"/>
                <p:cNvSpPr/>
                <p:nvPr/>
              </p:nvSpPr>
              <p:spPr>
                <a:xfrm>
                  <a:off x="53980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2" name="TextBox 291"/>
                <p:cNvSpPr txBox="1"/>
                <p:nvPr/>
              </p:nvSpPr>
              <p:spPr>
                <a:xfrm>
                  <a:off x="4860355" y="3916837"/>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3" name="TextBox 292"/>
                <p:cNvSpPr txBox="1"/>
                <p:nvPr/>
              </p:nvSpPr>
              <p:spPr>
                <a:xfrm>
                  <a:off x="4860355" y="4297315"/>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4" name="TextBox 293"/>
                <p:cNvSpPr txBox="1"/>
                <p:nvPr/>
              </p:nvSpPr>
              <p:spPr>
                <a:xfrm>
                  <a:off x="4860355" y="5096119"/>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5" name="TextBox 294"/>
                <p:cNvSpPr txBox="1"/>
                <p:nvPr/>
              </p:nvSpPr>
              <p:spPr>
                <a:xfrm>
                  <a:off x="4860355" y="5465826"/>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cxnSp>
            <p:nvCxnSpPr>
              <p:cNvPr id="265" name="직선 화살표 연결선 78"/>
              <p:cNvCxnSpPr/>
              <p:nvPr/>
            </p:nvCxnSpPr>
            <p:spPr>
              <a:xfrm flipH="1">
                <a:off x="3275856" y="5013177"/>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cxnSp>
            <p:nvCxnSpPr>
              <p:cNvPr id="266" name="직선 화살표 연결선 83"/>
              <p:cNvCxnSpPr/>
              <p:nvPr/>
            </p:nvCxnSpPr>
            <p:spPr>
              <a:xfrm flipH="1">
                <a:off x="5714120" y="5015083"/>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grpSp>
        <p:nvGrpSpPr>
          <p:cNvPr id="312" name="그룹 138"/>
          <p:cNvGrpSpPr/>
          <p:nvPr/>
        </p:nvGrpSpPr>
        <p:grpSpPr>
          <a:xfrm>
            <a:off x="5397217" y="3068960"/>
            <a:ext cx="3568497" cy="2986186"/>
            <a:chOff x="5277803" y="2315022"/>
            <a:chExt cx="3568497" cy="2986186"/>
          </a:xfrm>
        </p:grpSpPr>
        <p:grpSp>
          <p:nvGrpSpPr>
            <p:cNvPr id="313" name="그룹 131"/>
            <p:cNvGrpSpPr/>
            <p:nvPr/>
          </p:nvGrpSpPr>
          <p:grpSpPr>
            <a:xfrm>
              <a:off x="5860114" y="2315022"/>
              <a:ext cx="2986186" cy="2986186"/>
              <a:chOff x="5700614" y="2176524"/>
              <a:chExt cx="2986186" cy="2986186"/>
            </a:xfrm>
          </p:grpSpPr>
          <p:sp>
            <p:nvSpPr>
              <p:cNvPr id="316" name="직사각형 86"/>
              <p:cNvSpPr/>
              <p:nvPr/>
            </p:nvSpPr>
            <p:spPr>
              <a:xfrm>
                <a:off x="5700614" y="2176524"/>
                <a:ext cx="2986186" cy="2986186"/>
              </a:xfrm>
              <a:prstGeom prst="rect">
                <a:avLst/>
              </a:prstGeom>
              <a:solidFill>
                <a:sysClr val="window" lastClr="FFFFFF"/>
              </a:solidFill>
              <a:ln w="25400" cap="flat" cmpd="sng" algn="ctr">
                <a:solidFill>
                  <a:srgbClr val="5DA5DA"/>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17" name="직사각형 87"/>
              <p:cNvSpPr/>
              <p:nvPr/>
            </p:nvSpPr>
            <p:spPr>
              <a:xfrm>
                <a:off x="8110736" y="2346491"/>
                <a:ext cx="432048" cy="207509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DRAM Controller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18" name="직사각형 88"/>
              <p:cNvSpPr/>
              <p:nvPr/>
            </p:nvSpPr>
            <p:spPr>
              <a:xfrm>
                <a:off x="8110736" y="4589673"/>
                <a:ext cx="432048" cy="404944"/>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NI</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19" name="직선 화살표 연결선 97"/>
              <p:cNvCxnSpPr>
                <a:stCxn id="318" idx="0"/>
                <a:endCxn id="317" idx="2"/>
              </p:cNvCxnSpPr>
              <p:nvPr/>
            </p:nvCxnSpPr>
            <p:spPr>
              <a:xfrm flipV="1">
                <a:off x="8326760" y="4421581"/>
                <a:ext cx="0" cy="16809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cxnSp>
          <p:nvCxnSpPr>
            <p:cNvPr id="314" name="직선 연결선 127"/>
            <p:cNvCxnSpPr/>
            <p:nvPr/>
          </p:nvCxnSpPr>
          <p:spPr>
            <a:xfrm flipV="1">
              <a:off x="5280614" y="2315022"/>
              <a:ext cx="583876" cy="1104125"/>
            </a:xfrm>
            <a:prstGeom prst="line">
              <a:avLst/>
            </a:prstGeom>
            <a:noFill/>
            <a:ln w="9525" cap="flat" cmpd="sng" algn="ctr">
              <a:solidFill>
                <a:srgbClr val="5DA5DA">
                  <a:shade val="95000"/>
                  <a:satMod val="105000"/>
                </a:srgbClr>
              </a:solidFill>
              <a:prstDash val="dash"/>
            </a:ln>
            <a:effectLst/>
          </p:spPr>
        </p:cxnSp>
        <p:cxnSp>
          <p:nvCxnSpPr>
            <p:cNvPr id="315" name="직선 연결선 128"/>
            <p:cNvCxnSpPr/>
            <p:nvPr/>
          </p:nvCxnSpPr>
          <p:spPr>
            <a:xfrm>
              <a:off x="5277803" y="3668121"/>
              <a:ext cx="580861" cy="1633087"/>
            </a:xfrm>
            <a:prstGeom prst="line">
              <a:avLst/>
            </a:prstGeom>
            <a:noFill/>
            <a:ln w="9525" cap="flat" cmpd="sng" algn="ctr">
              <a:solidFill>
                <a:srgbClr val="5DA5DA">
                  <a:shade val="95000"/>
                  <a:satMod val="105000"/>
                </a:srgbClr>
              </a:solidFill>
              <a:prstDash val="dash"/>
            </a:ln>
            <a:effectLst/>
          </p:spPr>
        </p:cxnSp>
      </p:grpSp>
      <p:grpSp>
        <p:nvGrpSpPr>
          <p:cNvPr id="320" name="그룹 132"/>
          <p:cNvGrpSpPr/>
          <p:nvPr/>
        </p:nvGrpSpPr>
        <p:grpSpPr>
          <a:xfrm>
            <a:off x="6127920" y="3238927"/>
            <a:ext cx="2261730" cy="2648562"/>
            <a:chOff x="5849006" y="2346491"/>
            <a:chExt cx="2261730" cy="2648562"/>
          </a:xfrm>
        </p:grpSpPr>
        <p:sp>
          <p:nvSpPr>
            <p:cNvPr id="321" name="직사각형 89"/>
            <p:cNvSpPr/>
            <p:nvPr/>
          </p:nvSpPr>
          <p:spPr>
            <a:xfrm>
              <a:off x="5849006" y="2346491"/>
              <a:ext cx="2079267" cy="77439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In-Order Core</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2" name="직사각형 90"/>
            <p:cNvSpPr/>
            <p:nvPr/>
          </p:nvSpPr>
          <p:spPr>
            <a:xfrm>
              <a:off x="5849006" y="4589673"/>
              <a:ext cx="2079267" cy="40538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Message Queue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3" name="직사각형 91"/>
            <p:cNvSpPr/>
            <p:nvPr/>
          </p:nvSpPr>
          <p:spPr>
            <a:xfrm>
              <a:off x="6882913" y="3280649"/>
              <a:ext cx="1045360"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PF Buffer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4" name="직사각형 92"/>
            <p:cNvSpPr/>
            <p:nvPr/>
          </p:nvSpPr>
          <p:spPr>
            <a:xfrm>
              <a:off x="6882913" y="4047202"/>
              <a:ext cx="1045360" cy="374697"/>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MTP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5" name="직사각형 93"/>
            <p:cNvSpPr/>
            <p:nvPr/>
          </p:nvSpPr>
          <p:spPr>
            <a:xfrm>
              <a:off x="6240328" y="3280650"/>
              <a:ext cx="460122"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LP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26" name="직선 화살표 연결선 95"/>
            <p:cNvCxnSpPr/>
            <p:nvPr/>
          </p:nvCxnSpPr>
          <p:spPr>
            <a:xfrm>
              <a:off x="6028727" y="3120890"/>
              <a:ext cx="0" cy="1468783"/>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7" name="직선 화살표 연결선 98"/>
            <p:cNvCxnSpPr>
              <a:stCxn id="318" idx="1"/>
              <a:endCxn id="322" idx="3"/>
            </p:cNvCxnSpPr>
            <p:nvPr/>
          </p:nvCxnSpPr>
          <p:spPr>
            <a:xfrm flipH="1">
              <a:off x="7928273" y="4792145"/>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8" name="직선 화살표 연결선 106"/>
            <p:cNvCxnSpPr/>
            <p:nvPr/>
          </p:nvCxnSpPr>
          <p:spPr>
            <a:xfrm flipV="1">
              <a:off x="7405593" y="4420547"/>
              <a:ext cx="0" cy="169126"/>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29" name="직선 화살표 연결선 109"/>
            <p:cNvCxnSpPr>
              <a:stCxn id="324" idx="0"/>
              <a:endCxn id="323" idx="2"/>
            </p:cNvCxnSpPr>
            <p:nvPr/>
          </p:nvCxnSpPr>
          <p:spPr>
            <a:xfrm flipV="1">
              <a:off x="7405593" y="3890851"/>
              <a:ext cx="0" cy="15635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0" name="직선 화살표 연결선 113"/>
            <p:cNvCxnSpPr/>
            <p:nvPr/>
          </p:nvCxnSpPr>
          <p:spPr>
            <a:xfrm flipV="1">
              <a:off x="7405593"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1" name="직선 화살표 연결선 115"/>
            <p:cNvCxnSpPr/>
            <p:nvPr/>
          </p:nvCxnSpPr>
          <p:spPr>
            <a:xfrm>
              <a:off x="6470389"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2" name="직선 화살표 연결선 116"/>
            <p:cNvCxnSpPr>
              <a:stCxn id="325" idx="3"/>
              <a:endCxn id="323" idx="1"/>
            </p:cNvCxnSpPr>
            <p:nvPr/>
          </p:nvCxnSpPr>
          <p:spPr>
            <a:xfrm flipV="1">
              <a:off x="6700450" y="3585750"/>
              <a:ext cx="182463" cy="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3" name="직선 화살표 연결선 123"/>
            <p:cNvCxnSpPr/>
            <p:nvPr/>
          </p:nvCxnSpPr>
          <p:spPr>
            <a:xfrm flipH="1">
              <a:off x="7928273" y="3594266"/>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34" name="직선 화살표 연결선 124"/>
            <p:cNvCxnSpPr/>
            <p:nvPr/>
          </p:nvCxnSpPr>
          <p:spPr>
            <a:xfrm flipH="1">
              <a:off x="7928273" y="2733472"/>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335" name="그룹 583"/>
          <p:cNvGrpSpPr/>
          <p:nvPr/>
        </p:nvGrpSpPr>
        <p:grpSpPr>
          <a:xfrm>
            <a:off x="318817" y="3704795"/>
            <a:ext cx="2747113" cy="2348991"/>
            <a:chOff x="211357" y="3318585"/>
            <a:chExt cx="2747113" cy="2348991"/>
          </a:xfrm>
        </p:grpSpPr>
        <p:grpSp>
          <p:nvGrpSpPr>
            <p:cNvPr id="336" name="그룹 576"/>
            <p:cNvGrpSpPr/>
            <p:nvPr/>
          </p:nvGrpSpPr>
          <p:grpSpPr>
            <a:xfrm>
              <a:off x="211357" y="3468326"/>
              <a:ext cx="2199540" cy="2199250"/>
              <a:chOff x="288170" y="3573016"/>
              <a:chExt cx="2199540" cy="2199250"/>
            </a:xfrm>
          </p:grpSpPr>
          <p:grpSp>
            <p:nvGrpSpPr>
              <p:cNvPr id="339" name="그룹 337"/>
              <p:cNvGrpSpPr/>
              <p:nvPr/>
            </p:nvGrpSpPr>
            <p:grpSpPr>
              <a:xfrm>
                <a:off x="288170" y="3573016"/>
                <a:ext cx="2199540" cy="456333"/>
                <a:chOff x="288170" y="3573016"/>
                <a:chExt cx="2199540" cy="456333"/>
              </a:xfrm>
            </p:grpSpPr>
            <p:grpSp>
              <p:nvGrpSpPr>
                <p:cNvPr id="462" name="그룹 315"/>
                <p:cNvGrpSpPr/>
                <p:nvPr/>
              </p:nvGrpSpPr>
              <p:grpSpPr>
                <a:xfrm>
                  <a:off x="288170" y="3573016"/>
                  <a:ext cx="457200" cy="456333"/>
                  <a:chOff x="288170" y="3573016"/>
                  <a:chExt cx="457200" cy="456333"/>
                </a:xfrm>
              </p:grpSpPr>
              <p:sp>
                <p:nvSpPr>
                  <p:cNvPr id="484" name="직사각형 14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5" name="직사각형 14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6" name="직사각형 14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7" name="직사각형 15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8" name="직사각형 15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9" name="직사각형 15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3" name="그룹 316"/>
                <p:cNvGrpSpPr/>
                <p:nvPr/>
              </p:nvGrpSpPr>
              <p:grpSpPr>
                <a:xfrm>
                  <a:off x="868950" y="3573016"/>
                  <a:ext cx="457200" cy="456333"/>
                  <a:chOff x="288170" y="3573016"/>
                  <a:chExt cx="457200" cy="456333"/>
                </a:xfrm>
              </p:grpSpPr>
              <p:sp>
                <p:nvSpPr>
                  <p:cNvPr id="478" name="직사각형 31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9" name="직사각형 31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0" name="직사각형 31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1" name="직사각형 32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2" name="직사각형 32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3" name="직사각형 32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4" name="그룹 323"/>
                <p:cNvGrpSpPr/>
                <p:nvPr/>
              </p:nvGrpSpPr>
              <p:grpSpPr>
                <a:xfrm>
                  <a:off x="1449730" y="3573016"/>
                  <a:ext cx="457200" cy="456333"/>
                  <a:chOff x="288170" y="3573016"/>
                  <a:chExt cx="457200" cy="456333"/>
                </a:xfrm>
              </p:grpSpPr>
              <p:sp>
                <p:nvSpPr>
                  <p:cNvPr id="472" name="직사각형 324"/>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3" name="직사각형 325"/>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4" name="직사각형 326"/>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5" name="직사각형 327"/>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6" name="직사각형 328"/>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7" name="직사각형 329"/>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5" name="그룹 330"/>
                <p:cNvGrpSpPr/>
                <p:nvPr/>
              </p:nvGrpSpPr>
              <p:grpSpPr>
                <a:xfrm>
                  <a:off x="2030510" y="3573016"/>
                  <a:ext cx="457200" cy="456333"/>
                  <a:chOff x="288170" y="3573016"/>
                  <a:chExt cx="457200" cy="456333"/>
                </a:xfrm>
              </p:grpSpPr>
              <p:sp>
                <p:nvSpPr>
                  <p:cNvPr id="466" name="직사각형 33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7" name="직사각형 33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8" name="직사각형 33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9" name="직사각형 33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0" name="직사각형 33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1" name="직사각형 33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0" name="그룹 338"/>
              <p:cNvGrpSpPr/>
              <p:nvPr/>
            </p:nvGrpSpPr>
            <p:grpSpPr>
              <a:xfrm>
                <a:off x="288170" y="4153087"/>
                <a:ext cx="2199540" cy="456333"/>
                <a:chOff x="288170" y="3573016"/>
                <a:chExt cx="2199540" cy="456333"/>
              </a:xfrm>
            </p:grpSpPr>
            <p:grpSp>
              <p:nvGrpSpPr>
                <p:cNvPr id="434" name="그룹 339"/>
                <p:cNvGrpSpPr/>
                <p:nvPr/>
              </p:nvGrpSpPr>
              <p:grpSpPr>
                <a:xfrm>
                  <a:off x="288170" y="3573016"/>
                  <a:ext cx="457200" cy="456333"/>
                  <a:chOff x="288170" y="3573016"/>
                  <a:chExt cx="457200" cy="456333"/>
                </a:xfrm>
              </p:grpSpPr>
              <p:sp>
                <p:nvSpPr>
                  <p:cNvPr id="456" name="직사각형 36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7" name="직사각형 36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8" name="직사각형 36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9" name="직사각형 36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0" name="직사각형 36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1" name="직사각형 36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5" name="그룹 340"/>
                <p:cNvGrpSpPr/>
                <p:nvPr/>
              </p:nvGrpSpPr>
              <p:grpSpPr>
                <a:xfrm>
                  <a:off x="868950" y="3573016"/>
                  <a:ext cx="457200" cy="456333"/>
                  <a:chOff x="288170" y="3573016"/>
                  <a:chExt cx="457200" cy="456333"/>
                </a:xfrm>
              </p:grpSpPr>
              <p:sp>
                <p:nvSpPr>
                  <p:cNvPr id="450" name="직사각형 35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1" name="직사각형 356"/>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2" name="직사각형 357"/>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3" name="직사각형 358"/>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4" name="직사각형 359"/>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5" name="직사각형 360"/>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6" name="그룹 341"/>
                <p:cNvGrpSpPr/>
                <p:nvPr/>
              </p:nvGrpSpPr>
              <p:grpSpPr>
                <a:xfrm>
                  <a:off x="1449730" y="3573016"/>
                  <a:ext cx="457200" cy="456333"/>
                  <a:chOff x="288170" y="3573016"/>
                  <a:chExt cx="457200" cy="456333"/>
                </a:xfrm>
              </p:grpSpPr>
              <p:sp>
                <p:nvSpPr>
                  <p:cNvPr id="444" name="직사각형 34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5" name="직사각형 35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6" name="직사각형 35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7" name="직사각형 35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8" name="직사각형 35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9" name="직사각형 35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7" name="그룹 342"/>
                <p:cNvGrpSpPr/>
                <p:nvPr/>
              </p:nvGrpSpPr>
              <p:grpSpPr>
                <a:xfrm>
                  <a:off x="2030510" y="3573016"/>
                  <a:ext cx="457200" cy="456333"/>
                  <a:chOff x="288170" y="3573016"/>
                  <a:chExt cx="457200" cy="456333"/>
                </a:xfrm>
              </p:grpSpPr>
              <p:sp>
                <p:nvSpPr>
                  <p:cNvPr id="438" name="직사각형 34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9" name="직사각형 34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0" name="직사각형 34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1" name="직사각형 34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2" name="직사각형 34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3" name="직사각형 34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1" name="그룹 396"/>
              <p:cNvGrpSpPr/>
              <p:nvPr/>
            </p:nvGrpSpPr>
            <p:grpSpPr>
              <a:xfrm>
                <a:off x="288170" y="4733912"/>
                <a:ext cx="2199540" cy="456333"/>
                <a:chOff x="288170" y="3573016"/>
                <a:chExt cx="2199540" cy="456333"/>
              </a:xfrm>
            </p:grpSpPr>
            <p:grpSp>
              <p:nvGrpSpPr>
                <p:cNvPr id="406" name="그룹 397"/>
                <p:cNvGrpSpPr/>
                <p:nvPr/>
              </p:nvGrpSpPr>
              <p:grpSpPr>
                <a:xfrm>
                  <a:off x="288170" y="3573016"/>
                  <a:ext cx="457200" cy="456333"/>
                  <a:chOff x="288170" y="3573016"/>
                  <a:chExt cx="457200" cy="456333"/>
                </a:xfrm>
              </p:grpSpPr>
              <p:sp>
                <p:nvSpPr>
                  <p:cNvPr id="428" name="직사각형 41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9" name="직사각형 42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0" name="직사각형 42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1" name="직사각형 42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2" name="직사각형 42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3" name="직사각형 42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7" name="그룹 398"/>
                <p:cNvGrpSpPr/>
                <p:nvPr/>
              </p:nvGrpSpPr>
              <p:grpSpPr>
                <a:xfrm>
                  <a:off x="868950" y="3573016"/>
                  <a:ext cx="457200" cy="456333"/>
                  <a:chOff x="288170" y="3573016"/>
                  <a:chExt cx="457200" cy="456333"/>
                </a:xfrm>
              </p:grpSpPr>
              <p:sp>
                <p:nvSpPr>
                  <p:cNvPr id="422" name="직사각형 41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3" name="직사각형 41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4" name="직사각형 41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5" name="직사각형 41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6" name="직사각형 41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7" name="직사각형 41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8" name="그룹 399"/>
                <p:cNvGrpSpPr/>
                <p:nvPr/>
              </p:nvGrpSpPr>
              <p:grpSpPr>
                <a:xfrm>
                  <a:off x="1449730" y="3573016"/>
                  <a:ext cx="457200" cy="456333"/>
                  <a:chOff x="288170" y="3573016"/>
                  <a:chExt cx="457200" cy="456333"/>
                </a:xfrm>
              </p:grpSpPr>
              <p:sp>
                <p:nvSpPr>
                  <p:cNvPr id="416" name="직사각형 40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7" name="직사각형 40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8" name="직사각형 40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9" name="직사각형 41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0" name="직사각형 41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1" name="직사각형 41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9" name="그룹 400"/>
                <p:cNvGrpSpPr/>
                <p:nvPr/>
              </p:nvGrpSpPr>
              <p:grpSpPr>
                <a:xfrm>
                  <a:off x="2030510" y="3573016"/>
                  <a:ext cx="457200" cy="456333"/>
                  <a:chOff x="288170" y="3573016"/>
                  <a:chExt cx="457200" cy="456333"/>
                </a:xfrm>
              </p:grpSpPr>
              <p:sp>
                <p:nvSpPr>
                  <p:cNvPr id="410" name="직사각형 40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1" name="직사각형 40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2" name="직사각형 40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3" name="직사각형 40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4" name="직사각형 40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5" name="직사각형 40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2" name="그룹 425"/>
              <p:cNvGrpSpPr/>
              <p:nvPr/>
            </p:nvGrpSpPr>
            <p:grpSpPr>
              <a:xfrm>
                <a:off x="288170" y="5315933"/>
                <a:ext cx="2199540" cy="456333"/>
                <a:chOff x="288170" y="3573016"/>
                <a:chExt cx="2199540" cy="456333"/>
              </a:xfrm>
            </p:grpSpPr>
            <p:grpSp>
              <p:nvGrpSpPr>
                <p:cNvPr id="378" name="그룹 426"/>
                <p:cNvGrpSpPr/>
                <p:nvPr/>
              </p:nvGrpSpPr>
              <p:grpSpPr>
                <a:xfrm>
                  <a:off x="288170" y="3573016"/>
                  <a:ext cx="457200" cy="456333"/>
                  <a:chOff x="288170" y="3573016"/>
                  <a:chExt cx="457200" cy="456333"/>
                </a:xfrm>
              </p:grpSpPr>
              <p:sp>
                <p:nvSpPr>
                  <p:cNvPr id="400" name="직사각형 448"/>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1" name="직사각형 449"/>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2" name="직사각형 450"/>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3" name="직사각형 451"/>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4" name="직사각형 452"/>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5" name="직사각형 453"/>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79" name="그룹 427"/>
                <p:cNvGrpSpPr/>
                <p:nvPr/>
              </p:nvGrpSpPr>
              <p:grpSpPr>
                <a:xfrm>
                  <a:off x="868950" y="3573016"/>
                  <a:ext cx="457200" cy="456333"/>
                  <a:chOff x="288170" y="3573016"/>
                  <a:chExt cx="457200" cy="456333"/>
                </a:xfrm>
              </p:grpSpPr>
              <p:sp>
                <p:nvSpPr>
                  <p:cNvPr id="394" name="직사각형 442"/>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5" name="직사각형 443"/>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6" name="직사각형 444"/>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7" name="직사각형 445"/>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8" name="직사각형 446"/>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9" name="직사각형 447"/>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0" name="그룹 428"/>
                <p:cNvGrpSpPr/>
                <p:nvPr/>
              </p:nvGrpSpPr>
              <p:grpSpPr>
                <a:xfrm>
                  <a:off x="1449730" y="3573016"/>
                  <a:ext cx="457200" cy="456333"/>
                  <a:chOff x="288170" y="3573016"/>
                  <a:chExt cx="457200" cy="456333"/>
                </a:xfrm>
              </p:grpSpPr>
              <p:sp>
                <p:nvSpPr>
                  <p:cNvPr id="388" name="직사각형 436"/>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9" name="직사각형 43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0" name="직사각형 43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1" name="직사각형 439"/>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2" name="직사각형 440"/>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3" name="직사각형 441"/>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1" name="그룹 429"/>
                <p:cNvGrpSpPr/>
                <p:nvPr/>
              </p:nvGrpSpPr>
              <p:grpSpPr>
                <a:xfrm>
                  <a:off x="2030510" y="3573016"/>
                  <a:ext cx="457200" cy="456333"/>
                  <a:chOff x="288170" y="3573016"/>
                  <a:chExt cx="457200" cy="456333"/>
                </a:xfrm>
              </p:grpSpPr>
              <p:sp>
                <p:nvSpPr>
                  <p:cNvPr id="382" name="직사각형 430"/>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3" name="직사각형 431"/>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4" name="직사각형 432"/>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5" name="직사각형 433"/>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6" name="직사각형 434"/>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7" name="직사각형 435"/>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cxnSp>
            <p:nvCxnSpPr>
              <p:cNvPr id="343" name="직선 화살표 연결선 455"/>
              <p:cNvCxnSpPr>
                <a:stCxn id="484" idx="3"/>
                <a:endCxn id="478" idx="1"/>
              </p:cNvCxnSpPr>
              <p:nvPr/>
            </p:nvCxnSpPr>
            <p:spPr>
              <a:xfrm>
                <a:off x="74537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4" name="직선 화살표 연결선 456"/>
              <p:cNvCxnSpPr>
                <a:stCxn id="478" idx="3"/>
                <a:endCxn id="472" idx="1"/>
              </p:cNvCxnSpPr>
              <p:nvPr/>
            </p:nvCxnSpPr>
            <p:spPr>
              <a:xfrm>
                <a:off x="132615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5" name="직선 화살표 연결선 459"/>
              <p:cNvCxnSpPr>
                <a:stCxn id="472" idx="3"/>
                <a:endCxn id="466" idx="1"/>
              </p:cNvCxnSpPr>
              <p:nvPr/>
            </p:nvCxnSpPr>
            <p:spPr>
              <a:xfrm>
                <a:off x="190693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6" name="직선 화살표 연결선 462"/>
              <p:cNvCxnSpPr>
                <a:stCxn id="444" idx="3"/>
                <a:endCxn id="438" idx="1"/>
              </p:cNvCxnSpPr>
              <p:nvPr/>
            </p:nvCxnSpPr>
            <p:spPr>
              <a:xfrm>
                <a:off x="190693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7" name="직선 화살표 연결선 465"/>
              <p:cNvCxnSpPr>
                <a:stCxn id="416" idx="3"/>
                <a:endCxn id="410" idx="1"/>
              </p:cNvCxnSpPr>
              <p:nvPr/>
            </p:nvCxnSpPr>
            <p:spPr>
              <a:xfrm>
                <a:off x="190693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8" name="직선 화살표 연결선 468"/>
              <p:cNvCxnSpPr>
                <a:stCxn id="388" idx="3"/>
                <a:endCxn id="382" idx="1"/>
              </p:cNvCxnSpPr>
              <p:nvPr/>
            </p:nvCxnSpPr>
            <p:spPr>
              <a:xfrm>
                <a:off x="190693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9" name="직선 화살표 연결선 471"/>
              <p:cNvCxnSpPr>
                <a:stCxn id="394" idx="3"/>
                <a:endCxn id="388" idx="1"/>
              </p:cNvCxnSpPr>
              <p:nvPr/>
            </p:nvCxnSpPr>
            <p:spPr>
              <a:xfrm>
                <a:off x="132615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0" name="직선 화살표 연결선 474"/>
              <p:cNvCxnSpPr>
                <a:stCxn id="400" idx="3"/>
                <a:endCxn id="394" idx="1"/>
              </p:cNvCxnSpPr>
              <p:nvPr/>
            </p:nvCxnSpPr>
            <p:spPr>
              <a:xfrm>
                <a:off x="74537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1" name="직선 화살표 연결선 477"/>
              <p:cNvCxnSpPr>
                <a:stCxn id="428" idx="3"/>
                <a:endCxn id="422" idx="1"/>
              </p:cNvCxnSpPr>
              <p:nvPr/>
            </p:nvCxnSpPr>
            <p:spPr>
              <a:xfrm>
                <a:off x="74537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2" name="직선 화살표 연결선 480"/>
              <p:cNvCxnSpPr>
                <a:stCxn id="456" idx="3"/>
                <a:endCxn id="450" idx="1"/>
              </p:cNvCxnSpPr>
              <p:nvPr/>
            </p:nvCxnSpPr>
            <p:spPr>
              <a:xfrm>
                <a:off x="74537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3" name="직선 화살표 연결선 483"/>
              <p:cNvCxnSpPr>
                <a:stCxn id="484" idx="2"/>
                <a:endCxn id="456" idx="0"/>
              </p:cNvCxnSpPr>
              <p:nvPr/>
            </p:nvCxnSpPr>
            <p:spPr>
              <a:xfrm>
                <a:off x="51677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4" name="직선 화살표 연결선 486"/>
              <p:cNvCxnSpPr>
                <a:stCxn id="450" idx="0"/>
                <a:endCxn id="478" idx="2"/>
              </p:cNvCxnSpPr>
              <p:nvPr/>
            </p:nvCxnSpPr>
            <p:spPr>
              <a:xfrm flipV="1">
                <a:off x="109755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5" name="직선 화살표 연결선 489"/>
              <p:cNvCxnSpPr>
                <a:stCxn id="456" idx="2"/>
                <a:endCxn id="428" idx="0"/>
              </p:cNvCxnSpPr>
              <p:nvPr/>
            </p:nvCxnSpPr>
            <p:spPr>
              <a:xfrm>
                <a:off x="51677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6" name="직선 화살표 연결선 492"/>
              <p:cNvCxnSpPr>
                <a:stCxn id="428" idx="2"/>
                <a:endCxn id="400" idx="0"/>
              </p:cNvCxnSpPr>
              <p:nvPr/>
            </p:nvCxnSpPr>
            <p:spPr>
              <a:xfrm>
                <a:off x="51677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7" name="직선 화살표 연결선 495"/>
              <p:cNvCxnSpPr>
                <a:stCxn id="422" idx="2"/>
                <a:endCxn id="394" idx="0"/>
              </p:cNvCxnSpPr>
              <p:nvPr/>
            </p:nvCxnSpPr>
            <p:spPr>
              <a:xfrm>
                <a:off x="109755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8" name="직선 화살표 연결선 498"/>
              <p:cNvCxnSpPr>
                <a:stCxn id="438" idx="2"/>
                <a:endCxn id="410" idx="0"/>
              </p:cNvCxnSpPr>
              <p:nvPr/>
            </p:nvCxnSpPr>
            <p:spPr>
              <a:xfrm>
                <a:off x="225911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9" name="직선 화살표 연결선 501"/>
              <p:cNvCxnSpPr>
                <a:stCxn id="466" idx="2"/>
                <a:endCxn id="438" idx="0"/>
              </p:cNvCxnSpPr>
              <p:nvPr/>
            </p:nvCxnSpPr>
            <p:spPr>
              <a:xfrm>
                <a:off x="225911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0" name="직선 화살표 연결선 504"/>
              <p:cNvCxnSpPr>
                <a:stCxn id="472" idx="2"/>
                <a:endCxn id="444" idx="0"/>
              </p:cNvCxnSpPr>
              <p:nvPr/>
            </p:nvCxnSpPr>
            <p:spPr>
              <a:xfrm>
                <a:off x="167833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1" name="직선 화살표 연결선 507"/>
              <p:cNvCxnSpPr>
                <a:stCxn id="410" idx="2"/>
                <a:endCxn id="382" idx="0"/>
              </p:cNvCxnSpPr>
              <p:nvPr/>
            </p:nvCxnSpPr>
            <p:spPr>
              <a:xfrm>
                <a:off x="225911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2" name="직선 화살표 연결선 510"/>
              <p:cNvCxnSpPr>
                <a:stCxn id="416" idx="2"/>
                <a:endCxn id="388" idx="0"/>
              </p:cNvCxnSpPr>
              <p:nvPr/>
            </p:nvCxnSpPr>
            <p:spPr>
              <a:xfrm>
                <a:off x="167833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nvGrpSpPr>
              <p:cNvPr id="363" name="그룹 563"/>
              <p:cNvGrpSpPr/>
              <p:nvPr/>
            </p:nvGrpSpPr>
            <p:grpSpPr>
              <a:xfrm>
                <a:off x="752932" y="4038739"/>
                <a:ext cx="110913" cy="110913"/>
                <a:chOff x="750551" y="4036358"/>
                <a:chExt cx="110913" cy="110913"/>
              </a:xfrm>
            </p:grpSpPr>
            <p:cxnSp>
              <p:nvCxnSpPr>
                <p:cNvPr id="376" name="직선 화살표 연결선 54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7" name="직선 화살표 연결선 54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4" name="그룹 564"/>
              <p:cNvGrpSpPr/>
              <p:nvPr/>
            </p:nvGrpSpPr>
            <p:grpSpPr>
              <a:xfrm>
                <a:off x="1914269" y="4038739"/>
                <a:ext cx="110913" cy="110913"/>
                <a:chOff x="750551" y="4036358"/>
                <a:chExt cx="110913" cy="110913"/>
              </a:xfrm>
            </p:grpSpPr>
            <p:cxnSp>
              <p:nvCxnSpPr>
                <p:cNvPr id="374" name="직선 화살표 연결선 565"/>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5" name="직선 화살표 연결선 56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5" name="그룹 567"/>
              <p:cNvGrpSpPr/>
              <p:nvPr/>
            </p:nvGrpSpPr>
            <p:grpSpPr>
              <a:xfrm>
                <a:off x="752932" y="5200852"/>
                <a:ext cx="110913" cy="110913"/>
                <a:chOff x="750551" y="4036358"/>
                <a:chExt cx="110913" cy="110913"/>
              </a:xfrm>
            </p:grpSpPr>
            <p:cxnSp>
              <p:nvCxnSpPr>
                <p:cNvPr id="372" name="직선 화살표 연결선 568"/>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3" name="직선 화살표 연결선 569"/>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6" name="그룹 570"/>
              <p:cNvGrpSpPr/>
              <p:nvPr/>
            </p:nvGrpSpPr>
            <p:grpSpPr>
              <a:xfrm>
                <a:off x="1914269" y="5200852"/>
                <a:ext cx="110913" cy="110913"/>
                <a:chOff x="750551" y="4036358"/>
                <a:chExt cx="110913" cy="110913"/>
              </a:xfrm>
            </p:grpSpPr>
            <p:cxnSp>
              <p:nvCxnSpPr>
                <p:cNvPr id="370" name="직선 화살표 연결선 571"/>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1" name="직선 화살표 연결선 572"/>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7" name="그룹 573"/>
              <p:cNvGrpSpPr/>
              <p:nvPr/>
            </p:nvGrpSpPr>
            <p:grpSpPr>
              <a:xfrm>
                <a:off x="1331478" y="4617389"/>
                <a:ext cx="110913" cy="110913"/>
                <a:chOff x="750551" y="4036358"/>
                <a:chExt cx="110913" cy="110913"/>
              </a:xfrm>
            </p:grpSpPr>
            <p:cxnSp>
              <p:nvCxnSpPr>
                <p:cNvPr id="368" name="직선 화살표 연결선 57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9" name="직선 화살표 연결선 575"/>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cxnSp>
          <p:nvCxnSpPr>
            <p:cNvPr id="337" name="직선 연결선 578"/>
            <p:cNvCxnSpPr/>
            <p:nvPr/>
          </p:nvCxnSpPr>
          <p:spPr>
            <a:xfrm flipV="1">
              <a:off x="2409894" y="3318585"/>
              <a:ext cx="548576" cy="1305027"/>
            </a:xfrm>
            <a:prstGeom prst="line">
              <a:avLst/>
            </a:prstGeom>
            <a:noFill/>
            <a:ln w="9525" cap="flat" cmpd="sng" algn="ctr">
              <a:solidFill>
                <a:sysClr val="windowText" lastClr="000000">
                  <a:shade val="95000"/>
                  <a:satMod val="105000"/>
                </a:sysClr>
              </a:solidFill>
              <a:prstDash val="dash"/>
            </a:ln>
            <a:effectLst/>
          </p:spPr>
        </p:cxnSp>
        <p:cxnSp>
          <p:nvCxnSpPr>
            <p:cNvPr id="338" name="직선 연결선 581"/>
            <p:cNvCxnSpPr/>
            <p:nvPr/>
          </p:nvCxnSpPr>
          <p:spPr>
            <a:xfrm>
              <a:off x="2409894" y="5085555"/>
              <a:ext cx="539611" cy="250089"/>
            </a:xfrm>
            <a:prstGeom prst="line">
              <a:avLst/>
            </a:prstGeom>
            <a:noFill/>
            <a:ln w="9525" cap="flat" cmpd="sng" algn="ctr">
              <a:solidFill>
                <a:sysClr val="windowText" lastClr="000000">
                  <a:shade val="95000"/>
                  <a:satMod val="105000"/>
                </a:sysClr>
              </a:solidFill>
              <a:prstDash val="dash"/>
            </a:ln>
            <a:effectLst/>
          </p:spPr>
        </p:cxnSp>
      </p:grpSp>
      <p:grpSp>
        <p:nvGrpSpPr>
          <p:cNvPr id="490" name="그룹 607"/>
          <p:cNvGrpSpPr/>
          <p:nvPr/>
        </p:nvGrpSpPr>
        <p:grpSpPr>
          <a:xfrm>
            <a:off x="-45765" y="1710657"/>
            <a:ext cx="2926699" cy="2047890"/>
            <a:chOff x="-54730" y="2022051"/>
            <a:chExt cx="2926699" cy="2047890"/>
          </a:xfrm>
        </p:grpSpPr>
        <p:sp>
          <p:nvSpPr>
            <p:cNvPr id="491" name="직사각형 591"/>
            <p:cNvSpPr/>
            <p:nvPr/>
          </p:nvSpPr>
          <p:spPr>
            <a:xfrm>
              <a:off x="308849" y="2022051"/>
              <a:ext cx="2199540" cy="527375"/>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Host Processor</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92" name="위쪽/아래쪽 화살표 592"/>
            <p:cNvSpPr/>
            <p:nvPr/>
          </p:nvSpPr>
          <p:spPr>
            <a:xfrm>
              <a:off x="1232529" y="3442412"/>
              <a:ext cx="352180" cy="627529"/>
            </a:xfrm>
            <a:prstGeom prst="upDownArrow">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3" name="TextBox 492"/>
            <p:cNvSpPr txBox="1"/>
            <p:nvPr/>
          </p:nvSpPr>
          <p:spPr>
            <a:xfrm>
              <a:off x="-54730" y="2546359"/>
              <a:ext cx="2926699" cy="86177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Memory-Mapped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Accelerator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a:t>
              </a:r>
              <a:r>
                <a:rPr kumimoji="0" lang="en-US" altLang="ko-KR" sz="1400" b="0" i="0" u="none" strike="noStrike" kern="0" cap="none" spc="0" normalizeH="0" baseline="0" noProof="0" dirty="0" err="1">
                  <a:ln>
                    <a:noFill/>
                  </a:ln>
                  <a:solidFill>
                    <a:sysClr val="windowText" lastClr="000000"/>
                  </a:solidFill>
                  <a:effectLst/>
                  <a:uLnTx/>
                  <a:uFillTx/>
                  <a:latin typeface="Tahoma"/>
                  <a:ea typeface="+mn-ea"/>
                  <a:cs typeface="+mn-cs"/>
                </a:rPr>
                <a:t>Noncacheable</a:t>
              </a: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 Physically Addressed)</a:t>
              </a:r>
              <a:endParaRPr kumimoji="0" lang="ko-KR" altLang="en-US" sz="1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494" name="그룹 696"/>
          <p:cNvGrpSpPr/>
          <p:nvPr/>
        </p:nvGrpSpPr>
        <p:grpSpPr>
          <a:xfrm>
            <a:off x="257925" y="3794393"/>
            <a:ext cx="2309790" cy="2319536"/>
            <a:chOff x="257925" y="3794393"/>
            <a:chExt cx="2309790" cy="2319536"/>
          </a:xfrm>
        </p:grpSpPr>
        <p:sp>
          <p:nvSpPr>
            <p:cNvPr id="495" name="직사각형 622"/>
            <p:cNvSpPr/>
            <p:nvPr/>
          </p:nvSpPr>
          <p:spPr>
            <a:xfrm>
              <a:off x="257925" y="3794393"/>
              <a:ext cx="2309790" cy="2319536"/>
            </a:xfrm>
            <a:prstGeom prst="rect">
              <a:avLst/>
            </a:prstGeom>
            <a:solidFill>
              <a:sysClr val="window" lastClr="FFFFFF">
                <a:alpha val="7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496" name="타원 623"/>
            <p:cNvSpPr/>
            <p:nvPr/>
          </p:nvSpPr>
          <p:spPr>
            <a:xfrm>
              <a:off x="1024088" y="4551843"/>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7" name="타원 624"/>
            <p:cNvSpPr/>
            <p:nvPr/>
          </p:nvSpPr>
          <p:spPr>
            <a:xfrm>
              <a:off x="1708299" y="4468347"/>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8" name="타원 625"/>
            <p:cNvSpPr/>
            <p:nvPr/>
          </p:nvSpPr>
          <p:spPr>
            <a:xfrm>
              <a:off x="1509490" y="4650960"/>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9" name="타원 626"/>
            <p:cNvSpPr/>
            <p:nvPr/>
          </p:nvSpPr>
          <p:spPr>
            <a:xfrm>
              <a:off x="1609829"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00" name="타원 627"/>
            <p:cNvSpPr/>
            <p:nvPr/>
          </p:nvSpPr>
          <p:spPr>
            <a:xfrm>
              <a:off x="1024088" y="5711858"/>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1" name="직선 화살표 연결선 629"/>
            <p:cNvCxnSpPr>
              <a:stCxn id="496" idx="4"/>
              <a:endCxn id="500" idx="0"/>
            </p:cNvCxnSpPr>
            <p:nvPr/>
          </p:nvCxnSpPr>
          <p:spPr>
            <a:xfrm>
              <a:off x="1127182" y="4758031"/>
              <a:ext cx="0" cy="953827"/>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2" name="직선 화살표 연결선 632"/>
            <p:cNvCxnSpPr/>
            <p:nvPr/>
          </p:nvCxnSpPr>
          <p:spPr>
            <a:xfrm flipV="1">
              <a:off x="1237451" y="4583746"/>
              <a:ext cx="465414" cy="52548"/>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3" name="직선 화살표 연결선 643"/>
            <p:cNvCxnSpPr/>
            <p:nvPr/>
          </p:nvCxnSpPr>
          <p:spPr>
            <a:xfrm>
              <a:off x="1204599" y="4731504"/>
              <a:ext cx="427085" cy="431076"/>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4" name="구부러진 연결선 663"/>
            <p:cNvCxnSpPr>
              <a:stCxn id="497" idx="4"/>
              <a:endCxn id="498" idx="6"/>
            </p:cNvCxnSpPr>
            <p:nvPr/>
          </p:nvCxnSpPr>
          <p:spPr>
            <a:xfrm rot="5400000">
              <a:off x="1723777" y="4666437"/>
              <a:ext cx="79519" cy="95715"/>
            </a:xfrm>
            <a:prstGeom prst="curvedConnector2">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5" name="직선 화살표 연결선 664"/>
            <p:cNvCxnSpPr/>
            <p:nvPr/>
          </p:nvCxnSpPr>
          <p:spPr>
            <a:xfrm flipH="1">
              <a:off x="1170428" y="4845772"/>
              <a:ext cx="399848" cy="876072"/>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6" name="타원 673"/>
            <p:cNvSpPr/>
            <p:nvPr/>
          </p:nvSpPr>
          <p:spPr>
            <a:xfrm>
              <a:off x="449241"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7" name="직선 화살표 연결선 674"/>
            <p:cNvCxnSpPr>
              <a:stCxn id="499" idx="2"/>
              <a:endCxn id="506" idx="6"/>
            </p:cNvCxnSpPr>
            <p:nvPr/>
          </p:nvCxnSpPr>
          <p:spPr>
            <a:xfrm flipH="1">
              <a:off x="655429" y="5238406"/>
              <a:ext cx="954400" cy="0"/>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8" name="타원 678"/>
            <p:cNvSpPr/>
            <p:nvPr/>
          </p:nvSpPr>
          <p:spPr>
            <a:xfrm>
              <a:off x="2189246" y="3977345"/>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9" name="직선 화살표 연결선 679"/>
            <p:cNvCxnSpPr/>
            <p:nvPr/>
          </p:nvCxnSpPr>
          <p:spPr>
            <a:xfrm flipV="1">
              <a:off x="1883554" y="4166817"/>
              <a:ext cx="329400" cy="33318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10" name="직선 화살표 연결선 689"/>
            <p:cNvCxnSpPr/>
            <p:nvPr/>
          </p:nvCxnSpPr>
          <p:spPr>
            <a:xfrm flipH="1">
              <a:off x="1763098" y="4177768"/>
              <a:ext cx="479537" cy="96821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sp>
        <p:nvSpPr>
          <p:cNvPr id="515" name="직사각형 2"/>
          <p:cNvSpPr/>
          <p:nvPr/>
        </p:nvSpPr>
        <p:spPr>
          <a:xfrm>
            <a:off x="0" y="1"/>
            <a:ext cx="9144000" cy="4086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6" name="직사각형 256"/>
          <p:cNvSpPr/>
          <p:nvPr/>
        </p:nvSpPr>
        <p:spPr>
          <a:xfrm>
            <a:off x="0" y="5400000"/>
            <a:ext cx="9144000" cy="1458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7" name="직사각형 257"/>
          <p:cNvSpPr/>
          <p:nvPr/>
        </p:nvSpPr>
        <p:spPr>
          <a:xfrm>
            <a:off x="0" y="4086000"/>
            <a:ext cx="6413494" cy="1314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8" name="직사각형 259"/>
          <p:cNvSpPr/>
          <p:nvPr/>
        </p:nvSpPr>
        <p:spPr>
          <a:xfrm>
            <a:off x="8312935" y="4086000"/>
            <a:ext cx="831065" cy="1314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9" name="모서리가 둥근 직사각형 10"/>
          <p:cNvSpPr/>
          <p:nvPr/>
        </p:nvSpPr>
        <p:spPr>
          <a:xfrm>
            <a:off x="6313610" y="3214446"/>
            <a:ext cx="2087858" cy="563984"/>
          </a:xfrm>
          <a:prstGeom prst="round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Prefetching</a:t>
            </a:r>
            <a:endParaRPr kumimoji="0" lang="ko-KR" altLang="en-US" sz="2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Tree>
    <p:extLst>
      <p:ext uri="{BB962C8B-B14F-4D97-AF65-F5344CB8AC3E}">
        <p14:creationId xmlns:p14="http://schemas.microsoft.com/office/powerpoint/2010/main" val="118701425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955F-E593-C94F-8AC7-1810F08980FA}"/>
              </a:ext>
            </a:extLst>
          </p:cNvPr>
          <p:cNvSpPr>
            <a:spLocks noGrp="1"/>
          </p:cNvSpPr>
          <p:nvPr>
            <p:ph type="title"/>
          </p:nvPr>
        </p:nvSpPr>
        <p:spPr/>
        <p:txBody>
          <a:bodyPr>
            <a:normAutofit/>
          </a:bodyPr>
          <a:lstStyle/>
          <a:p>
            <a:r>
              <a:rPr lang="en-US" dirty="0"/>
              <a:t>Future of Genome Sequencing &amp; Analysis</a:t>
            </a:r>
          </a:p>
        </p:txBody>
      </p:sp>
      <p:sp>
        <p:nvSpPr>
          <p:cNvPr id="4" name="Slide Number Placeholder 3">
            <a:extLst>
              <a:ext uri="{FF2B5EF4-FFF2-40B4-BE49-F238E27FC236}">
                <a16:creationId xmlns:a16="http://schemas.microsoft.com/office/drawing/2014/main" id="{945DD420-3CB6-7A41-8020-2C87CA87ABA7}"/>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67019E-6B59-9444-A8F8-0CFAB6B6981D}" type="slidenum">
              <a:rPr kumimoji="0" lang="en-US" sz="1600" b="1" i="0" u="none" strike="noStrike" kern="1200" cap="none" spc="0" normalizeH="0" baseline="0" noProof="0" smtClean="0">
                <a:ln>
                  <a:noFill/>
                </a:ln>
                <a:solidFill>
                  <a:prstClr val="white"/>
                </a:solidFill>
                <a:effectLst/>
                <a:uLnTx/>
                <a:uFillTx/>
                <a:latin typeface="Corbel" panose="020B050302020402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600" b="1" i="0" u="none" strike="noStrike" kern="1200" cap="none" spc="0" normalizeH="0" baseline="0" noProof="0" dirty="0">
              <a:ln>
                <a:noFill/>
              </a:ln>
              <a:solidFill>
                <a:prstClr val="white"/>
              </a:solidFill>
              <a:effectLst/>
              <a:uLnTx/>
              <a:uFillTx/>
              <a:latin typeface="Corbel" panose="020B0503020204020204" pitchFamily="34" charset="0"/>
              <a:ea typeface="+mn-ea"/>
              <a:cs typeface="Calibri" panose="020F0502020204030204" pitchFamily="34" charset="0"/>
            </a:endParaRPr>
          </a:p>
        </p:txBody>
      </p:sp>
      <p:pic>
        <p:nvPicPr>
          <p:cNvPr id="5122" name="Picture 2">
            <a:extLst>
              <a:ext uri="{FF2B5EF4-FFF2-40B4-BE49-F238E27FC236}">
                <a16:creationId xmlns:a16="http://schemas.microsoft.com/office/drawing/2014/main" id="{5C405E63-629C-CD4C-A407-9B4A7134B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9143" y="3346327"/>
            <a:ext cx="4934857" cy="2811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FD409C-4506-9941-8552-EF2195C4FB00}"/>
              </a:ext>
            </a:extLst>
          </p:cNvPr>
          <p:cNvSpPr txBox="1"/>
          <p:nvPr/>
        </p:nvSpPr>
        <p:spPr>
          <a:xfrm>
            <a:off x="6487885" y="5518067"/>
            <a:ext cx="242388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rbel" panose="020B0503020204020204"/>
                <a:ea typeface="+mn-ea"/>
                <a:cs typeface="+mn-cs"/>
              </a:rPr>
              <a:t>SmidgION</a:t>
            </a: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 from ONT</a:t>
            </a:r>
          </a:p>
        </p:txBody>
      </p:sp>
      <p:pic>
        <p:nvPicPr>
          <p:cNvPr id="5124" name="Picture 4" descr="First Nanopore Sequencing of Human Genome">
            <a:extLst>
              <a:ext uri="{FF2B5EF4-FFF2-40B4-BE49-F238E27FC236}">
                <a16:creationId xmlns:a16="http://schemas.microsoft.com/office/drawing/2014/main" id="{CD6415EF-163D-B542-B3D4-F9AA1F93D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142" y="1151879"/>
            <a:ext cx="4378883" cy="2941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84B99A9-CA22-114E-A3BA-CE16FDD156D7}"/>
              </a:ext>
            </a:extLst>
          </p:cNvPr>
          <p:cNvSpPr/>
          <p:nvPr/>
        </p:nvSpPr>
        <p:spPr>
          <a:xfrm>
            <a:off x="399142" y="1151879"/>
            <a:ext cx="4378883" cy="29411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 name="Right Arrow 6">
            <a:extLst>
              <a:ext uri="{FF2B5EF4-FFF2-40B4-BE49-F238E27FC236}">
                <a16:creationId xmlns:a16="http://schemas.microsoft.com/office/drawing/2014/main" id="{CDDC3997-C7CB-584B-BDBF-AE5464A11F6D}"/>
              </a:ext>
            </a:extLst>
          </p:cNvPr>
          <p:cNvSpPr/>
          <p:nvPr/>
        </p:nvSpPr>
        <p:spPr>
          <a:xfrm rot="2626864">
            <a:off x="4168426" y="3415740"/>
            <a:ext cx="1219200" cy="725715"/>
          </a:xfrm>
          <a:prstGeom prst="rightArrow">
            <a:avLst/>
          </a:prstGeom>
          <a:solidFill>
            <a:schemeClr val="accent2">
              <a:lumMod val="60000"/>
              <a:lumOff val="4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 name="TextBox 7">
            <a:extLst>
              <a:ext uri="{FF2B5EF4-FFF2-40B4-BE49-F238E27FC236}">
                <a16:creationId xmlns:a16="http://schemas.microsoft.com/office/drawing/2014/main" id="{894684CC-0CFA-074F-9F5D-8C754E1811D1}"/>
              </a:ext>
            </a:extLst>
          </p:cNvPr>
          <p:cNvSpPr txBox="1"/>
          <p:nvPr/>
        </p:nvSpPr>
        <p:spPr>
          <a:xfrm>
            <a:off x="366963" y="3908363"/>
            <a:ext cx="2423885"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MinION from ONT</a:t>
            </a:r>
          </a:p>
        </p:txBody>
      </p:sp>
      <p:sp>
        <p:nvSpPr>
          <p:cNvPr id="3" name="TextBox 2">
            <a:extLst>
              <a:ext uri="{FF2B5EF4-FFF2-40B4-BE49-F238E27FC236}">
                <a16:creationId xmlns:a16="http://schemas.microsoft.com/office/drawing/2014/main" id="{D43EA399-F01F-924B-AF8C-595F3906F92F}"/>
              </a:ext>
            </a:extLst>
          </p:cNvPr>
          <p:cNvSpPr txBox="1"/>
          <p:nvPr/>
        </p:nvSpPr>
        <p:spPr>
          <a:xfrm>
            <a:off x="1447547" y="6463844"/>
            <a:ext cx="74642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Alser+, "</a:t>
            </a:r>
            <a:r>
              <a:rPr kumimoji="0" lang="en-US" sz="1400" b="0" i="0" u="none" strike="noStrike" kern="1200" cap="none" spc="0" normalizeH="0" baseline="0" noProof="0" dirty="0">
                <a:ln>
                  <a:noFill/>
                </a:ln>
                <a:solidFill>
                  <a:srgbClr val="0000FF"/>
                </a:solidFill>
                <a:effectLst/>
                <a:uLnTx/>
                <a:uFillTx/>
                <a:latin typeface="Tahoma"/>
                <a:ea typeface="+mn-ea"/>
                <a:cs typeface="+mn-cs"/>
              </a:rPr>
              <a:t>Accelerating Genome Analysis: A Primer on an Ongoing Journey</a:t>
            </a:r>
            <a:r>
              <a:rPr kumimoji="0" lang="en-US" sz="1400" b="0" i="0" u="none" strike="noStrike" kern="1200" cap="none" spc="0" normalizeH="0" baseline="0" noProof="0" dirty="0">
                <a:ln>
                  <a:noFill/>
                </a:ln>
                <a:solidFill>
                  <a:srgbClr val="000000"/>
                </a:solidFill>
                <a:effectLst/>
                <a:uLnTx/>
                <a:uFillTx/>
                <a:latin typeface="Tahoma"/>
                <a:ea typeface="+mn-ea"/>
                <a:cs typeface="+mn-cs"/>
              </a:rPr>
              <a:t>”, IEEE Micro 2020.</a:t>
            </a:r>
          </a:p>
        </p:txBody>
      </p:sp>
    </p:spTree>
    <p:extLst>
      <p:ext uri="{BB962C8B-B14F-4D97-AF65-F5344CB8AC3E}">
        <p14:creationId xmlns:p14="http://schemas.microsoft.com/office/powerpoint/2010/main" val="895260285"/>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Evaluated Systems</a:t>
            </a:r>
          </a:p>
        </p:txBody>
      </p:sp>
      <p:grpSp>
        <p:nvGrpSpPr>
          <p:cNvPr id="245" name="그룹 9"/>
          <p:cNvGrpSpPr/>
          <p:nvPr/>
        </p:nvGrpSpPr>
        <p:grpSpPr>
          <a:xfrm>
            <a:off x="4753793" y="1140133"/>
            <a:ext cx="1662216" cy="4531606"/>
            <a:chOff x="4753793" y="1340768"/>
            <a:chExt cx="1662216" cy="4531606"/>
          </a:xfrm>
        </p:grpSpPr>
        <p:sp>
          <p:nvSpPr>
            <p:cNvPr id="246" name="TextBox 245"/>
            <p:cNvSpPr txBox="1"/>
            <p:nvPr/>
          </p:nvSpPr>
          <p:spPr>
            <a:xfrm>
              <a:off x="4922700" y="1340768"/>
              <a:ext cx="1324402"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HMC-MC</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nvGrpSpPr>
            <p:cNvPr id="247" name="그룹 530"/>
            <p:cNvGrpSpPr/>
            <p:nvPr/>
          </p:nvGrpSpPr>
          <p:grpSpPr>
            <a:xfrm>
              <a:off x="4753793" y="2137755"/>
              <a:ext cx="1662216" cy="3734619"/>
              <a:chOff x="4986958" y="2155226"/>
              <a:chExt cx="1662216" cy="3734619"/>
            </a:xfrm>
          </p:grpSpPr>
          <p:grpSp>
            <p:nvGrpSpPr>
              <p:cNvPr id="248" name="그룹 234"/>
              <p:cNvGrpSpPr/>
              <p:nvPr/>
            </p:nvGrpSpPr>
            <p:grpSpPr>
              <a:xfrm rot="5400000">
                <a:off x="4986919" y="3188862"/>
                <a:ext cx="1660086" cy="1660007"/>
                <a:chOff x="2733859" y="2420936"/>
                <a:chExt cx="2016223" cy="2016129"/>
              </a:xfrm>
            </p:grpSpPr>
            <p:sp>
              <p:nvSpPr>
                <p:cNvPr id="283" name="직사각형 271"/>
                <p:cNvSpPr/>
                <p:nvPr/>
              </p:nvSpPr>
              <p:spPr>
                <a:xfrm rot="16200000">
                  <a:off x="2733907" y="2420889"/>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128</a:t>
                  </a:r>
                  <a:b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br>
                  <a:r>
                    <a:rPr kumimoji="0" lang="en-US" altLang="ko-KR" sz="1400" b="0" i="0" u="none" strike="noStrike" kern="0" cap="none" spc="-100" normalizeH="0" baseline="0" noProof="0" dirty="0">
                      <a:ln>
                        <a:noFill/>
                      </a:ln>
                      <a:solidFill>
                        <a:sysClr val="windowText" lastClr="000000"/>
                      </a:solidFill>
                      <a:effectLst/>
                      <a:uLnTx/>
                      <a:uFillTx/>
                      <a:latin typeface="Calibri"/>
                      <a:ea typeface="나눔고딕"/>
                      <a:cs typeface="+mn-cs"/>
                    </a:rPr>
                    <a:t>In-Order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2GHz</a:t>
                  </a:r>
                  <a:endParaRPr kumimoji="0" lang="ko-KR" altLang="en-US" sz="1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4" name="직사각형 272"/>
                <p:cNvSpPr/>
                <p:nvPr/>
              </p:nvSpPr>
              <p:spPr>
                <a:xfrm rot="16200000">
                  <a:off x="3886034" y="2420889"/>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128</a:t>
                  </a:r>
                  <a:b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br>
                  <a:r>
                    <a:rPr kumimoji="0" lang="en-US" altLang="ko-KR" sz="1400" b="0" i="0" u="none" strike="noStrike" kern="0" cap="none" spc="-100" normalizeH="0" baseline="0" noProof="0" dirty="0">
                      <a:ln>
                        <a:noFill/>
                      </a:ln>
                      <a:solidFill>
                        <a:sysClr val="windowText" lastClr="000000"/>
                      </a:solidFill>
                      <a:effectLst/>
                      <a:uLnTx/>
                      <a:uFillTx/>
                      <a:latin typeface="Calibri"/>
                      <a:ea typeface="나눔고딕"/>
                      <a:cs typeface="+mn-cs"/>
                    </a:rPr>
                    <a:t>In-Order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2GHz</a:t>
                  </a:r>
                  <a:endParaRPr kumimoji="0" lang="ko-KR" altLang="en-US" sz="1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5" name="직사각형 273"/>
                <p:cNvSpPr/>
                <p:nvPr/>
              </p:nvSpPr>
              <p:spPr>
                <a:xfrm rot="16200000">
                  <a:off x="3886034"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128</a:t>
                  </a:r>
                  <a:b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br>
                  <a:r>
                    <a:rPr kumimoji="0" lang="en-US" altLang="ko-KR" sz="1400" b="0" i="0" u="none" strike="noStrike" kern="0" cap="none" spc="-100" normalizeH="0" baseline="0" noProof="0" dirty="0">
                      <a:ln>
                        <a:noFill/>
                      </a:ln>
                      <a:solidFill>
                        <a:sysClr val="windowText" lastClr="000000"/>
                      </a:solidFill>
                      <a:effectLst/>
                      <a:uLnTx/>
                      <a:uFillTx/>
                      <a:latin typeface="Calibri"/>
                      <a:ea typeface="나눔고딕"/>
                      <a:cs typeface="+mn-cs"/>
                    </a:rPr>
                    <a:t>In-Order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2GHz</a:t>
                  </a:r>
                  <a:endParaRPr kumimoji="0" lang="ko-KR" altLang="en-US" sz="1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6" name="직사각형 274"/>
                <p:cNvSpPr/>
                <p:nvPr/>
              </p:nvSpPr>
              <p:spPr>
                <a:xfrm rot="16200000">
                  <a:off x="2733907" y="3573017"/>
                  <a:ext cx="864000"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128</a:t>
                  </a:r>
                  <a:b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br>
                  <a:r>
                    <a:rPr kumimoji="0" lang="en-US" altLang="ko-KR" sz="1400" b="0" i="0" u="none" strike="noStrike" kern="0" cap="none" spc="-100" normalizeH="0" baseline="0" noProof="0" dirty="0">
                      <a:ln>
                        <a:noFill/>
                      </a:ln>
                      <a:solidFill>
                        <a:sysClr val="windowText" lastClr="000000"/>
                      </a:solidFill>
                      <a:effectLst/>
                      <a:uLnTx/>
                      <a:uFillTx/>
                      <a:latin typeface="Calibri"/>
                      <a:ea typeface="나눔고딕"/>
                      <a:cs typeface="+mn-cs"/>
                    </a:rPr>
                    <a:t>In-Order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2GHz</a:t>
                  </a:r>
                  <a:endParaRPr kumimoji="0" lang="ko-KR" altLang="en-US" sz="1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287" name="직선 화살표 연결선 275"/>
                <p:cNvCxnSpPr>
                  <a:stCxn id="283" idx="1"/>
                  <a:endCxn id="286" idx="3"/>
                </p:cNvCxnSpPr>
                <p:nvPr/>
              </p:nvCxnSpPr>
              <p:spPr>
                <a:xfrm rot="16200000" flipH="1">
                  <a:off x="3021844" y="3429001"/>
                  <a:ext cx="288128"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88" name="직선 화살표 연결선 276"/>
                <p:cNvCxnSpPr>
                  <a:stCxn id="286" idx="2"/>
                  <a:endCxn id="285" idx="0"/>
                </p:cNvCxnSpPr>
                <p:nvPr/>
              </p:nvCxnSpPr>
              <p:spPr>
                <a:xfrm rot="16200000">
                  <a:off x="3741970" y="3861047"/>
                  <a:ext cx="1" cy="288033"/>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89" name="직선 화살표 연결선 277"/>
                <p:cNvCxnSpPr>
                  <a:stCxn id="284" idx="1"/>
                  <a:endCxn id="285" idx="3"/>
                </p:cNvCxnSpPr>
                <p:nvPr/>
              </p:nvCxnSpPr>
              <p:spPr>
                <a:xfrm rot="16200000" flipH="1">
                  <a:off x="4173972" y="3429000"/>
                  <a:ext cx="288127"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90" name="직선 화살표 연결선 278"/>
                <p:cNvCxnSpPr>
                  <a:stCxn id="283" idx="2"/>
                  <a:endCxn id="284" idx="0"/>
                </p:cNvCxnSpPr>
                <p:nvPr/>
              </p:nvCxnSpPr>
              <p:spPr>
                <a:xfrm rot="16200000">
                  <a:off x="3741971" y="2708920"/>
                  <a:ext cx="0"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91" name="직선 화살표 연결선 279"/>
                <p:cNvCxnSpPr/>
                <p:nvPr/>
              </p:nvCxnSpPr>
              <p:spPr>
                <a:xfrm>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92" name="직선 화살표 연결선 280"/>
                <p:cNvCxnSpPr/>
                <p:nvPr/>
              </p:nvCxnSpPr>
              <p:spPr>
                <a:xfrm flipH="1">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grpSp>
            <p:nvGrpSpPr>
              <p:cNvPr id="249" name="그룹 494"/>
              <p:cNvGrpSpPr/>
              <p:nvPr/>
            </p:nvGrpSpPr>
            <p:grpSpPr>
              <a:xfrm>
                <a:off x="4986958" y="4853737"/>
                <a:ext cx="1662216" cy="1036108"/>
                <a:chOff x="2829427" y="4853737"/>
                <a:chExt cx="1662216" cy="1036108"/>
              </a:xfrm>
            </p:grpSpPr>
            <p:sp>
              <p:nvSpPr>
                <p:cNvPr id="267" name="직사각형 495"/>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68" name="직사각형 496"/>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69" name="직선 화살표 연결선 497"/>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70" name="직선 화살표 연결선 498"/>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71" name="직사각형 499"/>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72" name="직사각형 500"/>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73" name="직선 화살표 연결선 501"/>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74" name="직선 화살표 연결선 502"/>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75" name="직사각형 503"/>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76" name="직사각형 504"/>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77" name="직선 화살표 연결선 505"/>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78" name="직선 화살표 연결선 506"/>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79" name="직사각형 507"/>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80" name="직사각형 508"/>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81" name="직선 화살표 연결선 509"/>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82" name="직선 화살표 연결선 510"/>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nvGrpSpPr>
              <p:cNvPr id="250" name="그룹 511"/>
              <p:cNvGrpSpPr/>
              <p:nvPr/>
            </p:nvGrpSpPr>
            <p:grpSpPr>
              <a:xfrm flipV="1">
                <a:off x="4986958" y="2155226"/>
                <a:ext cx="1662216" cy="1036108"/>
                <a:chOff x="2829427" y="4853737"/>
                <a:chExt cx="1662216" cy="1036108"/>
              </a:xfrm>
            </p:grpSpPr>
            <p:sp>
              <p:nvSpPr>
                <p:cNvPr id="251" name="직사각형 512"/>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52" name="직사각형 513"/>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53" name="직선 화살표 연결선 514"/>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54" name="직선 화살표 연결선 515"/>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55" name="직사각형 516"/>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56" name="직사각형 517"/>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57" name="직선 화살표 연결선 518"/>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58" name="직선 화살표 연결선 519"/>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59" name="직사각형 520"/>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60" name="직사각형 521"/>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61" name="직선 화살표 연결선 522"/>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62" name="직선 화살표 연결선 523"/>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63" name="직사각형 524"/>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64" name="직사각형 525"/>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65" name="직선 화살표 연결선 526"/>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66" name="직선 화살표 연결선 527"/>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grpSp>
      <p:cxnSp>
        <p:nvCxnSpPr>
          <p:cNvPr id="293" name="직선 연결선 632"/>
          <p:cNvCxnSpPr/>
          <p:nvPr/>
        </p:nvCxnSpPr>
        <p:spPr>
          <a:xfrm>
            <a:off x="2374317" y="1124744"/>
            <a:ext cx="0" cy="4752528"/>
          </a:xfrm>
          <a:prstGeom prst="line">
            <a:avLst/>
          </a:prstGeom>
          <a:noFill/>
          <a:ln w="9525" cap="flat" cmpd="sng" algn="ctr">
            <a:solidFill>
              <a:sysClr val="windowText" lastClr="000000"/>
            </a:solidFill>
            <a:prstDash val="dash"/>
          </a:ln>
          <a:effectLst/>
        </p:spPr>
      </p:cxnSp>
      <p:cxnSp>
        <p:nvCxnSpPr>
          <p:cNvPr id="294" name="직선 연결선 634"/>
          <p:cNvCxnSpPr/>
          <p:nvPr/>
        </p:nvCxnSpPr>
        <p:spPr>
          <a:xfrm>
            <a:off x="4543383" y="1124744"/>
            <a:ext cx="0" cy="4752528"/>
          </a:xfrm>
          <a:prstGeom prst="line">
            <a:avLst/>
          </a:prstGeom>
          <a:noFill/>
          <a:ln w="9525" cap="flat" cmpd="sng" algn="ctr">
            <a:solidFill>
              <a:sysClr val="windowText" lastClr="000000"/>
            </a:solidFill>
            <a:prstDash val="dash"/>
          </a:ln>
          <a:effectLst/>
        </p:spPr>
      </p:cxnSp>
      <p:cxnSp>
        <p:nvCxnSpPr>
          <p:cNvPr id="295" name="직선 연결선 635"/>
          <p:cNvCxnSpPr/>
          <p:nvPr/>
        </p:nvCxnSpPr>
        <p:spPr>
          <a:xfrm>
            <a:off x="6690490" y="1124744"/>
            <a:ext cx="0" cy="4752528"/>
          </a:xfrm>
          <a:prstGeom prst="line">
            <a:avLst/>
          </a:prstGeom>
          <a:noFill/>
          <a:ln w="9525" cap="flat" cmpd="sng" algn="ctr">
            <a:solidFill>
              <a:sysClr val="windowText" lastClr="000000"/>
            </a:solidFill>
            <a:prstDash val="dash"/>
          </a:ln>
          <a:effectLst/>
        </p:spPr>
      </p:cxnSp>
      <p:sp>
        <p:nvSpPr>
          <p:cNvPr id="296" name="TextBox 295"/>
          <p:cNvSpPr txBox="1"/>
          <p:nvPr/>
        </p:nvSpPr>
        <p:spPr>
          <a:xfrm>
            <a:off x="644713" y="5924599"/>
            <a:ext cx="1265025" cy="4001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Tahoma"/>
                <a:ea typeface="+mn-ea"/>
                <a:cs typeface="+mn-cs"/>
              </a:rPr>
              <a:t>102.4GB/s</a:t>
            </a:r>
            <a:endParaRPr kumimoji="0" lang="ko-KR" altLang="en-US" sz="20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7" name="TextBox 296"/>
          <p:cNvSpPr txBox="1"/>
          <p:nvPr/>
        </p:nvSpPr>
        <p:spPr>
          <a:xfrm>
            <a:off x="2893896" y="5924599"/>
            <a:ext cx="1071062" cy="4001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Tahoma"/>
                <a:ea typeface="+mn-ea"/>
                <a:cs typeface="+mn-cs"/>
              </a:rPr>
              <a:t>640GB/s</a:t>
            </a:r>
            <a:endParaRPr kumimoji="0" lang="ko-KR" altLang="en-US" sz="20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8" name="TextBox 297"/>
          <p:cNvSpPr txBox="1"/>
          <p:nvPr/>
        </p:nvSpPr>
        <p:spPr>
          <a:xfrm>
            <a:off x="5048265" y="5924599"/>
            <a:ext cx="1071062" cy="4001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Tahoma"/>
                <a:ea typeface="+mn-ea"/>
                <a:cs typeface="+mn-cs"/>
              </a:rPr>
              <a:t>640GB/s</a:t>
            </a:r>
            <a:endParaRPr kumimoji="0" lang="ko-KR" altLang="en-US" sz="20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9" name="TextBox 298"/>
          <p:cNvSpPr txBox="1"/>
          <p:nvPr/>
        </p:nvSpPr>
        <p:spPr>
          <a:xfrm>
            <a:off x="7321993" y="5924599"/>
            <a:ext cx="960995" cy="4001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rgbClr val="FF0000"/>
                </a:solidFill>
                <a:effectLst/>
                <a:uLnTx/>
                <a:uFillTx/>
                <a:latin typeface="Tahoma"/>
                <a:ea typeface="+mn-ea"/>
                <a:cs typeface="+mn-cs"/>
              </a:rPr>
              <a:t>8TB/s</a:t>
            </a:r>
            <a:endParaRPr kumimoji="0" lang="ko-KR" altLang="en-US" sz="2000" b="1" i="0" u="none" strike="noStrike" kern="0" cap="none" spc="0" normalizeH="0" baseline="0" noProof="0" dirty="0">
              <a:ln>
                <a:noFill/>
              </a:ln>
              <a:solidFill>
                <a:srgbClr val="FF0000"/>
              </a:solidFill>
              <a:effectLst/>
              <a:uLnTx/>
              <a:uFillTx/>
              <a:latin typeface="Tahoma"/>
              <a:ea typeface="+mn-ea"/>
              <a:cs typeface="+mn-cs"/>
            </a:endParaRPr>
          </a:p>
        </p:txBody>
      </p:sp>
      <p:grpSp>
        <p:nvGrpSpPr>
          <p:cNvPr id="300" name="그룹 8"/>
          <p:cNvGrpSpPr/>
          <p:nvPr/>
        </p:nvGrpSpPr>
        <p:grpSpPr>
          <a:xfrm>
            <a:off x="2599423" y="1140133"/>
            <a:ext cx="1662216" cy="4531606"/>
            <a:chOff x="2599423" y="1340768"/>
            <a:chExt cx="1662216" cy="4531606"/>
          </a:xfrm>
        </p:grpSpPr>
        <p:sp>
          <p:nvSpPr>
            <p:cNvPr id="301" name="TextBox 300"/>
            <p:cNvSpPr txBox="1"/>
            <p:nvPr/>
          </p:nvSpPr>
          <p:spPr>
            <a:xfrm>
              <a:off x="2696997" y="1340768"/>
              <a:ext cx="1467068"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HMC-</a:t>
              </a:r>
              <a:r>
                <a:rPr kumimoji="0" lang="en-US" altLang="ko-KR" sz="2400" b="0" i="0" u="none" strike="noStrike" kern="0" cap="none" spc="0" normalizeH="0" baseline="0" noProof="0" dirty="0" err="1">
                  <a:ln>
                    <a:noFill/>
                  </a:ln>
                  <a:solidFill>
                    <a:sysClr val="windowText" lastClr="000000"/>
                  </a:solidFill>
                  <a:effectLst/>
                  <a:uLnTx/>
                  <a:uFillTx/>
                  <a:latin typeface="Tahoma"/>
                  <a:ea typeface="+mn-ea"/>
                  <a:cs typeface="+mn-cs"/>
                </a:rPr>
                <a:t>OoO</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nvGrpSpPr>
            <p:cNvPr id="302" name="그룹 528"/>
            <p:cNvGrpSpPr/>
            <p:nvPr/>
          </p:nvGrpSpPr>
          <p:grpSpPr>
            <a:xfrm>
              <a:off x="2599423" y="2137755"/>
              <a:ext cx="1662216" cy="3734619"/>
              <a:chOff x="2829427" y="2155226"/>
              <a:chExt cx="1662216" cy="3734619"/>
            </a:xfrm>
          </p:grpSpPr>
          <p:grpSp>
            <p:nvGrpSpPr>
              <p:cNvPr id="304" name="그룹 110"/>
              <p:cNvGrpSpPr/>
              <p:nvPr/>
            </p:nvGrpSpPr>
            <p:grpSpPr>
              <a:xfrm rot="16200000">
                <a:off x="2829389" y="3197906"/>
                <a:ext cx="1660086" cy="1660008"/>
                <a:chOff x="2733860" y="2420935"/>
                <a:chExt cx="2016223" cy="2016130"/>
              </a:xfrm>
            </p:grpSpPr>
            <p:sp>
              <p:nvSpPr>
                <p:cNvPr id="339" name="직사각형 179"/>
                <p:cNvSpPr/>
                <p:nvPr/>
              </p:nvSpPr>
              <p:spPr>
                <a:xfrm rot="5400000">
                  <a:off x="2733907" y="2420888"/>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40" name="직사각형 180"/>
                <p:cNvSpPr/>
                <p:nvPr/>
              </p:nvSpPr>
              <p:spPr>
                <a:xfrm rot="5400000">
                  <a:off x="3886035" y="2420888"/>
                  <a:ext cx="864000"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41" name="직사각형 181"/>
                <p:cNvSpPr/>
                <p:nvPr/>
              </p:nvSpPr>
              <p:spPr>
                <a:xfrm rot="5400000">
                  <a:off x="3886035"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42" name="직사각형 182"/>
                <p:cNvSpPr/>
                <p:nvPr/>
              </p:nvSpPr>
              <p:spPr>
                <a:xfrm rot="5400000">
                  <a:off x="2733907"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43" name="직선 화살표 연결선 183"/>
                <p:cNvCxnSpPr>
                  <a:stCxn id="339" idx="3"/>
                  <a:endCxn id="342" idx="1"/>
                </p:cNvCxnSpPr>
                <p:nvPr/>
              </p:nvCxnSpPr>
              <p:spPr>
                <a:xfrm rot="5400000">
                  <a:off x="3021843" y="3429000"/>
                  <a:ext cx="288128"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4" name="직선 화살표 연결선 184"/>
                <p:cNvCxnSpPr>
                  <a:stCxn id="342" idx="0"/>
                  <a:endCxn id="341" idx="2"/>
                </p:cNvCxnSpPr>
                <p:nvPr/>
              </p:nvCxnSpPr>
              <p:spPr>
                <a:xfrm rot="5400000" flipV="1">
                  <a:off x="3741971" y="3861049"/>
                  <a:ext cx="0" cy="288033"/>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5" name="직선 화살표 연결선 185"/>
                <p:cNvCxnSpPr>
                  <a:stCxn id="340" idx="3"/>
                  <a:endCxn id="341" idx="1"/>
                </p:cNvCxnSpPr>
                <p:nvPr/>
              </p:nvCxnSpPr>
              <p:spPr>
                <a:xfrm rot="5400000">
                  <a:off x="4173970" y="3428999"/>
                  <a:ext cx="288129"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6" name="직선 화살표 연결선 186"/>
                <p:cNvCxnSpPr>
                  <a:stCxn id="339" idx="0"/>
                  <a:endCxn id="340" idx="2"/>
                </p:cNvCxnSpPr>
                <p:nvPr/>
              </p:nvCxnSpPr>
              <p:spPr>
                <a:xfrm rot="5400000" flipH="1" flipV="1">
                  <a:off x="3741970" y="2708920"/>
                  <a:ext cx="1"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7" name="직선 화살표 연결선 187"/>
                <p:cNvCxnSpPr/>
                <p:nvPr/>
              </p:nvCxnSpPr>
              <p:spPr>
                <a:xfrm>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8" name="직선 화살표 연결선 188"/>
                <p:cNvCxnSpPr/>
                <p:nvPr/>
              </p:nvCxnSpPr>
              <p:spPr>
                <a:xfrm flipH="1">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grpSp>
            <p:nvGrpSpPr>
              <p:cNvPr id="305" name="그룹 380"/>
              <p:cNvGrpSpPr/>
              <p:nvPr/>
            </p:nvGrpSpPr>
            <p:grpSpPr>
              <a:xfrm>
                <a:off x="2829427" y="4853737"/>
                <a:ext cx="1662216" cy="1036108"/>
                <a:chOff x="2829427" y="4853737"/>
                <a:chExt cx="1662216" cy="1036108"/>
              </a:xfrm>
            </p:grpSpPr>
            <p:sp>
              <p:nvSpPr>
                <p:cNvPr id="323" name="직사각형 163"/>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24" name="직사각형 190"/>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25" name="직선 화살표 연결선 192"/>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26" name="직선 화살표 연결선 194"/>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27" name="직사각형 200"/>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28" name="직사각형 201"/>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29" name="직선 화살표 연결선 202"/>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30" name="직선 화살표 연결선 203"/>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31" name="직사각형 206"/>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32" name="직사각형 207"/>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33" name="직선 화살표 연결선 208"/>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34" name="직선 화살표 연결선 209"/>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35" name="직사각형 210"/>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36" name="직사각형 211"/>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37" name="직선 화살표 연결선 212"/>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38" name="직선 화살표 연결선 213"/>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nvGrpSpPr>
              <p:cNvPr id="306" name="그룹 397"/>
              <p:cNvGrpSpPr/>
              <p:nvPr/>
            </p:nvGrpSpPr>
            <p:grpSpPr>
              <a:xfrm flipV="1">
                <a:off x="2829427" y="2155226"/>
                <a:ext cx="1662216" cy="1036108"/>
                <a:chOff x="2829427" y="4853737"/>
                <a:chExt cx="1662216" cy="1036108"/>
              </a:xfrm>
            </p:grpSpPr>
            <p:sp>
              <p:nvSpPr>
                <p:cNvPr id="307" name="직사각형 398"/>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08" name="직사각형 399"/>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09" name="직선 화살표 연결선 400"/>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10" name="직선 화살표 연결선 401"/>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11" name="직사각형 402"/>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12" name="직사각형 403"/>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13" name="직선 화살표 연결선 404"/>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14" name="직선 화살표 연결선 405"/>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15" name="직사각형 406"/>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16" name="직사각형 407"/>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17" name="직선 화살표 연결선 408"/>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18" name="직선 화살표 연결선 409"/>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19" name="직사각형 410"/>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20" name="직사각형 411"/>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21" name="직선 화살표 연결선 412"/>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22" name="직선 화살표 연결선 413"/>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grpSp>
      <p:grpSp>
        <p:nvGrpSpPr>
          <p:cNvPr id="349" name="그룹 7"/>
          <p:cNvGrpSpPr/>
          <p:nvPr/>
        </p:nvGrpSpPr>
        <p:grpSpPr>
          <a:xfrm>
            <a:off x="447184" y="1140133"/>
            <a:ext cx="1660085" cy="4536504"/>
            <a:chOff x="447184" y="1340768"/>
            <a:chExt cx="1660085" cy="4536504"/>
          </a:xfrm>
        </p:grpSpPr>
        <p:grpSp>
          <p:nvGrpSpPr>
            <p:cNvPr id="350" name="그룹 311"/>
            <p:cNvGrpSpPr/>
            <p:nvPr/>
          </p:nvGrpSpPr>
          <p:grpSpPr>
            <a:xfrm>
              <a:off x="447184" y="2132856"/>
              <a:ext cx="1660085" cy="3744416"/>
              <a:chOff x="703456" y="2214993"/>
              <a:chExt cx="1660085" cy="3744416"/>
            </a:xfrm>
          </p:grpSpPr>
          <p:grpSp>
            <p:nvGrpSpPr>
              <p:cNvPr id="353" name="그룹 29"/>
              <p:cNvGrpSpPr/>
              <p:nvPr/>
            </p:nvGrpSpPr>
            <p:grpSpPr>
              <a:xfrm rot="16200000">
                <a:off x="703456" y="3257196"/>
                <a:ext cx="1660086" cy="1660009"/>
                <a:chOff x="2733860" y="2420935"/>
                <a:chExt cx="2016223" cy="2016130"/>
              </a:xfrm>
            </p:grpSpPr>
            <p:sp>
              <p:nvSpPr>
                <p:cNvPr id="422" name="직사각형 3"/>
                <p:cNvSpPr/>
                <p:nvPr/>
              </p:nvSpPr>
              <p:spPr>
                <a:xfrm rot="5400000">
                  <a:off x="2733907" y="2420888"/>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23" name="직사각형 11"/>
                <p:cNvSpPr/>
                <p:nvPr/>
              </p:nvSpPr>
              <p:spPr>
                <a:xfrm rot="5400000">
                  <a:off x="3886035" y="2420887"/>
                  <a:ext cx="864000"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24" name="직사각형 12"/>
                <p:cNvSpPr/>
                <p:nvPr/>
              </p:nvSpPr>
              <p:spPr>
                <a:xfrm rot="5400000">
                  <a:off x="3886035"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25" name="직사각형 13"/>
                <p:cNvSpPr/>
                <p:nvPr/>
              </p:nvSpPr>
              <p:spPr>
                <a:xfrm rot="5400000">
                  <a:off x="2733907"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426" name="직선 화살표 연결선 19"/>
                <p:cNvCxnSpPr>
                  <a:stCxn id="422" idx="3"/>
                  <a:endCxn id="425" idx="1"/>
                </p:cNvCxnSpPr>
                <p:nvPr/>
              </p:nvCxnSpPr>
              <p:spPr>
                <a:xfrm rot="5400000">
                  <a:off x="3021843" y="3429000"/>
                  <a:ext cx="288128"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27" name="직선 화살표 연결선 21"/>
                <p:cNvCxnSpPr>
                  <a:stCxn id="425" idx="0"/>
                  <a:endCxn id="424" idx="2"/>
                </p:cNvCxnSpPr>
                <p:nvPr/>
              </p:nvCxnSpPr>
              <p:spPr>
                <a:xfrm rot="5400000" flipV="1">
                  <a:off x="3741971" y="3861048"/>
                  <a:ext cx="0" cy="288033"/>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28" name="직선 화살표 연결선 23"/>
                <p:cNvCxnSpPr>
                  <a:stCxn id="423" idx="3"/>
                  <a:endCxn id="424" idx="1"/>
                </p:cNvCxnSpPr>
                <p:nvPr/>
              </p:nvCxnSpPr>
              <p:spPr>
                <a:xfrm rot="5400000">
                  <a:off x="4173970" y="3428999"/>
                  <a:ext cx="288129"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29" name="직선 화살표 연결선 25"/>
                <p:cNvCxnSpPr>
                  <a:stCxn id="422" idx="0"/>
                  <a:endCxn id="423" idx="2"/>
                </p:cNvCxnSpPr>
                <p:nvPr/>
              </p:nvCxnSpPr>
              <p:spPr>
                <a:xfrm rot="5400000" flipH="1" flipV="1">
                  <a:off x="3741970" y="2708920"/>
                  <a:ext cx="1"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30" name="직선 화살표 연결선 27"/>
                <p:cNvCxnSpPr/>
                <p:nvPr/>
              </p:nvCxnSpPr>
              <p:spPr>
                <a:xfrm>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31" name="직선 화살표 연결선 28"/>
                <p:cNvCxnSpPr/>
                <p:nvPr/>
              </p:nvCxnSpPr>
              <p:spPr>
                <a:xfrm flipH="1">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grpSp>
            <p:nvGrpSpPr>
              <p:cNvPr id="354" name="그룹 56"/>
              <p:cNvGrpSpPr/>
              <p:nvPr/>
            </p:nvGrpSpPr>
            <p:grpSpPr>
              <a:xfrm rot="16200000">
                <a:off x="538087" y="5082574"/>
                <a:ext cx="1042204" cy="711465"/>
                <a:chOff x="2154084" y="2420888"/>
                <a:chExt cx="1265788" cy="864096"/>
              </a:xfrm>
            </p:grpSpPr>
            <p:sp>
              <p:nvSpPr>
                <p:cNvPr id="406" name="직사각형 31"/>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7" name="직사각형 32"/>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408" name="직선 화살표 연결선 34"/>
                <p:cNvCxnSpPr>
                  <a:stCxn id="406"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409" name="직선 화살표 연결선 35"/>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410" name="직사각형 38"/>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1" name="직사각형 39"/>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2" name="직사각형 40"/>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3" name="직사각형 41"/>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4" name="직사각형 42"/>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5" name="직사각형 43"/>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416" name="직선 연결선 45"/>
                <p:cNvCxnSpPr>
                  <a:stCxn id="414" idx="3"/>
                  <a:endCxn id="412"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417" name="직선 연결선 47"/>
                <p:cNvCxnSpPr>
                  <a:stCxn id="412" idx="3"/>
                  <a:endCxn id="410"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418" name="직선 연결선 49"/>
                <p:cNvCxnSpPr>
                  <a:stCxn id="410" idx="3"/>
                  <a:endCxn id="406"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419" name="직선 연결선 51"/>
                <p:cNvCxnSpPr>
                  <a:stCxn id="415" idx="3"/>
                  <a:endCxn id="413"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420" name="직선 연결선 53"/>
                <p:cNvCxnSpPr>
                  <a:stCxn id="413" idx="3"/>
                  <a:endCxn id="411"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421" name="직선 연결선 55"/>
                <p:cNvCxnSpPr>
                  <a:stCxn id="411" idx="3"/>
                  <a:endCxn id="407"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nvGrpSpPr>
              <p:cNvPr id="355" name="그룹 57"/>
              <p:cNvGrpSpPr/>
              <p:nvPr/>
            </p:nvGrpSpPr>
            <p:grpSpPr>
              <a:xfrm rot="16200000">
                <a:off x="1486707" y="5082574"/>
                <a:ext cx="1042204" cy="711465"/>
                <a:chOff x="2154084" y="2420888"/>
                <a:chExt cx="1265788" cy="864096"/>
              </a:xfrm>
            </p:grpSpPr>
            <p:sp>
              <p:nvSpPr>
                <p:cNvPr id="390" name="직사각형 58"/>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1" name="직사각형 59"/>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92" name="직선 화살표 연결선 60"/>
                <p:cNvCxnSpPr>
                  <a:stCxn id="390"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93" name="직선 화살표 연결선 61"/>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94" name="직사각형 62"/>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5" name="직사각형 63"/>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6" name="직사각형 64"/>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7" name="직사각형 65"/>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8" name="직사각형 66"/>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9" name="직사각형 67"/>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400" name="직선 연결선 68"/>
                <p:cNvCxnSpPr>
                  <a:stCxn id="398" idx="3"/>
                  <a:endCxn id="396"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401" name="직선 연결선 69"/>
                <p:cNvCxnSpPr>
                  <a:stCxn id="396" idx="3"/>
                  <a:endCxn id="394"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402" name="직선 연결선 70"/>
                <p:cNvCxnSpPr>
                  <a:stCxn id="394" idx="3"/>
                  <a:endCxn id="390"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403" name="직선 연결선 71"/>
                <p:cNvCxnSpPr>
                  <a:stCxn id="399" idx="3"/>
                  <a:endCxn id="397"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404" name="직선 연결선 72"/>
                <p:cNvCxnSpPr>
                  <a:stCxn id="397" idx="3"/>
                  <a:endCxn id="395"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405" name="직선 연결선 73"/>
                <p:cNvCxnSpPr>
                  <a:stCxn id="395" idx="3"/>
                  <a:endCxn id="391"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nvGrpSpPr>
              <p:cNvPr id="356" name="그룹 74"/>
              <p:cNvGrpSpPr/>
              <p:nvPr/>
            </p:nvGrpSpPr>
            <p:grpSpPr>
              <a:xfrm rot="16200000" flipH="1">
                <a:off x="1486707" y="2380362"/>
                <a:ext cx="1042204" cy="711465"/>
                <a:chOff x="2154084" y="2420888"/>
                <a:chExt cx="1265788" cy="864096"/>
              </a:xfrm>
            </p:grpSpPr>
            <p:sp>
              <p:nvSpPr>
                <p:cNvPr id="374" name="직사각형 75"/>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75" name="직사각형 76"/>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76" name="직선 화살표 연결선 77"/>
                <p:cNvCxnSpPr>
                  <a:stCxn id="374"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77" name="직선 화살표 연결선 78"/>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78" name="직사각형 79"/>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79" name="직사각형 80"/>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0" name="직사각형 81"/>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1" name="직사각형 82"/>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2" name="직사각형 83"/>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3" name="직사각형 84"/>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84" name="직선 연결선 85"/>
                <p:cNvCxnSpPr>
                  <a:stCxn id="382" idx="3"/>
                  <a:endCxn id="380"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385" name="직선 연결선 86"/>
                <p:cNvCxnSpPr>
                  <a:stCxn id="380" idx="3"/>
                  <a:endCxn id="378"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386" name="직선 연결선 87"/>
                <p:cNvCxnSpPr>
                  <a:stCxn id="378" idx="3"/>
                  <a:endCxn id="374"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387" name="직선 연결선 88"/>
                <p:cNvCxnSpPr>
                  <a:stCxn id="383" idx="3"/>
                  <a:endCxn id="381"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388" name="직선 연결선 89"/>
                <p:cNvCxnSpPr>
                  <a:stCxn id="381" idx="3"/>
                  <a:endCxn id="379"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389" name="직선 연결선 90"/>
                <p:cNvCxnSpPr>
                  <a:stCxn id="379" idx="3"/>
                  <a:endCxn id="375"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nvGrpSpPr>
              <p:cNvPr id="357" name="그룹 91"/>
              <p:cNvGrpSpPr/>
              <p:nvPr/>
            </p:nvGrpSpPr>
            <p:grpSpPr>
              <a:xfrm rot="16200000" flipH="1">
                <a:off x="538087" y="2380362"/>
                <a:ext cx="1042204" cy="711465"/>
                <a:chOff x="2154084" y="2420888"/>
                <a:chExt cx="1265788" cy="864096"/>
              </a:xfrm>
            </p:grpSpPr>
            <p:sp>
              <p:nvSpPr>
                <p:cNvPr id="358" name="직사각형 92"/>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59" name="직사각형 93"/>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60" name="직선 화살표 연결선 94"/>
                <p:cNvCxnSpPr>
                  <a:stCxn id="358"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61" name="직선 화살표 연결선 95"/>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62" name="직사각형 96"/>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63" name="직사각형 97"/>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64" name="직사각형 98"/>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65" name="직사각형 99"/>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66" name="직사각형 100"/>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67" name="직사각형 101"/>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68" name="직선 연결선 102"/>
                <p:cNvCxnSpPr>
                  <a:stCxn id="366" idx="3"/>
                  <a:endCxn id="364"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369" name="직선 연결선 103"/>
                <p:cNvCxnSpPr>
                  <a:stCxn id="364" idx="3"/>
                  <a:endCxn id="362"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370" name="직선 연결선 104"/>
                <p:cNvCxnSpPr>
                  <a:stCxn id="362" idx="3"/>
                  <a:endCxn id="358"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371" name="직선 연결선 105"/>
                <p:cNvCxnSpPr>
                  <a:stCxn id="367" idx="3"/>
                  <a:endCxn id="365"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372" name="직선 연결선 106"/>
                <p:cNvCxnSpPr>
                  <a:stCxn id="365" idx="3"/>
                  <a:endCxn id="363"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373" name="직선 연결선 107"/>
                <p:cNvCxnSpPr>
                  <a:stCxn id="363" idx="3"/>
                  <a:endCxn id="359"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sp>
          <p:nvSpPr>
            <p:cNvPr id="351" name="TextBox 350"/>
            <p:cNvSpPr txBox="1"/>
            <p:nvPr/>
          </p:nvSpPr>
          <p:spPr>
            <a:xfrm>
              <a:off x="502815" y="1340768"/>
              <a:ext cx="1548822"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DDR3-OoO</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432" name="그룹 10"/>
          <p:cNvGrpSpPr/>
          <p:nvPr/>
        </p:nvGrpSpPr>
        <p:grpSpPr>
          <a:xfrm>
            <a:off x="6908164" y="1140133"/>
            <a:ext cx="1929433" cy="3923809"/>
            <a:chOff x="6908164" y="1340768"/>
            <a:chExt cx="1929433" cy="3923809"/>
          </a:xfrm>
        </p:grpSpPr>
        <p:sp>
          <p:nvSpPr>
            <p:cNvPr id="433" name="TextBox 432"/>
            <p:cNvSpPr txBox="1"/>
            <p:nvPr/>
          </p:nvSpPr>
          <p:spPr>
            <a:xfrm>
              <a:off x="6970848" y="1340768"/>
              <a:ext cx="166328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Tesseract</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grpSp>
          <p:nvGrpSpPr>
            <p:cNvPr id="434" name="그룹 629"/>
            <p:cNvGrpSpPr/>
            <p:nvPr/>
          </p:nvGrpSpPr>
          <p:grpSpPr>
            <a:xfrm>
              <a:off x="6908164" y="3500504"/>
              <a:ext cx="1788652" cy="1764073"/>
              <a:chOff x="7081194" y="3140968"/>
              <a:chExt cx="1788652" cy="1764073"/>
            </a:xfrm>
          </p:grpSpPr>
          <p:sp>
            <p:nvSpPr>
              <p:cNvPr id="439" name="직사각형 531"/>
              <p:cNvSpPr/>
              <p:nvPr/>
            </p:nvSpPr>
            <p:spPr>
              <a:xfrm rot="16200000">
                <a:off x="7081798" y="459843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0" name="직사각형 532"/>
              <p:cNvSpPr/>
              <p:nvPr/>
            </p:nvSpPr>
            <p:spPr>
              <a:xfrm rot="16200000">
                <a:off x="7573900" y="459843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1" name="직사각형 539"/>
              <p:cNvSpPr/>
              <p:nvPr/>
            </p:nvSpPr>
            <p:spPr>
              <a:xfrm rot="16200000">
                <a:off x="7081799" y="411175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2" name="직사각형 540"/>
              <p:cNvSpPr/>
              <p:nvPr/>
            </p:nvSpPr>
            <p:spPr>
              <a:xfrm rot="16200000">
                <a:off x="7573901" y="411175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3" name="직사각형 541"/>
              <p:cNvSpPr/>
              <p:nvPr/>
            </p:nvSpPr>
            <p:spPr>
              <a:xfrm rot="16200000">
                <a:off x="8071139" y="459843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4" name="직사각형 542"/>
              <p:cNvSpPr/>
              <p:nvPr/>
            </p:nvSpPr>
            <p:spPr>
              <a:xfrm rot="16200000">
                <a:off x="8563241" y="4598437"/>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5" name="직사각형 543"/>
              <p:cNvSpPr/>
              <p:nvPr/>
            </p:nvSpPr>
            <p:spPr>
              <a:xfrm rot="16200000">
                <a:off x="8071140" y="411175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6" name="직사각형 544"/>
              <p:cNvSpPr/>
              <p:nvPr/>
            </p:nvSpPr>
            <p:spPr>
              <a:xfrm rot="16200000">
                <a:off x="8563242" y="4111757"/>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7" name="직사각형 547"/>
              <p:cNvSpPr/>
              <p:nvPr/>
            </p:nvSpPr>
            <p:spPr>
              <a:xfrm rot="16200000">
                <a:off x="7081799" y="3627044"/>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8" name="직사각형 548"/>
              <p:cNvSpPr/>
              <p:nvPr/>
            </p:nvSpPr>
            <p:spPr>
              <a:xfrm rot="16200000">
                <a:off x="7573901" y="362704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9" name="직사각형 549"/>
              <p:cNvSpPr/>
              <p:nvPr/>
            </p:nvSpPr>
            <p:spPr>
              <a:xfrm rot="16200000">
                <a:off x="7081800" y="3140364"/>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50" name="직사각형 550"/>
              <p:cNvSpPr/>
              <p:nvPr/>
            </p:nvSpPr>
            <p:spPr>
              <a:xfrm rot="16200000">
                <a:off x="7573902" y="314036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1" name="직사각형 551"/>
              <p:cNvSpPr/>
              <p:nvPr/>
            </p:nvSpPr>
            <p:spPr>
              <a:xfrm rot="16200000">
                <a:off x="8071140" y="362704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2" name="직사각형 552"/>
              <p:cNvSpPr/>
              <p:nvPr/>
            </p:nvSpPr>
            <p:spPr>
              <a:xfrm rot="16200000">
                <a:off x="8563242" y="362704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3" name="직사각형 553"/>
              <p:cNvSpPr/>
              <p:nvPr/>
            </p:nvSpPr>
            <p:spPr>
              <a:xfrm rot="16200000">
                <a:off x="8071141" y="314036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4" name="직사각형 554"/>
              <p:cNvSpPr/>
              <p:nvPr/>
            </p:nvSpPr>
            <p:spPr>
              <a:xfrm rot="16200000">
                <a:off x="8563243" y="314036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455" name="직선 화살표 연결선 558"/>
              <p:cNvCxnSpPr>
                <a:stCxn id="449" idx="1"/>
                <a:endCxn id="447" idx="3"/>
              </p:cNvCxnSpPr>
              <p:nvPr/>
            </p:nvCxnSpPr>
            <p:spPr>
              <a:xfrm flipH="1">
                <a:off x="7234800" y="3446968"/>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6" name="직선 화살표 연결선 559"/>
              <p:cNvCxnSpPr>
                <a:stCxn id="447" idx="1"/>
                <a:endCxn id="441" idx="3"/>
              </p:cNvCxnSpPr>
              <p:nvPr/>
            </p:nvCxnSpPr>
            <p:spPr>
              <a:xfrm>
                <a:off x="7234800" y="3933648"/>
                <a:ext cx="0" cy="17871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7" name="직선 화살표 연결선 562"/>
              <p:cNvCxnSpPr>
                <a:stCxn id="441" idx="1"/>
                <a:endCxn id="439" idx="3"/>
              </p:cNvCxnSpPr>
              <p:nvPr/>
            </p:nvCxnSpPr>
            <p:spPr>
              <a:xfrm flipH="1">
                <a:off x="7234799" y="4418359"/>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8" name="직선 화살표 연결선 565"/>
              <p:cNvCxnSpPr>
                <a:stCxn id="449" idx="2"/>
                <a:endCxn id="450" idx="0"/>
              </p:cNvCxnSpPr>
              <p:nvPr/>
            </p:nvCxnSpPr>
            <p:spPr>
              <a:xfrm>
                <a:off x="7388404" y="3293968"/>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9" name="직선 화살표 연결선 568"/>
              <p:cNvCxnSpPr>
                <a:stCxn id="450" idx="2"/>
                <a:endCxn id="453" idx="0"/>
              </p:cNvCxnSpPr>
              <p:nvPr/>
            </p:nvCxnSpPr>
            <p:spPr>
              <a:xfrm>
                <a:off x="7880506" y="3293969"/>
                <a:ext cx="190032" cy="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0" name="직선 화살표 연결선 571"/>
              <p:cNvCxnSpPr>
                <a:stCxn id="450" idx="1"/>
                <a:endCxn id="448" idx="3"/>
              </p:cNvCxnSpPr>
              <p:nvPr/>
            </p:nvCxnSpPr>
            <p:spPr>
              <a:xfrm flipH="1">
                <a:off x="7726902" y="3446969"/>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1" name="직선 화살표 연결선 574"/>
              <p:cNvCxnSpPr>
                <a:stCxn id="447" idx="2"/>
                <a:endCxn id="448" idx="0"/>
              </p:cNvCxnSpPr>
              <p:nvPr/>
            </p:nvCxnSpPr>
            <p:spPr>
              <a:xfrm>
                <a:off x="7388403" y="3780648"/>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2" name="직선 화살표 연결선 577"/>
              <p:cNvCxnSpPr>
                <a:stCxn id="442" idx="0"/>
                <a:endCxn id="441" idx="2"/>
              </p:cNvCxnSpPr>
              <p:nvPr/>
            </p:nvCxnSpPr>
            <p:spPr>
              <a:xfrm flipH="1" flipV="1">
                <a:off x="7388403" y="426535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3" name="직선 화살표 연결선 580"/>
              <p:cNvCxnSpPr>
                <a:stCxn id="439" idx="2"/>
                <a:endCxn id="440" idx="0"/>
              </p:cNvCxnSpPr>
              <p:nvPr/>
            </p:nvCxnSpPr>
            <p:spPr>
              <a:xfrm>
                <a:off x="7388402" y="475203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4" name="직선 화살표 연결선 583"/>
              <p:cNvCxnSpPr>
                <a:stCxn id="442" idx="1"/>
                <a:endCxn id="440" idx="3"/>
              </p:cNvCxnSpPr>
              <p:nvPr/>
            </p:nvCxnSpPr>
            <p:spPr>
              <a:xfrm flipH="1">
                <a:off x="7726901" y="4418360"/>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5" name="직선 화살표 연결선 586"/>
              <p:cNvCxnSpPr>
                <a:stCxn id="443" idx="0"/>
                <a:endCxn id="440" idx="2"/>
              </p:cNvCxnSpPr>
              <p:nvPr/>
            </p:nvCxnSpPr>
            <p:spPr>
              <a:xfrm flipH="1">
                <a:off x="7880504" y="4752040"/>
                <a:ext cx="190032" cy="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6" name="직선 화살표 연결선 589"/>
              <p:cNvCxnSpPr>
                <a:stCxn id="443" idx="2"/>
                <a:endCxn id="444" idx="0"/>
              </p:cNvCxnSpPr>
              <p:nvPr/>
            </p:nvCxnSpPr>
            <p:spPr>
              <a:xfrm>
                <a:off x="8377743" y="4752040"/>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7" name="직선 화살표 연결선 592"/>
              <p:cNvCxnSpPr>
                <a:stCxn id="443" idx="3"/>
                <a:endCxn id="445" idx="1"/>
              </p:cNvCxnSpPr>
              <p:nvPr/>
            </p:nvCxnSpPr>
            <p:spPr>
              <a:xfrm flipV="1">
                <a:off x="8224140" y="4418360"/>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8" name="직선 화살표 연결선 595"/>
              <p:cNvCxnSpPr>
                <a:stCxn id="444" idx="3"/>
                <a:endCxn id="446" idx="1"/>
              </p:cNvCxnSpPr>
              <p:nvPr/>
            </p:nvCxnSpPr>
            <p:spPr>
              <a:xfrm flipV="1">
                <a:off x="8716242" y="4418361"/>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9" name="직선 화살표 연결선 598"/>
              <p:cNvCxnSpPr>
                <a:stCxn id="445" idx="2"/>
                <a:endCxn id="446" idx="0"/>
              </p:cNvCxnSpPr>
              <p:nvPr/>
            </p:nvCxnSpPr>
            <p:spPr>
              <a:xfrm>
                <a:off x="8377744" y="4265360"/>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0" name="직선 화살표 연결선 601"/>
              <p:cNvCxnSpPr>
                <a:stCxn id="446" idx="3"/>
                <a:endCxn id="452" idx="1"/>
              </p:cNvCxnSpPr>
              <p:nvPr/>
            </p:nvCxnSpPr>
            <p:spPr>
              <a:xfrm flipV="1">
                <a:off x="8716243" y="3933650"/>
                <a:ext cx="0" cy="17871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1" name="직선 화살표 연결선 604"/>
              <p:cNvCxnSpPr>
                <a:stCxn id="452" idx="3"/>
                <a:endCxn id="454" idx="1"/>
              </p:cNvCxnSpPr>
              <p:nvPr/>
            </p:nvCxnSpPr>
            <p:spPr>
              <a:xfrm flipV="1">
                <a:off x="8716243" y="3446970"/>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2" name="직선 화살표 연결선 607"/>
              <p:cNvCxnSpPr>
                <a:stCxn id="452" idx="0"/>
                <a:endCxn id="451" idx="2"/>
              </p:cNvCxnSpPr>
              <p:nvPr/>
            </p:nvCxnSpPr>
            <p:spPr>
              <a:xfrm flipH="1" flipV="1">
                <a:off x="8377744" y="378064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3" name="직선 화살표 연결선 610"/>
              <p:cNvCxnSpPr>
                <a:stCxn id="454" idx="0"/>
                <a:endCxn id="453" idx="2"/>
              </p:cNvCxnSpPr>
              <p:nvPr/>
            </p:nvCxnSpPr>
            <p:spPr>
              <a:xfrm flipH="1" flipV="1">
                <a:off x="8377745" y="329396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4" name="직선 화살표 연결선 613"/>
              <p:cNvCxnSpPr>
                <a:stCxn id="453" idx="1"/>
                <a:endCxn id="451" idx="3"/>
              </p:cNvCxnSpPr>
              <p:nvPr/>
            </p:nvCxnSpPr>
            <p:spPr>
              <a:xfrm flipH="1">
                <a:off x="8224141" y="3446969"/>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5" name="직선 화살표 연결선 616"/>
              <p:cNvCxnSpPr/>
              <p:nvPr/>
            </p:nvCxnSpPr>
            <p:spPr>
              <a:xfrm flipH="1">
                <a:off x="7885690" y="3936816"/>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6" name="직선 화살표 연결선 620"/>
              <p:cNvCxnSpPr/>
              <p:nvPr/>
            </p:nvCxnSpPr>
            <p:spPr>
              <a:xfrm>
                <a:off x="7885690" y="3936816"/>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7" name="직선 화살표 연결선 621"/>
              <p:cNvCxnSpPr/>
              <p:nvPr/>
            </p:nvCxnSpPr>
            <p:spPr>
              <a:xfrm flipH="1">
                <a:off x="7387565"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8" name="직선 화살표 연결선 622"/>
              <p:cNvCxnSpPr/>
              <p:nvPr/>
            </p:nvCxnSpPr>
            <p:spPr>
              <a:xfrm>
                <a:off x="7387565"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9" name="직선 화살표 연결선 623"/>
              <p:cNvCxnSpPr/>
              <p:nvPr/>
            </p:nvCxnSpPr>
            <p:spPr>
              <a:xfrm flipH="1">
                <a:off x="8382881"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0" name="직선 화살표 연결선 624"/>
              <p:cNvCxnSpPr/>
              <p:nvPr/>
            </p:nvCxnSpPr>
            <p:spPr>
              <a:xfrm>
                <a:off x="8382881"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1" name="직선 화살표 연결선 625"/>
              <p:cNvCxnSpPr/>
              <p:nvPr/>
            </p:nvCxnSpPr>
            <p:spPr>
              <a:xfrm flipH="1">
                <a:off x="8382881" y="441835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2" name="직선 화살표 연결선 626"/>
              <p:cNvCxnSpPr/>
              <p:nvPr/>
            </p:nvCxnSpPr>
            <p:spPr>
              <a:xfrm>
                <a:off x="8382881" y="441835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3" name="직선 화살표 연결선 627"/>
              <p:cNvCxnSpPr/>
              <p:nvPr/>
            </p:nvCxnSpPr>
            <p:spPr>
              <a:xfrm flipH="1">
                <a:off x="7390970" y="442262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4" name="직선 화살표 연결선 628"/>
              <p:cNvCxnSpPr/>
              <p:nvPr/>
            </p:nvCxnSpPr>
            <p:spPr>
              <a:xfrm>
                <a:off x="7390970" y="442262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grpSp>
        <p:sp>
          <p:nvSpPr>
            <p:cNvPr id="435" name="직사각형 647"/>
            <p:cNvSpPr/>
            <p:nvPr/>
          </p:nvSpPr>
          <p:spPr>
            <a:xfrm>
              <a:off x="7861251" y="2276872"/>
              <a:ext cx="976346" cy="976344"/>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32 Tesseract Cores</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436" name="직선 연결선 649"/>
            <p:cNvCxnSpPr/>
            <p:nvPr/>
          </p:nvCxnSpPr>
          <p:spPr>
            <a:xfrm flipH="1" flipV="1">
              <a:off x="7861251" y="3253216"/>
              <a:ext cx="36254" cy="247287"/>
            </a:xfrm>
            <a:prstGeom prst="line">
              <a:avLst/>
            </a:prstGeom>
            <a:noFill/>
            <a:ln w="9525" cap="flat" cmpd="sng" algn="ctr">
              <a:solidFill>
                <a:srgbClr val="307D99">
                  <a:shade val="95000"/>
                  <a:satMod val="105000"/>
                </a:srgbClr>
              </a:solidFill>
              <a:prstDash val="dash"/>
            </a:ln>
            <a:effectLst/>
          </p:spPr>
        </p:cxnSp>
        <p:cxnSp>
          <p:nvCxnSpPr>
            <p:cNvPr id="437" name="직선 연결선 650"/>
            <p:cNvCxnSpPr/>
            <p:nvPr/>
          </p:nvCxnSpPr>
          <p:spPr>
            <a:xfrm flipV="1">
              <a:off x="8204713" y="3253216"/>
              <a:ext cx="632884" cy="249258"/>
            </a:xfrm>
            <a:prstGeom prst="line">
              <a:avLst/>
            </a:prstGeom>
            <a:noFill/>
            <a:ln w="9525" cap="flat" cmpd="sng" algn="ctr">
              <a:solidFill>
                <a:srgbClr val="307D99">
                  <a:shade val="95000"/>
                  <a:satMod val="105000"/>
                </a:srgbClr>
              </a:solidFill>
              <a:prstDash val="dash"/>
            </a:ln>
            <a:effectLst/>
          </p:spPr>
        </p:cxnSp>
      </p:grpSp>
      <p:sp>
        <p:nvSpPr>
          <p:cNvPr id="244" name="TextBox 243"/>
          <p:cNvSpPr txBox="1"/>
          <p:nvPr/>
        </p:nvSpPr>
        <p:spPr>
          <a:xfrm>
            <a:off x="1224136" y="6453336"/>
            <a:ext cx="774035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Ahn+, “</a:t>
            </a:r>
            <a:r>
              <a:rPr kumimoji="0" lang="en-US" sz="1400" b="0" i="0" u="none" strike="noStrike" kern="1200" cap="none" spc="0" normalizeH="0" baseline="0" noProof="0" dirty="0">
                <a:ln>
                  <a:noFill/>
                </a:ln>
                <a:solidFill>
                  <a:srgbClr val="0000FF"/>
                </a:solidFill>
                <a:effectLst/>
                <a:uLnTx/>
                <a:uFillTx/>
                <a:latin typeface="Tahoma"/>
                <a:ea typeface="+mn-ea"/>
                <a:cs typeface="+mn-cs"/>
              </a:rPr>
              <a:t>A Scalable Processing-in-Memory Accelerator for Parallel Graph Processing</a:t>
            </a:r>
            <a:r>
              <a:rPr kumimoji="0" lang="en-US" sz="1400" b="0" i="0" u="none" strike="noStrike" kern="1200" cap="none" spc="0" normalizeH="0" baseline="0" noProof="0" dirty="0">
                <a:ln>
                  <a:noFill/>
                </a:ln>
                <a:solidFill>
                  <a:srgbClr val="000000"/>
                </a:solidFill>
                <a:effectLst/>
                <a:uLnTx/>
                <a:uFillTx/>
                <a:latin typeface="Tahoma"/>
                <a:ea typeface="+mn-ea"/>
                <a:cs typeface="+mn-cs"/>
              </a:rPr>
              <a:t>” ISCA 2015.</a:t>
            </a:r>
          </a:p>
        </p:txBody>
      </p:sp>
    </p:spTree>
    <p:extLst>
      <p:ext uri="{BB962C8B-B14F-4D97-AF65-F5344CB8AC3E}">
        <p14:creationId xmlns:p14="http://schemas.microsoft.com/office/powerpoint/2010/main" val="2648433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200"/>
                                        <p:tgtEl>
                                          <p:spTgt spid="4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9"/>
                                        </p:tgtEl>
                                        <p:attrNameLst>
                                          <p:attrName>style.visibility</p:attrName>
                                        </p:attrNameLst>
                                      </p:cBhvr>
                                      <p:to>
                                        <p:strVal val="visible"/>
                                      </p:to>
                                    </p:set>
                                    <p:animEffect transition="in" filter="fade">
                                      <p:cBhvr>
                                        <p:cTn id="10" dur="2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Tesseract</a:t>
            </a:r>
            <a:r>
              <a:rPr lang="en-US" dirty="0"/>
              <a:t> Graph Processing Performance</a:t>
            </a:r>
          </a:p>
        </p:txBody>
      </p:sp>
      <p:graphicFrame>
        <p:nvGraphicFramePr>
          <p:cNvPr id="6" name="내용 개체 틀 5"/>
          <p:cNvGraphicFramePr>
            <a:graphicFrameLocks noGrp="1"/>
          </p:cNvGraphicFramePr>
          <p:nvPr>
            <p:ph idx="1"/>
          </p:nvPr>
        </p:nvGraphicFramePr>
        <p:xfrm>
          <a:off x="457200" y="1341438"/>
          <a:ext cx="8229600"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412305" y="1052736"/>
            <a:ext cx="5320236" cy="461665"/>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&gt;13X Performance Improvement</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sp>
        <p:nvSpPr>
          <p:cNvPr id="7" name="TextBox 6"/>
          <p:cNvSpPr txBox="1"/>
          <p:nvPr/>
        </p:nvSpPr>
        <p:spPr>
          <a:xfrm>
            <a:off x="1224136" y="6453336"/>
            <a:ext cx="774035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Ahn+, “</a:t>
            </a:r>
            <a:r>
              <a:rPr kumimoji="0" lang="en-US" sz="1400" b="0" i="0" u="none" strike="noStrike" kern="1200" cap="none" spc="0" normalizeH="0" baseline="0" noProof="0" dirty="0">
                <a:ln>
                  <a:noFill/>
                </a:ln>
                <a:solidFill>
                  <a:srgbClr val="0000FF"/>
                </a:solidFill>
                <a:effectLst/>
                <a:uLnTx/>
                <a:uFillTx/>
                <a:latin typeface="Tahoma"/>
                <a:ea typeface="+mn-ea"/>
                <a:cs typeface="+mn-cs"/>
              </a:rPr>
              <a:t>A Scalable Processing-in-Memory Accelerator for Parallel Graph Processing</a:t>
            </a:r>
            <a:r>
              <a:rPr kumimoji="0" lang="en-US" sz="1400" b="0" i="0" u="none" strike="noStrike" kern="1200" cap="none" spc="0" normalizeH="0" baseline="0" noProof="0" dirty="0">
                <a:ln>
                  <a:noFill/>
                </a:ln>
                <a:solidFill>
                  <a:srgbClr val="000000"/>
                </a:solidFill>
                <a:effectLst/>
                <a:uLnTx/>
                <a:uFillTx/>
                <a:latin typeface="Tahoma"/>
                <a:ea typeface="+mn-ea"/>
                <a:cs typeface="+mn-cs"/>
              </a:rPr>
              <a:t>” ISCA 2015.</a:t>
            </a:r>
          </a:p>
        </p:txBody>
      </p:sp>
      <p:sp>
        <p:nvSpPr>
          <p:cNvPr id="3" name="TextBox 2"/>
          <p:cNvSpPr txBox="1"/>
          <p:nvPr/>
        </p:nvSpPr>
        <p:spPr>
          <a:xfrm>
            <a:off x="1691680" y="1628800"/>
            <a:ext cx="3854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On five graph processing algorithms</a:t>
            </a:r>
          </a:p>
        </p:txBody>
      </p:sp>
    </p:spTree>
    <p:extLst>
      <p:ext uri="{BB962C8B-B14F-4D97-AF65-F5344CB8AC3E}">
        <p14:creationId xmlns:p14="http://schemas.microsoft.com/office/powerpoint/2010/main" val="15120729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Tesseract</a:t>
            </a:r>
            <a:r>
              <a:rPr lang="en-US" dirty="0"/>
              <a:t> Graph Processing Performance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graphicFrame>
        <p:nvGraphicFramePr>
          <p:cNvPr id="6" name="내용 개체 틀 5"/>
          <p:cNvGraphicFramePr>
            <a:graphicFrameLocks noGrp="1"/>
          </p:cNvGraphicFramePr>
          <p:nvPr>
            <p:ph idx="1"/>
          </p:nvPr>
        </p:nvGraphicFramePr>
        <p:xfrm>
          <a:off x="457200" y="1341438"/>
          <a:ext cx="8229600"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9" name="직사각형 2"/>
          <p:cNvSpPr/>
          <p:nvPr/>
        </p:nvSpPr>
        <p:spPr>
          <a:xfrm>
            <a:off x="0" y="0"/>
            <a:ext cx="9144000" cy="6858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10" name="직사각형 3"/>
          <p:cNvSpPr/>
          <p:nvPr/>
        </p:nvSpPr>
        <p:spPr>
          <a:xfrm>
            <a:off x="655565" y="1052736"/>
            <a:ext cx="7832870" cy="4752528"/>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graphicFrame>
        <p:nvGraphicFramePr>
          <p:cNvPr id="11" name="내용 개체 틀 5"/>
          <p:cNvGraphicFramePr>
            <a:graphicFrameLocks/>
          </p:cNvGraphicFramePr>
          <p:nvPr/>
        </p:nvGraphicFramePr>
        <p:xfrm>
          <a:off x="873703" y="1196752"/>
          <a:ext cx="7396594" cy="44644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5892100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dirty="0"/>
              <a:t>Tesseract Graph Processing System Energy</a:t>
            </a:r>
          </a:p>
        </p:txBody>
      </p:sp>
      <p:graphicFrame>
        <p:nvGraphicFramePr>
          <p:cNvPr id="7" name="내용 개체 틀 11"/>
          <p:cNvGraphicFramePr>
            <a:graphicFrameLocks noGrp="1"/>
          </p:cNvGraphicFramePr>
          <p:nvPr>
            <p:ph idx="1"/>
          </p:nvPr>
        </p:nvGraphicFramePr>
        <p:xfrm>
          <a:off x="457200" y="1341438"/>
          <a:ext cx="8229600"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750292" y="4848835"/>
            <a:ext cx="3754153" cy="461665"/>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&gt; 8X Energy Reduction</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sp>
        <p:nvSpPr>
          <p:cNvPr id="6" name="TextBox 5"/>
          <p:cNvSpPr txBox="1"/>
          <p:nvPr/>
        </p:nvSpPr>
        <p:spPr>
          <a:xfrm>
            <a:off x="1224136" y="6453336"/>
            <a:ext cx="774035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Ahn+, “</a:t>
            </a:r>
            <a:r>
              <a:rPr kumimoji="0" lang="en-US" sz="1400" b="0" i="0" u="none" strike="noStrike" kern="1200" cap="none" spc="0" normalizeH="0" baseline="0" noProof="0" dirty="0">
                <a:ln>
                  <a:noFill/>
                </a:ln>
                <a:solidFill>
                  <a:srgbClr val="0000FF"/>
                </a:solidFill>
                <a:effectLst/>
                <a:uLnTx/>
                <a:uFillTx/>
                <a:latin typeface="Tahoma"/>
                <a:ea typeface="+mn-ea"/>
                <a:cs typeface="+mn-cs"/>
              </a:rPr>
              <a:t>A Scalable Processing-in-Memory Accelerator for Parallel Graph Processing</a:t>
            </a:r>
            <a:r>
              <a:rPr kumimoji="0" lang="en-US" sz="1400" b="0" i="0" u="none" strike="noStrike" kern="1200" cap="none" spc="0" normalizeH="0" baseline="0" noProof="0" dirty="0">
                <a:ln>
                  <a:noFill/>
                </a:ln>
                <a:solidFill>
                  <a:srgbClr val="000000"/>
                </a:solidFill>
                <a:effectLst/>
                <a:uLnTx/>
                <a:uFillTx/>
                <a:latin typeface="Tahoma"/>
                <a:ea typeface="+mn-ea"/>
                <a:cs typeface="+mn-cs"/>
              </a:rPr>
              <a:t>” ISCA 2015.</a:t>
            </a:r>
          </a:p>
        </p:txBody>
      </p:sp>
    </p:spTree>
    <p:extLst>
      <p:ext uri="{BB962C8B-B14F-4D97-AF65-F5344CB8AC3E}">
        <p14:creationId xmlns:p14="http://schemas.microsoft.com/office/powerpoint/2010/main" val="2521426594"/>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Tesseract</a:t>
            </a:r>
            <a:endParaRPr lang="en-US" dirty="0"/>
          </a:p>
        </p:txBody>
      </p:sp>
      <p:sp>
        <p:nvSpPr>
          <p:cNvPr id="3" name="Content Placeholder 2"/>
          <p:cNvSpPr>
            <a:spLocks noGrp="1"/>
          </p:cNvSpPr>
          <p:nvPr>
            <p:ph idx="1"/>
          </p:nvPr>
        </p:nvSpPr>
        <p:spPr>
          <a:xfrm>
            <a:off x="228600" y="1000472"/>
            <a:ext cx="8610600" cy="4876800"/>
          </a:xfrm>
        </p:spPr>
        <p:txBody>
          <a:bodyPr/>
          <a:lstStyle/>
          <a:p>
            <a:r>
              <a:rPr lang="en-US" dirty="0" err="1"/>
              <a:t>Junwhan</a:t>
            </a:r>
            <a:r>
              <a:rPr lang="en-US" dirty="0"/>
              <a:t> </a:t>
            </a:r>
            <a:r>
              <a:rPr lang="en-US" dirty="0" err="1"/>
              <a:t>Ahn</a:t>
            </a:r>
            <a:r>
              <a:rPr lang="en-US" dirty="0"/>
              <a:t>, </a:t>
            </a:r>
            <a:r>
              <a:rPr lang="en-US" dirty="0" err="1"/>
              <a:t>Sungpack</a:t>
            </a:r>
            <a:r>
              <a:rPr lang="en-US" dirty="0"/>
              <a:t> Hong, </a:t>
            </a:r>
            <a:r>
              <a:rPr lang="en-US" dirty="0" err="1"/>
              <a:t>Sungjoo</a:t>
            </a:r>
            <a:r>
              <a:rPr lang="en-US" dirty="0"/>
              <a:t> </a:t>
            </a:r>
            <a:r>
              <a:rPr lang="en-US" dirty="0" err="1"/>
              <a:t>Yoo</a:t>
            </a:r>
            <a:r>
              <a:rPr lang="en-US" dirty="0"/>
              <a:t>, Onur Mutlu, and </a:t>
            </a:r>
            <a:r>
              <a:rPr lang="en-US" dirty="0" err="1"/>
              <a:t>Kiyoung</a:t>
            </a:r>
            <a:r>
              <a:rPr lang="en-US" dirty="0"/>
              <a:t> Choi,</a:t>
            </a:r>
            <a:br>
              <a:rPr lang="en-US" dirty="0"/>
            </a:br>
            <a:r>
              <a:rPr lang="en-US" b="1" dirty="0">
                <a:solidFill>
                  <a:srgbClr val="0432FF"/>
                </a:solidFill>
                <a:hlinkClick r:id="rId2">
                  <a:extLst>
                    <a:ext uri="{A12FA001-AC4F-418D-AE19-62706E023703}">
                      <ahyp:hlinkClr xmlns:ahyp="http://schemas.microsoft.com/office/drawing/2018/hyperlinkcolor" val="tx"/>
                    </a:ext>
                  </a:extLst>
                </a:hlinkClick>
              </a:rPr>
              <a:t>"A Scalable Processing-in-Memory Accelerator for Parallel Graph Processing"</a:t>
            </a:r>
            <a:br>
              <a:rPr lang="en-US" dirty="0">
                <a:solidFill>
                  <a:srgbClr val="0432FF"/>
                </a:solidFill>
              </a:rPr>
            </a:br>
            <a:r>
              <a:rPr lang="en-US" i="1" dirty="0"/>
              <a:t>Proceedings of the </a:t>
            </a:r>
            <a:r>
              <a:rPr lang="en-US" i="1" dirty="0">
                <a:hlinkClick r:id="rId3"/>
              </a:rPr>
              <a:t>42nd International Symposium on Computer Architecture</a:t>
            </a:r>
            <a:r>
              <a:rPr lang="en-US" i="1" dirty="0"/>
              <a:t> (</a:t>
            </a:r>
            <a:r>
              <a:rPr lang="en-US" b="1" i="1" dirty="0"/>
              <a:t>ISCA</a:t>
            </a:r>
            <a:r>
              <a:rPr lang="en-US" i="1" dirty="0"/>
              <a:t>)</a:t>
            </a:r>
            <a:r>
              <a:rPr lang="en-US" dirty="0"/>
              <a:t>, Portland, OR, June 2015. </a:t>
            </a:r>
            <a:br>
              <a:rPr lang="en-US" dirty="0"/>
            </a:br>
            <a:r>
              <a:rPr lang="en-US" dirty="0"/>
              <a:t>[</a:t>
            </a:r>
            <a:r>
              <a:rPr lang="en-US" dirty="0">
                <a:hlinkClick r:id="rId4"/>
              </a:rPr>
              <a:t>Slides (pdf)</a:t>
            </a:r>
            <a:r>
              <a:rPr lang="en-US" dirty="0"/>
              <a:t>] [</a:t>
            </a:r>
            <a:r>
              <a:rPr lang="en-US" dirty="0">
                <a:hlinkClick r:id="rId5"/>
              </a:rPr>
              <a:t>Lightning Session Slides (pdf)</a:t>
            </a:r>
            <a:r>
              <a:rPr lang="en-US" dirty="0"/>
              <a: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6"/>
          <a:stretch>
            <a:fillRect/>
          </a:stretch>
        </p:blipFill>
        <p:spPr>
          <a:xfrm>
            <a:off x="0" y="4725144"/>
            <a:ext cx="9144000" cy="1492548"/>
          </a:xfrm>
          <a:prstGeom prst="rect">
            <a:avLst/>
          </a:prstGeom>
        </p:spPr>
      </p:pic>
    </p:spTree>
    <p:extLst>
      <p:ext uri="{BB962C8B-B14F-4D97-AF65-F5344CB8AC3E}">
        <p14:creationId xmlns:p14="http://schemas.microsoft.com/office/powerpoint/2010/main" val="34812706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Questions in 3D-Stacked PIM</a:t>
            </a:r>
          </a:p>
        </p:txBody>
      </p:sp>
      <p:sp>
        <p:nvSpPr>
          <p:cNvPr id="3" name="Content Placeholder 2"/>
          <p:cNvSpPr>
            <a:spLocks noGrp="1"/>
          </p:cNvSpPr>
          <p:nvPr>
            <p:ph idx="1"/>
          </p:nvPr>
        </p:nvSpPr>
        <p:spPr>
          <a:xfrm>
            <a:off x="228600" y="1196752"/>
            <a:ext cx="8610600" cy="5051648"/>
          </a:xfrm>
        </p:spPr>
        <p:txBody>
          <a:bodyPr/>
          <a:lstStyle/>
          <a:p>
            <a:r>
              <a:rPr lang="en-US" dirty="0"/>
              <a:t>What are the performance and energy benefits of using         </a:t>
            </a:r>
            <a:r>
              <a:rPr lang="en-US" dirty="0">
                <a:solidFill>
                  <a:srgbClr val="0000FF"/>
                </a:solidFill>
              </a:rPr>
              <a:t>3D-stacked memory as a coarse-grained accelerator</a:t>
            </a:r>
            <a:r>
              <a:rPr lang="en-US" dirty="0"/>
              <a:t>?</a:t>
            </a:r>
          </a:p>
          <a:p>
            <a:pPr lvl="1"/>
            <a:r>
              <a:rPr lang="en-US" dirty="0"/>
              <a:t>By </a:t>
            </a:r>
            <a:r>
              <a:rPr lang="en-US" dirty="0">
                <a:solidFill>
                  <a:srgbClr val="FF0000"/>
                </a:solidFill>
              </a:rPr>
              <a:t>changing the entire system</a:t>
            </a:r>
            <a:endParaRPr lang="en-US" dirty="0"/>
          </a:p>
          <a:p>
            <a:pPr lvl="1"/>
            <a:r>
              <a:rPr lang="en-US" dirty="0"/>
              <a:t>By performing </a:t>
            </a:r>
            <a:r>
              <a:rPr lang="en-US" dirty="0">
                <a:solidFill>
                  <a:srgbClr val="FF0000"/>
                </a:solidFill>
              </a:rPr>
              <a:t>simple function offloading</a:t>
            </a:r>
          </a:p>
          <a:p>
            <a:pPr lvl="1"/>
            <a:endParaRPr lang="en-US" dirty="0"/>
          </a:p>
          <a:p>
            <a:pPr lvl="1"/>
            <a:endParaRPr lang="en-US" dirty="0"/>
          </a:p>
          <a:p>
            <a:r>
              <a:rPr lang="en-US" dirty="0"/>
              <a:t>What is the </a:t>
            </a:r>
            <a:r>
              <a:rPr lang="en-US" dirty="0">
                <a:solidFill>
                  <a:srgbClr val="0000FF"/>
                </a:solidFill>
              </a:rPr>
              <a:t>minimal processing-in-memory support </a:t>
            </a:r>
            <a:r>
              <a:rPr lang="en-US" dirty="0"/>
              <a:t>we can provide?</a:t>
            </a:r>
          </a:p>
          <a:p>
            <a:pPr lvl="1"/>
            <a:r>
              <a:rPr lang="en-US" dirty="0"/>
              <a:t>With </a:t>
            </a:r>
            <a:r>
              <a:rPr lang="en-US" dirty="0">
                <a:solidFill>
                  <a:srgbClr val="FF0000"/>
                </a:solidFill>
              </a:rPr>
              <a:t>minimal changes to system and programming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1196752"/>
            <a:ext cx="8280920" cy="792088"/>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 name="Rectangle 5">
            <a:extLst>
              <a:ext uri="{FF2B5EF4-FFF2-40B4-BE49-F238E27FC236}">
                <a16:creationId xmlns:a16="http://schemas.microsoft.com/office/drawing/2014/main" id="{974BE913-4921-E84F-8D09-AF184056BA68}"/>
              </a:ext>
            </a:extLst>
          </p:cNvPr>
          <p:cNvSpPr/>
          <p:nvPr/>
        </p:nvSpPr>
        <p:spPr>
          <a:xfrm>
            <a:off x="899592" y="2420888"/>
            <a:ext cx="5256584" cy="432048"/>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8301533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PIM on Mobile Devices</a:t>
            </a:r>
          </a:p>
        </p:txBody>
      </p:sp>
      <p:sp>
        <p:nvSpPr>
          <p:cNvPr id="3" name="Content Placeholder 2"/>
          <p:cNvSpPr>
            <a:spLocks noGrp="1"/>
          </p:cNvSpPr>
          <p:nvPr>
            <p:ph idx="1"/>
          </p:nvPr>
        </p:nvSpPr>
        <p:spPr>
          <a:xfrm>
            <a:off x="228600" y="1000472"/>
            <a:ext cx="8610600" cy="4876800"/>
          </a:xfrm>
        </p:spPr>
        <p:txBody>
          <a:bodyPr/>
          <a:lstStyle/>
          <a:p>
            <a:r>
              <a:rPr lang="en-US" sz="2100" dirty="0"/>
              <a:t>Amirali Boroumand, Saugata Ghose, </a:t>
            </a:r>
            <a:r>
              <a:rPr lang="en-US" sz="2100" dirty="0" err="1"/>
              <a:t>Youngsok</a:t>
            </a:r>
            <a:r>
              <a:rPr lang="en-US" sz="2100" dirty="0"/>
              <a:t> Kim, </a:t>
            </a:r>
            <a:r>
              <a:rPr lang="en-US" sz="2100" dirty="0" err="1"/>
              <a:t>Rachata</a:t>
            </a:r>
            <a:r>
              <a:rPr lang="en-US" sz="2100" dirty="0"/>
              <a:t> </a:t>
            </a:r>
            <a:r>
              <a:rPr lang="en-US" sz="2100" dirty="0" err="1"/>
              <a:t>Ausavarungnirun</a:t>
            </a:r>
            <a:r>
              <a:rPr lang="en-US" sz="2100" dirty="0"/>
              <a:t>, Eric </a:t>
            </a:r>
            <a:r>
              <a:rPr lang="en-US" sz="2100" dirty="0" err="1"/>
              <a:t>Shiu</a:t>
            </a:r>
            <a:r>
              <a:rPr lang="en-US" sz="2100" dirty="0"/>
              <a:t>, Rahul Thakur, </a:t>
            </a:r>
            <a:r>
              <a:rPr lang="en-US" sz="2100" dirty="0" err="1"/>
              <a:t>Daehyun</a:t>
            </a:r>
            <a:r>
              <a:rPr lang="en-US" sz="2100" dirty="0"/>
              <a:t> Kim, Aki </a:t>
            </a:r>
            <a:r>
              <a:rPr lang="en-US" sz="2100" dirty="0" err="1"/>
              <a:t>Kuusela</a:t>
            </a:r>
            <a:r>
              <a:rPr lang="en-US" sz="2100" dirty="0"/>
              <a:t>, Allan </a:t>
            </a:r>
            <a:r>
              <a:rPr lang="en-US" sz="2100" dirty="0" err="1"/>
              <a:t>Knies</a:t>
            </a:r>
            <a:r>
              <a:rPr lang="en-US" sz="2100" dirty="0"/>
              <a:t>, </a:t>
            </a:r>
            <a:r>
              <a:rPr lang="en-US" sz="2100" dirty="0" err="1"/>
              <a:t>Parthasarathy</a:t>
            </a:r>
            <a:r>
              <a:rPr lang="en-US" sz="2100" dirty="0"/>
              <a:t> </a:t>
            </a:r>
            <a:r>
              <a:rPr lang="en-US" sz="2100" dirty="0" err="1"/>
              <a:t>Ranganathan</a:t>
            </a:r>
            <a:r>
              <a:rPr lang="en-US" sz="2100" dirty="0"/>
              <a:t>, and Onur Mutlu,</a:t>
            </a:r>
            <a:br>
              <a:rPr lang="en-US" sz="2100" dirty="0"/>
            </a:br>
            <a:r>
              <a:rPr lang="en-US" sz="2100" b="1" dirty="0">
                <a:solidFill>
                  <a:srgbClr val="0432FF"/>
                </a:solidFill>
                <a:hlinkClick r:id="rId2">
                  <a:extLst>
                    <a:ext uri="{A12FA001-AC4F-418D-AE19-62706E023703}">
                      <ahyp:hlinkClr xmlns:ahyp="http://schemas.microsoft.com/office/drawing/2018/hyperlinkcolor" val="tx"/>
                    </a:ext>
                  </a:extLst>
                </a:hlinkClick>
              </a:rPr>
              <a:t>"Google Workloads for Consumer Devices: Mitigating Data Movement Bottlenecks"</a:t>
            </a:r>
            <a:r>
              <a:rPr lang="en-US" sz="2100" dirty="0">
                <a:solidFill>
                  <a:srgbClr val="0432FF"/>
                </a:solidFill>
              </a:rPr>
              <a:t> </a:t>
            </a:r>
            <a:br>
              <a:rPr lang="en-US" sz="2100" dirty="0"/>
            </a:br>
            <a:r>
              <a:rPr lang="en-US" sz="2100" i="1" dirty="0"/>
              <a:t>Proceedings of the </a:t>
            </a:r>
            <a:r>
              <a:rPr lang="en-US" sz="2100" i="1" dirty="0">
                <a:hlinkClick r:id="rId3"/>
              </a:rPr>
              <a:t>23rd International Conference on Architectural Support for Programming Languages and Operating Systems</a:t>
            </a:r>
            <a:r>
              <a:rPr lang="en-US" sz="2100" i="1" dirty="0"/>
              <a:t> (</a:t>
            </a:r>
            <a:r>
              <a:rPr lang="en-US" sz="2100" b="1" i="1" dirty="0"/>
              <a:t>ASPLOS</a:t>
            </a:r>
            <a:r>
              <a:rPr lang="en-US" sz="2100" i="1" dirty="0"/>
              <a:t>)</a:t>
            </a:r>
            <a:r>
              <a:rPr lang="en-US" sz="2100" dirty="0"/>
              <a:t>, Williamsburg, VA, USA, March 2018.</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7DFC2F53-6D9B-6D4B-AC2B-8F1185D8A7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077072"/>
            <a:ext cx="9144000" cy="2235200"/>
          </a:xfrm>
          <a:prstGeom prst="rect">
            <a:avLst/>
          </a:prstGeom>
        </p:spPr>
      </p:pic>
    </p:spTree>
    <p:extLst>
      <p:ext uri="{BB962C8B-B14F-4D97-AF65-F5344CB8AC3E}">
        <p14:creationId xmlns:p14="http://schemas.microsoft.com/office/powerpoint/2010/main" val="6777426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a:cs typeface="Gill Sans MT"/>
              </a:rPr>
              <a:t>Consumer Devices</a:t>
            </a:r>
          </a:p>
        </p:txBody>
      </p:sp>
      <p:sp>
        <p:nvSpPr>
          <p:cNvPr id="3" name="Content Placeholder 2"/>
          <p:cNvSpPr>
            <a:spLocks noGrp="1"/>
          </p:cNvSpPr>
          <p:nvPr>
            <p:ph idx="1"/>
          </p:nvPr>
        </p:nvSpPr>
        <p:spPr>
          <a:xfrm>
            <a:off x="152400" y="1066800"/>
            <a:ext cx="8839200" cy="5638800"/>
          </a:xfrm>
        </p:spPr>
        <p:txBody>
          <a:bodyPr>
            <a:normAutofit/>
          </a:bodyPr>
          <a:lstStyle/>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pPr lvl="1"/>
            <a:endParaRPr lang="en-US" sz="2000" dirty="0">
              <a:solidFill>
                <a:srgbClr val="595959"/>
              </a:solidFill>
              <a:latin typeface="Gill Sans MT"/>
              <a:cs typeface="Gill Sans MT"/>
            </a:endParaRPr>
          </a:p>
          <a:p>
            <a:pPr lvl="1"/>
            <a:endParaRPr lang="en-US" sz="2400" dirty="0">
              <a:solidFill>
                <a:schemeClr val="tx2"/>
              </a:solidFill>
              <a:latin typeface="Gill Sans MT"/>
              <a:cs typeface="Gill Sans MT"/>
            </a:endParaRPr>
          </a:p>
          <a:p>
            <a:pPr marL="342900" lvl="1" indent="-342900">
              <a:buFont typeface="Arial" pitchFamily="34" charset="0"/>
              <a:buChar char="•"/>
            </a:pPr>
            <a:endParaRPr lang="en-US" sz="2400" u="sng" dirty="0">
              <a:solidFill>
                <a:schemeClr val="tx2"/>
              </a:solidFill>
              <a:latin typeface="Gill Sans MT"/>
              <a:cs typeface="Gill Sans MT"/>
            </a:endParaRPr>
          </a:p>
          <a:p>
            <a:pPr lvl="1"/>
            <a:endParaRPr lang="en-US" sz="2000" dirty="0">
              <a:solidFill>
                <a:srgbClr val="595959"/>
              </a:solidFill>
              <a:latin typeface="Gill Sans MT"/>
              <a:cs typeface="Gill Sans MT"/>
            </a:endParaRPr>
          </a:p>
          <a:p>
            <a:endParaRPr lang="en-US" dirty="0">
              <a:latin typeface="Gill Sans MT"/>
              <a:cs typeface="Gill Sans MT"/>
            </a:endParaRPr>
          </a:p>
        </p:txBody>
      </p:sp>
      <p:pic>
        <p:nvPicPr>
          <p:cNvPr id="6" name="Picture 5" descr="safar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6580445"/>
            <a:ext cx="959296" cy="277563"/>
          </a:xfrm>
          <a:prstGeom prst="rect">
            <a:avLst/>
          </a:prstGeom>
        </p:spPr>
      </p:pic>
      <p:sp>
        <p:nvSpPr>
          <p:cNvPr id="5" name="Rectangle 4"/>
          <p:cNvSpPr/>
          <p:nvPr/>
        </p:nvSpPr>
        <p:spPr>
          <a:xfrm>
            <a:off x="533400" y="3124200"/>
            <a:ext cx="80772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1F497D"/>
                </a:solidFill>
                <a:effectLst/>
                <a:uLnTx/>
                <a:uFillTx/>
                <a:latin typeface="Gill Sans MT"/>
                <a:ea typeface="+mn-ea"/>
                <a:cs typeface="Gill Sans MT"/>
              </a:rPr>
              <a:t>Consumer devices are everywhere!</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143000"/>
            <a:ext cx="2861107" cy="1938169"/>
          </a:xfrm>
          <a:prstGeom prst="rect">
            <a:avLst/>
          </a:prstGeom>
        </p:spPr>
      </p:pic>
      <p:pic>
        <p:nvPicPr>
          <p:cNvPr id="14" name="Picture 13"/>
          <p:cNvPicPr>
            <a:picLocks noChangeAspect="1"/>
          </p:cNvPicPr>
          <p:nvPr/>
        </p:nvPicPr>
        <p:blipFill>
          <a:blip r:embed="rId5"/>
          <a:stretch>
            <a:fillRect/>
          </a:stretch>
        </p:blipFill>
        <p:spPr>
          <a:xfrm>
            <a:off x="4222961" y="1066800"/>
            <a:ext cx="1457546" cy="1945899"/>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61507" y="1676204"/>
            <a:ext cx="1295596" cy="1295596"/>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38400" y="5223510"/>
            <a:ext cx="4581769" cy="1786890"/>
          </a:xfrm>
          <a:prstGeom prst="rect">
            <a:avLst/>
          </a:prstGeom>
        </p:spPr>
      </p:pic>
      <p:sp>
        <p:nvSpPr>
          <p:cNvPr id="13" name="Rectangle 12"/>
          <p:cNvSpPr/>
          <p:nvPr/>
        </p:nvSpPr>
        <p:spPr>
          <a:xfrm>
            <a:off x="0" y="3905071"/>
            <a:ext cx="9144000" cy="1200329"/>
          </a:xfrm>
          <a:prstGeom prst="rect">
            <a:avLst/>
          </a:prstGeom>
          <a:solidFill>
            <a:srgbClr val="80000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Gill Sans MT"/>
                <a:ea typeface="+mn-ea"/>
                <a:cs typeface="+mn-cs"/>
              </a:rPr>
              <a:t>Energy consumption is</a:t>
            </a:r>
            <a:br>
              <a:rPr kumimoji="0" lang="en-US" sz="3600" b="1" i="0" u="none" strike="noStrike" kern="1200" cap="none" spc="0" normalizeH="0" baseline="0" noProof="0" dirty="0">
                <a:ln>
                  <a:noFill/>
                </a:ln>
                <a:solidFill>
                  <a:srgbClr val="FFFFFF"/>
                </a:solidFill>
                <a:effectLst/>
                <a:uLnTx/>
                <a:uFillTx/>
                <a:latin typeface="Gill Sans MT"/>
                <a:ea typeface="+mn-ea"/>
                <a:cs typeface="+mn-cs"/>
              </a:rPr>
            </a:br>
            <a:r>
              <a:rPr kumimoji="0" lang="en-US" sz="3600" b="1" i="0" u="none" strike="noStrike" kern="1200" cap="none" spc="0" normalizeH="0" baseline="0" noProof="0" dirty="0">
                <a:ln>
                  <a:noFill/>
                </a:ln>
                <a:solidFill>
                  <a:srgbClr val="FFFFFF"/>
                </a:solidFill>
                <a:effectLst/>
                <a:uLnTx/>
                <a:uFillTx/>
                <a:latin typeface="Gill Sans MT"/>
                <a:ea typeface="+mn-ea"/>
                <a:cs typeface="+mn-cs"/>
              </a:rPr>
              <a:t> a first-class concern in consumer devices</a:t>
            </a:r>
          </a:p>
        </p:txBody>
      </p:sp>
    </p:spTree>
    <p:extLst>
      <p:ext uri="{BB962C8B-B14F-4D97-AF65-F5344CB8AC3E}">
        <p14:creationId xmlns:p14="http://schemas.microsoft.com/office/powerpoint/2010/main" val="37077845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210800" cy="914400"/>
          </a:xfrm>
        </p:spPr>
        <p:txBody>
          <a:bodyPr/>
          <a:lstStyle/>
          <a:p>
            <a:r>
              <a:rPr lang="en-US" sz="4000" dirty="0"/>
              <a:t>Four Important Workloads</a:t>
            </a:r>
            <a:endParaRPr lang="en-US" sz="3700" dirty="0"/>
          </a:p>
        </p:txBody>
      </p:sp>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pic>
        <p:nvPicPr>
          <p:cNvPr id="6" name="Picture 5" descr="safar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6580445"/>
            <a:ext cx="959296" cy="277563"/>
          </a:xfrm>
          <a:prstGeom prst="rect">
            <a:avLst/>
          </a:prstGeom>
        </p:spPr>
      </p:pic>
      <p:sp>
        <p:nvSpPr>
          <p:cNvPr id="5" name="Rectangle 4"/>
          <p:cNvSpPr/>
          <p:nvPr/>
        </p:nvSpPr>
        <p:spPr>
          <a:xfrm>
            <a:off x="533400" y="2433935"/>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9" name="TextBox 8"/>
          <p:cNvSpPr txBox="1"/>
          <p:nvPr/>
        </p:nvSpPr>
        <p:spPr>
          <a:xfrm>
            <a:off x="381000" y="2967335"/>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web browser</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11" name="TextBox 10"/>
          <p:cNvSpPr txBox="1"/>
          <p:nvPr/>
        </p:nvSpPr>
        <p:spPr>
          <a:xfrm>
            <a:off x="42672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Gill Sans MT"/>
                <a:ea typeface="+mn-ea"/>
                <a:cs typeface="+mn-cs"/>
              </a:rPr>
              <a:t>TensorFlow</a:t>
            </a:r>
            <a:r>
              <a:rPr kumimoji="0" lang="en-US" sz="3200" b="1" i="0" u="none" strike="noStrike" kern="1200" cap="none" spc="0" normalizeH="0" baseline="0" noProof="0" dirty="0">
                <a:ln>
                  <a:noFill/>
                </a:ln>
                <a:solidFill>
                  <a:srgbClr val="000000"/>
                </a:solidFill>
                <a:effectLst/>
                <a:uLnTx/>
                <a:uFillTx/>
                <a:latin typeface="Gill Sans MT"/>
                <a:ea typeface="+mn-ea"/>
                <a:cs typeface="+mn-cs"/>
              </a:rPr>
              <a:t> Mobile</a:t>
            </a: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12" name="TextBox 11"/>
          <p:cNvSpPr txBox="1"/>
          <p:nvPr/>
        </p:nvSpPr>
        <p:spPr>
          <a:xfrm>
            <a:off x="3810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srgbClr val="595959"/>
              </a:solidFill>
              <a:effectLst/>
              <a:uLnTx/>
              <a:uFillTx/>
              <a:latin typeface="Gill Sans MT"/>
              <a:ea typeface="+mn-ea"/>
              <a:cs typeface="+mn-cs"/>
            </a:endParaRPr>
          </a:p>
        </p:txBody>
      </p:sp>
      <p:sp>
        <p:nvSpPr>
          <p:cNvPr id="16" name="Rectangle 15"/>
          <p:cNvSpPr/>
          <p:nvPr/>
        </p:nvSpPr>
        <p:spPr>
          <a:xfrm>
            <a:off x="-762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Playback</a:t>
            </a:r>
          </a:p>
        </p:txBody>
      </p:sp>
      <p:sp>
        <p:nvSpPr>
          <p:cNvPr id="17" name="TextBox 16"/>
          <p:cNvSpPr txBox="1"/>
          <p:nvPr/>
        </p:nvSpPr>
        <p:spPr>
          <a:xfrm>
            <a:off x="127000" y="5943600"/>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1290935"/>
            <a:ext cx="1066800" cy="10668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91200" y="120537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10" name="Group 9"/>
          <p:cNvGrpSpPr/>
          <p:nvPr/>
        </p:nvGrpSpPr>
        <p:grpSpPr>
          <a:xfrm>
            <a:off x="1371600" y="4191000"/>
            <a:ext cx="1600200" cy="1219200"/>
            <a:chOff x="5867400" y="2936553"/>
            <a:chExt cx="2057400" cy="1447800"/>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0" y="3927153"/>
              <a:ext cx="431470" cy="457200"/>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53200" y="3984544"/>
              <a:ext cx="1295400" cy="325214"/>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67400" y="2936553"/>
              <a:ext cx="2057400" cy="935088"/>
            </a:xfrm>
            <a:prstGeom prst="rect">
              <a:avLst/>
            </a:prstGeom>
          </p:spPr>
        </p:pic>
      </p:grpSp>
      <p:grpSp>
        <p:nvGrpSpPr>
          <p:cNvPr id="25" name="Group 24"/>
          <p:cNvGrpSpPr/>
          <p:nvPr/>
        </p:nvGrpSpPr>
        <p:grpSpPr>
          <a:xfrm>
            <a:off x="5638800" y="4234696"/>
            <a:ext cx="1676400" cy="1219200"/>
            <a:chOff x="5867400" y="2936553"/>
            <a:chExt cx="2057400" cy="1447800"/>
          </a:xfrm>
        </p:grpSpPr>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96000" y="3927153"/>
              <a:ext cx="431470" cy="457200"/>
            </a:xfrm>
            <a:prstGeom prst="rect">
              <a:avLst/>
            </a:prstGeom>
          </p:spPr>
        </p:pic>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53200" y="3984544"/>
              <a:ext cx="1295400" cy="325214"/>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67400" y="2936553"/>
              <a:ext cx="2057400" cy="935088"/>
            </a:xfrm>
            <a:prstGeom prst="rect">
              <a:avLst/>
            </a:prstGeom>
          </p:spPr>
        </p:pic>
      </p:grpSp>
      <p:sp>
        <p:nvSpPr>
          <p:cNvPr id="30" name="Rectangle 29"/>
          <p:cNvSpPr/>
          <p:nvPr/>
        </p:nvSpPr>
        <p:spPr>
          <a:xfrm>
            <a:off x="4191000" y="5352872"/>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Capture</a:t>
            </a:r>
          </a:p>
        </p:txBody>
      </p:sp>
      <p:sp>
        <p:nvSpPr>
          <p:cNvPr id="32" name="TextBox 31"/>
          <p:cNvSpPr txBox="1"/>
          <p:nvPr/>
        </p:nvSpPr>
        <p:spPr>
          <a:xfrm>
            <a:off x="4318000" y="5962472"/>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Tree>
    <p:extLst>
      <p:ext uri="{BB962C8B-B14F-4D97-AF65-F5344CB8AC3E}">
        <p14:creationId xmlns:p14="http://schemas.microsoft.com/office/powerpoint/2010/main" val="610799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9144000" cy="914400"/>
          </a:xfrm>
        </p:spPr>
        <p:txBody>
          <a:bodyPr/>
          <a:lstStyle/>
          <a:p>
            <a:r>
              <a:rPr lang="en-US" dirty="0"/>
              <a:t>Energy Cost of Data Movement</a:t>
            </a:r>
          </a:p>
        </p:txBody>
      </p:sp>
      <p:sp>
        <p:nvSpPr>
          <p:cNvPr id="3" name="Content Placeholder 2"/>
          <p:cNvSpPr>
            <a:spLocks noGrp="1"/>
          </p:cNvSpPr>
          <p:nvPr>
            <p:ph idx="1"/>
          </p:nvPr>
        </p:nvSpPr>
        <p:spPr>
          <a:xfrm>
            <a:off x="-4724400" y="914400"/>
            <a:ext cx="2057400" cy="5486400"/>
          </a:xfrm>
        </p:spPr>
        <p:txBody>
          <a:bodyPr>
            <a:normAutofit/>
          </a:bodyPr>
          <a:lstStyle/>
          <a:p>
            <a:pPr marL="914400" lvl="2" indent="0">
              <a:buNone/>
            </a:pPr>
            <a:endParaRPr lang="en-US" sz="2000" dirty="0">
              <a:cs typeface="Adobe Garamond Pro"/>
            </a:endParaRPr>
          </a:p>
          <a:p>
            <a:pPr lvl="1"/>
            <a:endParaRPr lang="en-US" sz="2400" dirty="0">
              <a:cs typeface="Adobe Garamond Pro"/>
            </a:endParaRPr>
          </a:p>
        </p:txBody>
      </p:sp>
      <p:pic>
        <p:nvPicPr>
          <p:cNvPr id="9" name="Picture 8" descr="safar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6580445"/>
            <a:ext cx="959296" cy="277563"/>
          </a:xfrm>
          <a:prstGeom prst="rect">
            <a:avLst/>
          </a:prstGeom>
        </p:spPr>
      </p:pic>
      <p:sp>
        <p:nvSpPr>
          <p:cNvPr id="13" name="TextBox 12"/>
          <p:cNvSpPr txBox="1"/>
          <p:nvPr/>
        </p:nvSpPr>
        <p:spPr>
          <a:xfrm>
            <a:off x="3276600" y="2219980"/>
            <a:ext cx="32766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Gill Sans MT"/>
                <a:ea typeface="+mn-ea"/>
                <a:cs typeface="+mn-cs"/>
              </a:rPr>
              <a:t>Data Movement</a:t>
            </a:r>
          </a:p>
        </p:txBody>
      </p:sp>
      <p:cxnSp>
        <p:nvCxnSpPr>
          <p:cNvPr id="29" name="Straight Arrow Connector 28"/>
          <p:cNvCxnSpPr/>
          <p:nvPr/>
        </p:nvCxnSpPr>
        <p:spPr>
          <a:xfrm flipH="1">
            <a:off x="3276600" y="2743200"/>
            <a:ext cx="1600200" cy="838200"/>
          </a:xfrm>
          <a:prstGeom prst="straightConnector1">
            <a:avLst/>
          </a:prstGeom>
          <a:ln w="44450" cmpd="sng">
            <a:solidFill>
              <a:schemeClr val="accent2"/>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876800" y="2743200"/>
            <a:ext cx="0" cy="914400"/>
          </a:xfrm>
          <a:prstGeom prst="straightConnector1">
            <a:avLst/>
          </a:prstGeom>
          <a:ln w="44450" cmpd="sng">
            <a:solidFill>
              <a:schemeClr val="accent2"/>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76800" y="2743200"/>
            <a:ext cx="1828800" cy="762000"/>
          </a:xfrm>
          <a:prstGeom prst="straightConnector1">
            <a:avLst/>
          </a:prstGeom>
          <a:ln w="44450" cmpd="sng">
            <a:solidFill>
              <a:schemeClr val="accent2"/>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0" y="1066800"/>
            <a:ext cx="9144000" cy="1031051"/>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dirty="0">
                <a:ln>
                  <a:noFill/>
                </a:ln>
                <a:solidFill>
                  <a:srgbClr val="1F497D"/>
                </a:solidFill>
                <a:effectLst/>
                <a:uLnTx/>
                <a:uFillTx/>
                <a:latin typeface="Gill Sans MT"/>
                <a:ea typeface="+mn-ea"/>
                <a:cs typeface="+mn-cs"/>
              </a:rPr>
              <a:t>1</a:t>
            </a:r>
            <a:r>
              <a:rPr kumimoji="0" lang="en-US" sz="3100" b="1" i="0" u="none" strike="noStrike" kern="1200" cap="none" spc="0" normalizeH="0" baseline="30000" noProof="0" dirty="0">
                <a:ln>
                  <a:noFill/>
                </a:ln>
                <a:solidFill>
                  <a:srgbClr val="1F497D"/>
                </a:solidFill>
                <a:effectLst/>
                <a:uLnTx/>
                <a:uFillTx/>
                <a:latin typeface="Gill Sans MT"/>
                <a:ea typeface="+mn-ea"/>
                <a:cs typeface="+mn-cs"/>
              </a:rPr>
              <a:t>st</a:t>
            </a:r>
            <a:r>
              <a:rPr kumimoji="0" lang="en-US" sz="3100" b="1" i="0" u="none" strike="noStrike" kern="1200" cap="none" spc="0" normalizeH="0" baseline="0" noProof="0" dirty="0">
                <a:ln>
                  <a:noFill/>
                </a:ln>
                <a:solidFill>
                  <a:srgbClr val="1F497D"/>
                </a:solidFill>
                <a:effectLst/>
                <a:uLnTx/>
                <a:uFillTx/>
                <a:latin typeface="Gill Sans MT"/>
                <a:ea typeface="+mn-ea"/>
                <a:cs typeface="+mn-cs"/>
              </a:rPr>
              <a:t> key observation</a:t>
            </a:r>
            <a:r>
              <a:rPr kumimoji="0" lang="en-US" sz="3000" b="1" i="0" u="none" strike="noStrike" kern="1200" cap="none" spc="0" normalizeH="0" baseline="0" noProof="0" dirty="0">
                <a:ln>
                  <a:noFill/>
                </a:ln>
                <a:solidFill>
                  <a:srgbClr val="1F497D"/>
                </a:solidFill>
                <a:effectLst/>
                <a:uLnTx/>
                <a:uFillTx/>
                <a:latin typeface="Gill Sans MT"/>
                <a:ea typeface="+mn-ea"/>
                <a:cs typeface="+mn-cs"/>
              </a:rPr>
              <a:t>:  </a:t>
            </a:r>
            <a:r>
              <a:rPr kumimoji="0" lang="en-US" sz="3000" b="1" i="0" u="none" strike="noStrike" kern="1200" cap="none" spc="0" normalizeH="0" baseline="0" noProof="0" dirty="0">
                <a:ln>
                  <a:noFill/>
                </a:ln>
                <a:solidFill>
                  <a:srgbClr val="C00000"/>
                </a:solidFill>
                <a:effectLst/>
                <a:uLnTx/>
                <a:uFillTx/>
                <a:latin typeface="Gill Sans MT"/>
                <a:ea typeface="+mn-ea"/>
                <a:cs typeface="+mn-cs"/>
              </a:rPr>
              <a:t>62.7%</a:t>
            </a:r>
            <a:r>
              <a:rPr kumimoji="0" lang="en-US" sz="3000" b="1" i="0" u="none" strike="noStrike" kern="1200" cap="none" spc="0" normalizeH="0" baseline="0" noProof="0" dirty="0">
                <a:ln>
                  <a:noFill/>
                </a:ln>
                <a:solidFill>
                  <a:prstClr val="black"/>
                </a:solidFill>
                <a:effectLst/>
                <a:uLnTx/>
                <a:uFillTx/>
                <a:latin typeface="Gill Sans MT"/>
                <a:ea typeface="+mn-ea"/>
                <a:cs typeface="+mn-cs"/>
              </a:rPr>
              <a:t> of the total system energy is spent on </a:t>
            </a:r>
            <a:r>
              <a:rPr kumimoji="0" lang="en-US" sz="30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33" name="Rectangle 32"/>
          <p:cNvSpPr/>
          <p:nvPr/>
        </p:nvSpPr>
        <p:spPr>
          <a:xfrm>
            <a:off x="0" y="5257800"/>
            <a:ext cx="9144000" cy="53860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1F497D"/>
                </a:solidFill>
                <a:effectLst/>
                <a:uLnTx/>
                <a:uFillTx/>
                <a:latin typeface="Gill Sans MT"/>
                <a:ea typeface="+mn-ea"/>
                <a:cs typeface="+mn-cs"/>
              </a:rPr>
              <a:t>Potential solution</a:t>
            </a:r>
            <a:r>
              <a:rPr kumimoji="0" lang="en-US" sz="2900" b="1" i="0" u="none" strike="noStrike" kern="1200" cap="none" spc="0" normalizeH="0" baseline="0" noProof="0" dirty="0">
                <a:ln>
                  <a:noFill/>
                </a:ln>
                <a:solidFill>
                  <a:srgbClr val="0000FF"/>
                </a:solidFill>
                <a:effectLst/>
                <a:uLnTx/>
                <a:uFillTx/>
                <a:latin typeface="Gill Sans MT"/>
                <a:ea typeface="+mn-ea"/>
                <a:cs typeface="+mn-cs"/>
              </a:rPr>
              <a:t>:</a:t>
            </a:r>
            <a:r>
              <a:rPr kumimoji="0" lang="en-US" sz="2900" b="1" i="0" u="none" strike="noStrike" kern="1200" cap="none" spc="0" normalizeH="0" baseline="0" noProof="0" dirty="0">
                <a:ln>
                  <a:noFill/>
                </a:ln>
                <a:solidFill>
                  <a:prstClr val="black"/>
                </a:solidFill>
                <a:effectLst/>
                <a:uLnTx/>
                <a:uFillTx/>
                <a:latin typeface="Gill Sans MT"/>
                <a:ea typeface="+mn-ea"/>
                <a:cs typeface="+mn-cs"/>
              </a:rPr>
              <a:t> move computation </a:t>
            </a:r>
            <a:r>
              <a:rPr kumimoji="0" lang="en-US" sz="2900" b="1" i="0" u="none" strike="noStrike" kern="1200" cap="none" spc="0" normalizeH="0" baseline="0" noProof="0" dirty="0">
                <a:ln>
                  <a:noFill/>
                </a:ln>
                <a:solidFill>
                  <a:srgbClr val="0000FF"/>
                </a:solidFill>
                <a:effectLst/>
                <a:uLnTx/>
                <a:uFillTx/>
                <a:latin typeface="Gill Sans MT"/>
                <a:ea typeface="+mn-ea"/>
                <a:cs typeface="+mn-cs"/>
              </a:rPr>
              <a:t>close to data</a:t>
            </a:r>
            <a:endParaRPr kumimoji="0" lang="en-US" sz="29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39" name="Rectangle 38"/>
          <p:cNvSpPr/>
          <p:nvPr/>
        </p:nvSpPr>
        <p:spPr>
          <a:xfrm>
            <a:off x="0" y="5943600"/>
            <a:ext cx="9144000" cy="538609"/>
          </a:xfrm>
          <a:prstGeom prst="rect">
            <a:avLst/>
          </a:prstGeom>
          <a:solidFill>
            <a:srgbClr val="800000"/>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prstClr val="white"/>
                </a:solidFill>
                <a:effectLst/>
                <a:uLnTx/>
                <a:uFillTx/>
                <a:latin typeface="Gill Sans MT"/>
                <a:ea typeface="+mn-ea"/>
                <a:cs typeface="+mn-cs"/>
              </a:rPr>
              <a:t>Challenge: limited area and energy budget</a:t>
            </a:r>
          </a:p>
        </p:txBody>
      </p:sp>
      <p:sp>
        <p:nvSpPr>
          <p:cNvPr id="19" name="TextBox 18"/>
          <p:cNvSpPr txBox="1"/>
          <p:nvPr/>
        </p:nvSpPr>
        <p:spPr>
          <a:xfrm>
            <a:off x="5239748" y="4648200"/>
            <a:ext cx="398045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Processing-In-Memory (PIM)</a:t>
            </a:r>
          </a:p>
        </p:txBody>
      </p:sp>
      <p:grpSp>
        <p:nvGrpSpPr>
          <p:cNvPr id="31" name="Group 30"/>
          <p:cNvGrpSpPr/>
          <p:nvPr/>
        </p:nvGrpSpPr>
        <p:grpSpPr>
          <a:xfrm>
            <a:off x="914400" y="2514603"/>
            <a:ext cx="7620001" cy="2133597"/>
            <a:chOff x="914399" y="1295401"/>
            <a:chExt cx="7620001" cy="2514599"/>
          </a:xfrm>
        </p:grpSpPr>
        <p:grpSp>
          <p:nvGrpSpPr>
            <p:cNvPr id="7" name="Group 6"/>
            <p:cNvGrpSpPr/>
            <p:nvPr/>
          </p:nvGrpSpPr>
          <p:grpSpPr>
            <a:xfrm>
              <a:off x="914399" y="1295401"/>
              <a:ext cx="7620001" cy="2514599"/>
              <a:chOff x="914400" y="1340069"/>
              <a:chExt cx="7218947" cy="3034861"/>
            </a:xfrm>
          </p:grpSpPr>
          <p:sp>
            <p:nvSpPr>
              <p:cNvPr id="22" name="TextBox 21"/>
              <p:cNvSpPr txBox="1"/>
              <p:nvPr/>
            </p:nvSpPr>
            <p:spPr>
              <a:xfrm>
                <a:off x="914400" y="1340069"/>
                <a:ext cx="8976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Gill Sans MT"/>
                    <a:ea typeface="+mn-ea"/>
                    <a:cs typeface="+mn-cs"/>
                  </a:rPr>
                  <a:t>SoC</a:t>
                </a:r>
                <a:endParaRPr kumimoji="0" lang="en-US" sz="2400" b="1" i="0" u="none" strike="noStrike" kern="1200" cap="none" spc="0" normalizeH="0" baseline="0" noProof="0" dirty="0">
                  <a:ln>
                    <a:noFill/>
                  </a:ln>
                  <a:solidFill>
                    <a:prstClr val="black"/>
                  </a:solidFill>
                  <a:effectLst/>
                  <a:uLnTx/>
                  <a:uFillTx/>
                  <a:latin typeface="Gill Sans MT"/>
                  <a:ea typeface="+mn-ea"/>
                  <a:cs typeface="+mn-cs"/>
                </a:endParaRPr>
              </a:p>
            </p:txBody>
          </p:sp>
          <p:grpSp>
            <p:nvGrpSpPr>
              <p:cNvPr id="18" name="Group 17"/>
              <p:cNvGrpSpPr/>
              <p:nvPr/>
            </p:nvGrpSpPr>
            <p:grpSpPr>
              <a:xfrm>
                <a:off x="1066800" y="1707931"/>
                <a:ext cx="7066547" cy="2666999"/>
                <a:chOff x="1066800" y="1707931"/>
                <a:chExt cx="7066547" cy="2666999"/>
              </a:xfrm>
            </p:grpSpPr>
            <p:sp>
              <p:nvSpPr>
                <p:cNvPr id="10" name="Rounded Rectangle 9"/>
                <p:cNvSpPr/>
                <p:nvPr/>
              </p:nvSpPr>
              <p:spPr>
                <a:xfrm>
                  <a:off x="6858000" y="1707931"/>
                  <a:ext cx="1275347" cy="2666999"/>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DRAM</a:t>
                  </a:r>
                  <a:endParaRPr kumimoji="0" lang="en-US" sz="18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17" name="Rounded Rectangle 16"/>
                <p:cNvSpPr/>
                <p:nvPr/>
              </p:nvSpPr>
              <p:spPr>
                <a:xfrm>
                  <a:off x="1066800" y="2133600"/>
                  <a:ext cx="5105400" cy="1904999"/>
                </a:xfrm>
                <a:prstGeom prst="roundRect">
                  <a:avLst/>
                </a:prstGeom>
                <a:solidFill>
                  <a:schemeClr val="lt1">
                    <a:alpha val="0"/>
                  </a:schemeClr>
                </a:solidFill>
                <a:ln w="381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sp>
              <p:nvSpPr>
                <p:cNvPr id="23" name="Rounded Rectangle 22"/>
                <p:cNvSpPr/>
                <p:nvPr/>
              </p:nvSpPr>
              <p:spPr>
                <a:xfrm>
                  <a:off x="5101390" y="2423945"/>
                  <a:ext cx="577516" cy="1462256"/>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L2</a:t>
                  </a:r>
                  <a:endParaRPr kumimoji="0" lang="en-US" sz="1600" b="1" i="0" u="none" strike="noStrike" kern="1200" cap="none" spc="0" normalizeH="0" baseline="0" noProof="0" dirty="0">
                    <a:ln>
                      <a:noFill/>
                    </a:ln>
                    <a:solidFill>
                      <a:prstClr val="black"/>
                    </a:solidFill>
                    <a:effectLst/>
                    <a:uLnTx/>
                    <a:uFillTx/>
                    <a:latin typeface="Gill Sans MT"/>
                    <a:ea typeface="+mn-ea"/>
                    <a:cs typeface="+mn-cs"/>
                  </a:endParaRPr>
                </a:p>
              </p:txBody>
            </p:sp>
            <p:cxnSp>
              <p:nvCxnSpPr>
                <p:cNvPr id="25" name="Straight Arrow Connector 24"/>
                <p:cNvCxnSpPr/>
                <p:nvPr/>
              </p:nvCxnSpPr>
              <p:spPr>
                <a:xfrm flipH="1">
                  <a:off x="2907632" y="3179378"/>
                  <a:ext cx="533400" cy="0"/>
                </a:xfrm>
                <a:prstGeom prst="straightConnector1">
                  <a:avLst/>
                </a:prstGeom>
                <a:noFill/>
                <a:ln w="57150" cap="flat" cmpd="sng" algn="ctr">
                  <a:solidFill>
                    <a:srgbClr val="000000"/>
                  </a:solidFill>
                  <a:prstDash val="solid"/>
                  <a:miter lim="800000"/>
                  <a:headEnd type="triangle"/>
                  <a:tailEnd type="triangle"/>
                </a:ln>
                <a:effectLst/>
              </p:spPr>
            </p:cxnSp>
            <p:sp>
              <p:nvSpPr>
                <p:cNvPr id="28" name="Rounded Rectangle 27"/>
                <p:cNvSpPr/>
                <p:nvPr/>
              </p:nvSpPr>
              <p:spPr>
                <a:xfrm>
                  <a:off x="3581400" y="2640721"/>
                  <a:ext cx="509337" cy="1090451"/>
                </a:xfrm>
                <a:prstGeom prst="roundRect">
                  <a:avLst/>
                </a:prstGeom>
                <a:solidFill>
                  <a:srgbClr val="8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ill Sans MT"/>
                      <a:ea typeface="+mn-ea"/>
                      <a:cs typeface="+mn-cs"/>
                    </a:rPr>
                    <a:t>L1</a:t>
                  </a:r>
                  <a:endParaRPr kumimoji="0" lang="en-US" sz="105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38" name="Group 37"/>
                <p:cNvGrpSpPr/>
                <p:nvPr/>
              </p:nvGrpSpPr>
              <p:grpSpPr>
                <a:xfrm>
                  <a:off x="1219199" y="2488322"/>
                  <a:ext cx="1447799" cy="1042280"/>
                  <a:chOff x="3276600" y="1116722"/>
                  <a:chExt cx="1098981" cy="1042280"/>
                </a:xfrm>
              </p:grpSpPr>
              <p:sp>
                <p:nvSpPr>
                  <p:cNvPr id="21" name="Rounded Rectangle 20"/>
                  <p:cNvSpPr/>
                  <p:nvPr/>
                </p:nvSpPr>
                <p:spPr>
                  <a:xfrm>
                    <a:off x="3276600" y="1116722"/>
                    <a:ext cx="794181"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1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36" name="Rounded Rectangle 35"/>
                  <p:cNvSpPr/>
                  <p:nvPr/>
                </p:nvSpPr>
                <p:spPr>
                  <a:xfrm>
                    <a:off x="3429000" y="1269122"/>
                    <a:ext cx="794181"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1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37" name="Rounded Rectangle 36"/>
                  <p:cNvSpPr/>
                  <p:nvPr/>
                </p:nvSpPr>
                <p:spPr>
                  <a:xfrm>
                    <a:off x="3581400" y="1421522"/>
                    <a:ext cx="794181"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800" b="1" i="0" u="none" strike="noStrike" kern="1200" cap="none" spc="0" normalizeH="0" baseline="0" noProof="0" dirty="0">
                      <a:ln>
                        <a:noFill/>
                      </a:ln>
                      <a:solidFill>
                        <a:srgbClr val="000000"/>
                      </a:solidFill>
                      <a:effectLst/>
                      <a:uLnTx/>
                      <a:uFillTx/>
                      <a:latin typeface="Gill Sans MT"/>
                      <a:ea typeface="+mn-ea"/>
                      <a:cs typeface="+mn-cs"/>
                    </a:endParaRPr>
                  </a:p>
                </p:txBody>
              </p:sp>
            </p:grpSp>
            <p:cxnSp>
              <p:nvCxnSpPr>
                <p:cNvPr id="44" name="Straight Arrow Connector 43"/>
                <p:cNvCxnSpPr/>
                <p:nvPr/>
              </p:nvCxnSpPr>
              <p:spPr>
                <a:xfrm flipH="1">
                  <a:off x="4162927" y="3179378"/>
                  <a:ext cx="838200" cy="0"/>
                </a:xfrm>
                <a:prstGeom prst="straightConnector1">
                  <a:avLst/>
                </a:prstGeom>
                <a:noFill/>
                <a:ln w="63500" cap="flat" cmpd="sng" algn="ctr">
                  <a:solidFill>
                    <a:schemeClr val="tx1"/>
                  </a:solidFill>
                  <a:prstDash val="solid"/>
                  <a:miter lim="800000"/>
                  <a:headEnd type="triangle"/>
                  <a:tailEnd type="triangle"/>
                </a:ln>
                <a:effectLst/>
              </p:spPr>
            </p:cxnSp>
          </p:grpSp>
          <p:sp>
            <p:nvSpPr>
              <p:cNvPr id="46" name="Rounded Rectangle 45"/>
              <p:cNvSpPr/>
              <p:nvPr/>
            </p:nvSpPr>
            <p:spPr>
              <a:xfrm>
                <a:off x="1773145" y="2993692"/>
                <a:ext cx="1046255"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200" b="1" i="0" u="none" strike="noStrike" kern="1200" cap="none" spc="0" normalizeH="0" baseline="0" noProof="0" dirty="0">
                  <a:ln>
                    <a:noFill/>
                  </a:ln>
                  <a:solidFill>
                    <a:srgbClr val="000000"/>
                  </a:solidFill>
                  <a:effectLst/>
                  <a:uLnTx/>
                  <a:uFillTx/>
                  <a:latin typeface="Gill Sans MT"/>
                  <a:ea typeface="+mn-ea"/>
                  <a:cs typeface="+mn-cs"/>
                </a:endParaRPr>
              </a:p>
            </p:txBody>
          </p:sp>
        </p:grpSp>
        <p:cxnSp>
          <p:nvCxnSpPr>
            <p:cNvPr id="40" name="Straight Arrow Connector 39"/>
            <p:cNvCxnSpPr/>
            <p:nvPr/>
          </p:nvCxnSpPr>
          <p:spPr>
            <a:xfrm flipH="1">
              <a:off x="6019800" y="2819400"/>
              <a:ext cx="1066798" cy="2720"/>
            </a:xfrm>
            <a:prstGeom prst="straightConnector1">
              <a:avLst/>
            </a:prstGeom>
            <a:noFill/>
            <a:ln w="88900" cap="flat" cmpd="sng" algn="ctr">
              <a:solidFill>
                <a:schemeClr val="tx1"/>
              </a:solidFill>
              <a:prstDash val="solid"/>
              <a:miter lim="800000"/>
              <a:headEnd type="triangle"/>
              <a:tailEnd type="triangle"/>
            </a:ln>
            <a:effectLst/>
          </p:spPr>
        </p:cxnSp>
      </p:grpSp>
      <p:sp>
        <p:nvSpPr>
          <p:cNvPr id="34" name="Rounded Rectangle 33"/>
          <p:cNvSpPr/>
          <p:nvPr/>
        </p:nvSpPr>
        <p:spPr>
          <a:xfrm>
            <a:off x="6705600" y="4114800"/>
            <a:ext cx="1295400" cy="533400"/>
          </a:xfrm>
          <a:prstGeom prst="roundRect">
            <a:avLst/>
          </a:prstGeom>
          <a:solidFill>
            <a:srgbClr val="948A5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ill Sans MT"/>
                <a:ea typeface="+mn-ea"/>
                <a:cs typeface="+mn-cs"/>
              </a:rPr>
              <a:t>Compute Unit </a:t>
            </a:r>
          </a:p>
        </p:txBody>
      </p:sp>
    </p:spTree>
    <p:extLst>
      <p:ext uri="{BB962C8B-B14F-4D97-AF65-F5344CB8AC3E}">
        <p14:creationId xmlns:p14="http://schemas.microsoft.com/office/powerpoint/2010/main" val="317249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5" grpId="0" animBg="1"/>
      <p:bldP spid="33" grpId="0"/>
      <p:bldP spid="39" grpId="0" animBg="1"/>
      <p:bldP spid="19" grpId="0"/>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AD78-64D2-9C47-B050-A2D2C6E7DA86}"/>
              </a:ext>
            </a:extLst>
          </p:cNvPr>
          <p:cNvSpPr>
            <a:spLocks noGrp="1"/>
          </p:cNvSpPr>
          <p:nvPr>
            <p:ph type="title"/>
          </p:nvPr>
        </p:nvSpPr>
        <p:spPr>
          <a:xfrm>
            <a:off x="228600" y="152400"/>
            <a:ext cx="9023920" cy="1066800"/>
          </a:xfrm>
        </p:spPr>
        <p:txBody>
          <a:bodyPr/>
          <a:lstStyle/>
          <a:p>
            <a:r>
              <a:rPr lang="en-US" sz="3800" dirty="0"/>
              <a:t>More on Fast &amp; Efficient Genome Analysis …</a:t>
            </a:r>
          </a:p>
        </p:txBody>
      </p:sp>
      <p:sp>
        <p:nvSpPr>
          <p:cNvPr id="3" name="Content Placeholder 2">
            <a:extLst>
              <a:ext uri="{FF2B5EF4-FFF2-40B4-BE49-F238E27FC236}">
                <a16:creationId xmlns:a16="http://schemas.microsoft.com/office/drawing/2014/main" id="{51802AAD-62B5-594C-82AB-3F845A08141C}"/>
              </a:ext>
            </a:extLst>
          </p:cNvPr>
          <p:cNvSpPr>
            <a:spLocks noGrp="1"/>
          </p:cNvSpPr>
          <p:nvPr>
            <p:ph idx="1"/>
          </p:nvPr>
        </p:nvSpPr>
        <p:spPr>
          <a:xfrm>
            <a:off x="228600" y="908720"/>
            <a:ext cx="8610600" cy="5339680"/>
          </a:xfrm>
        </p:spPr>
        <p:txBody>
          <a:bodyPr/>
          <a:lstStyle/>
          <a:p>
            <a:r>
              <a:rPr lang="en-US" sz="1600" dirty="0"/>
              <a:t>Onur Mutlu,</a:t>
            </a:r>
            <a:br>
              <a:rPr lang="en-US" sz="1600" dirty="0"/>
            </a:br>
            <a:r>
              <a:rPr lang="en-US" sz="1600" b="1" dirty="0">
                <a:solidFill>
                  <a:srgbClr val="0000FF"/>
                </a:solidFill>
                <a:hlinkClick r:id="rId2">
                  <a:extLst>
                    <a:ext uri="{A12FA001-AC4F-418D-AE19-62706E023703}">
                      <ahyp:hlinkClr xmlns:ahyp="http://schemas.microsoft.com/office/drawing/2018/hyperlinkcolor" val="tx"/>
                    </a:ext>
                  </a:extLst>
                </a:hlinkClick>
              </a:rPr>
              <a:t>"Accelerating Genome Analysis: A Primer on an Ongoing Journey"</a:t>
            </a:r>
            <a:br>
              <a:rPr lang="en-US" sz="1600" dirty="0"/>
            </a:br>
            <a:r>
              <a:rPr lang="en-US" sz="1600" i="1" dirty="0"/>
              <a:t>Invited Lecture at </a:t>
            </a:r>
            <a:r>
              <a:rPr lang="en-US" sz="1600" i="1" dirty="0">
                <a:hlinkClick r:id="rId3"/>
              </a:rPr>
              <a:t>Technion</a:t>
            </a:r>
            <a:r>
              <a:rPr lang="en-US" sz="1600" dirty="0"/>
              <a:t>, Virtual, 26 January 2021.</a:t>
            </a:r>
            <a:br>
              <a:rPr lang="en-US" sz="1600" dirty="0"/>
            </a:br>
            <a:r>
              <a:rPr lang="en-US" sz="1600" dirty="0"/>
              <a:t>[</a:t>
            </a:r>
            <a:r>
              <a:rPr lang="en-US" sz="1600" dirty="0">
                <a:solidFill>
                  <a:srgbClr val="FFC000"/>
                </a:solidFill>
                <a:hlinkClick r:id="rId2"/>
              </a:rPr>
              <a:t>Slides (pptx) </a:t>
            </a:r>
            <a:r>
              <a:rPr lang="en-US" sz="1600" dirty="0">
                <a:hlinkClick r:id="rId4"/>
              </a:rPr>
              <a:t>(pdf)</a:t>
            </a:r>
            <a:r>
              <a:rPr lang="en-US" sz="1600" dirty="0"/>
              <a:t>]</a:t>
            </a:r>
            <a:br>
              <a:rPr lang="en-US" sz="1600" dirty="0"/>
            </a:br>
            <a:r>
              <a:rPr lang="en-US" sz="1600" dirty="0"/>
              <a:t>[</a:t>
            </a:r>
            <a:r>
              <a:rPr lang="en-US" sz="1600" dirty="0">
                <a:hlinkClick r:id="rId5"/>
              </a:rPr>
              <a:t>Talk Video </a:t>
            </a:r>
            <a:r>
              <a:rPr lang="en-US" sz="1600" dirty="0"/>
              <a:t>(1 hour 37 minutes, including Q&amp;A)]</a:t>
            </a:r>
            <a:br>
              <a:rPr lang="en-US" sz="1600" dirty="0"/>
            </a:br>
            <a:r>
              <a:rPr lang="en-US" sz="1600" dirty="0"/>
              <a:t>[</a:t>
            </a:r>
            <a:r>
              <a:rPr lang="en-US" sz="1600" dirty="0">
                <a:hlinkClick r:id="rId6"/>
              </a:rPr>
              <a:t>Related Invited Paper (at IEEE Micro, 2020)</a:t>
            </a:r>
            <a:r>
              <a:rPr lang="en-US" sz="1600" dirty="0"/>
              <a:t>]</a:t>
            </a:r>
          </a:p>
          <a:p>
            <a:pPr marL="0" indent="0">
              <a:buNone/>
            </a:pPr>
            <a:endParaRPr lang="en-US" sz="1600" dirty="0"/>
          </a:p>
        </p:txBody>
      </p:sp>
      <p:sp>
        <p:nvSpPr>
          <p:cNvPr id="4" name="Slide Number Placeholder 3">
            <a:extLst>
              <a:ext uri="{FF2B5EF4-FFF2-40B4-BE49-F238E27FC236}">
                <a16:creationId xmlns:a16="http://schemas.microsoft.com/office/drawing/2014/main" id="{42A122B2-35CC-C64B-B5EA-4870A730338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56C4B3FF-961C-8E4D-8E32-9A70FB45E8F8}"/>
              </a:ext>
            </a:extLst>
          </p:cNvPr>
          <p:cNvPicPr>
            <a:picLocks noChangeAspect="1"/>
          </p:cNvPicPr>
          <p:nvPr/>
        </p:nvPicPr>
        <p:blipFill>
          <a:blip r:embed="rId7"/>
          <a:stretch>
            <a:fillRect/>
          </a:stretch>
        </p:blipFill>
        <p:spPr>
          <a:xfrm>
            <a:off x="1399080" y="2507031"/>
            <a:ext cx="6345839" cy="4315761"/>
          </a:xfrm>
          <a:prstGeom prst="rect">
            <a:avLst/>
          </a:prstGeom>
        </p:spPr>
      </p:pic>
    </p:spTree>
    <p:extLst>
      <p:ext uri="{BB962C8B-B14F-4D97-AF65-F5344CB8AC3E}">
        <p14:creationId xmlns:p14="http://schemas.microsoft.com/office/powerpoint/2010/main" val="2956500400"/>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10134600" cy="914400"/>
          </a:xfrm>
        </p:spPr>
        <p:txBody>
          <a:bodyPr/>
          <a:lstStyle/>
          <a:p>
            <a:r>
              <a:rPr lang="en-US" sz="3700" dirty="0"/>
              <a:t>Using PIM to Reduce Data Movement</a:t>
            </a:r>
          </a:p>
        </p:txBody>
      </p:sp>
      <p:pic>
        <p:nvPicPr>
          <p:cNvPr id="26" name="Picture 2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6" name="Rectangle 5"/>
          <p:cNvSpPr/>
          <p:nvPr/>
        </p:nvSpPr>
        <p:spPr>
          <a:xfrm>
            <a:off x="0" y="1072515"/>
            <a:ext cx="9144000" cy="984885"/>
          </a:xfrm>
          <a:prstGeom prst="rect">
            <a:avLst/>
          </a:prstGeom>
          <a:solidFill>
            <a:schemeClr val="accent6">
              <a:lumMod val="20000"/>
              <a:lumOff val="80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1F497D"/>
                </a:solidFill>
                <a:effectLst/>
                <a:uLnTx/>
                <a:uFillTx/>
                <a:latin typeface="Gill Sans MT"/>
                <a:ea typeface="+mn-ea"/>
                <a:cs typeface="+mn-cs"/>
              </a:rPr>
              <a:t>2</a:t>
            </a:r>
            <a:r>
              <a:rPr kumimoji="0" lang="en-US" sz="2900" b="1" i="0" u="none" strike="noStrike" kern="1200" cap="none" spc="0" normalizeH="0" baseline="30000" noProof="0" dirty="0">
                <a:ln>
                  <a:noFill/>
                </a:ln>
                <a:solidFill>
                  <a:srgbClr val="1F497D"/>
                </a:solidFill>
                <a:effectLst/>
                <a:uLnTx/>
                <a:uFillTx/>
                <a:latin typeface="Gill Sans MT"/>
                <a:ea typeface="+mn-ea"/>
                <a:cs typeface="+mn-cs"/>
              </a:rPr>
              <a:t>nd</a:t>
            </a:r>
            <a:r>
              <a:rPr kumimoji="0" lang="en-US" sz="2900" b="1" i="0" u="none" strike="noStrike" kern="1200" cap="none" spc="0" normalizeH="0" baseline="0" noProof="0" dirty="0">
                <a:ln>
                  <a:noFill/>
                </a:ln>
                <a:solidFill>
                  <a:srgbClr val="1F497D"/>
                </a:solidFill>
                <a:effectLst/>
                <a:uLnTx/>
                <a:uFillTx/>
                <a:latin typeface="Gill Sans MT"/>
                <a:ea typeface="+mn-ea"/>
                <a:cs typeface="+mn-cs"/>
              </a:rPr>
              <a:t> key observation: </a:t>
            </a:r>
            <a:r>
              <a:rPr kumimoji="0" lang="en-US" sz="2900" b="1" i="0" u="none" strike="noStrike" kern="1200" cap="none" spc="0" normalizeH="0" baseline="0" noProof="0" dirty="0">
                <a:ln>
                  <a:noFill/>
                </a:ln>
                <a:solidFill>
                  <a:prstClr val="black"/>
                </a:solidFill>
                <a:effectLst/>
                <a:uLnTx/>
                <a:uFillTx/>
                <a:latin typeface="Gill Sans MT"/>
                <a:ea typeface="+mn-ea"/>
                <a:cs typeface="+mn-cs"/>
              </a:rPr>
              <a:t>a</a:t>
            </a:r>
            <a:r>
              <a:rPr kumimoji="0" lang="en-US" sz="2900" b="1" i="0" u="none" strike="noStrike" kern="1200" cap="none" spc="0" normalizeH="0" baseline="0" noProof="0" dirty="0">
                <a:ln>
                  <a:noFill/>
                </a:ln>
                <a:solidFill>
                  <a:srgbClr val="1F497D"/>
                </a:solidFill>
                <a:effectLst/>
                <a:uLnTx/>
                <a:uFillTx/>
                <a:latin typeface="Gill Sans MT"/>
                <a:ea typeface="+mn-ea"/>
                <a:cs typeface="+mn-cs"/>
              </a:rPr>
              <a:t> </a:t>
            </a:r>
            <a:r>
              <a:rPr kumimoji="0" lang="en-US" sz="2900" b="1" i="0" u="none" strike="noStrike" kern="1200" cap="none" spc="0" normalizeH="0" baseline="0" noProof="0" dirty="0">
                <a:ln>
                  <a:noFill/>
                </a:ln>
                <a:solidFill>
                  <a:prstClr val="black"/>
                </a:solidFill>
                <a:effectLst/>
                <a:uLnTx/>
                <a:uFillTx/>
                <a:latin typeface="Gill Sans MT"/>
                <a:ea typeface="+mn-ea"/>
                <a:cs typeface="+mn-cs"/>
              </a:rPr>
              <a:t>significant fraction of the</a:t>
            </a:r>
            <a:br>
              <a:rPr kumimoji="0" lang="en-US" sz="2900" b="1" i="0" u="none" strike="noStrike" kern="1200" cap="none" spc="0" normalizeH="0" baseline="0" noProof="0" dirty="0">
                <a:ln>
                  <a:noFill/>
                </a:ln>
                <a:solidFill>
                  <a:prstClr val="black"/>
                </a:solidFill>
                <a:effectLst/>
                <a:uLnTx/>
                <a:uFillTx/>
                <a:latin typeface="Gill Sans MT"/>
                <a:ea typeface="+mn-ea"/>
                <a:cs typeface="+mn-cs"/>
              </a:rPr>
            </a:br>
            <a:r>
              <a:rPr kumimoji="0" lang="en-US" sz="2900" b="1" i="0" u="none" strike="noStrike" kern="1200" cap="none" spc="0" normalizeH="0" baseline="0" noProof="0" dirty="0">
                <a:ln>
                  <a:noFill/>
                </a:ln>
                <a:solidFill>
                  <a:prstClr val="black"/>
                </a:solidFill>
                <a:effectLst/>
                <a:uLnTx/>
                <a:uFillTx/>
                <a:latin typeface="Gill Sans MT"/>
                <a:ea typeface="+mn-ea"/>
                <a:cs typeface="+mn-cs"/>
              </a:rPr>
              <a:t> </a:t>
            </a:r>
            <a:r>
              <a:rPr kumimoji="0" lang="en-US" sz="2900" b="1" i="0" u="none" strike="noStrike" kern="1200" cap="none" spc="0" normalizeH="0" baseline="0" noProof="0" dirty="0">
                <a:ln>
                  <a:noFill/>
                </a:ln>
                <a:solidFill>
                  <a:srgbClr val="C00000"/>
                </a:solidFill>
                <a:effectLst/>
                <a:uLnTx/>
                <a:uFillTx/>
                <a:latin typeface="Gill Sans MT"/>
                <a:ea typeface="+mn-ea"/>
                <a:cs typeface="+mn-cs"/>
              </a:rPr>
              <a:t>data movement</a:t>
            </a:r>
            <a:r>
              <a:rPr kumimoji="0" lang="en-US" sz="2900" b="1" i="0" u="none" strike="noStrike" kern="1200" cap="none" spc="0" normalizeH="0" baseline="0" noProof="0" dirty="0">
                <a:ln>
                  <a:noFill/>
                </a:ln>
                <a:solidFill>
                  <a:srgbClr val="FF0000"/>
                </a:solidFill>
                <a:effectLst/>
                <a:uLnTx/>
                <a:uFillTx/>
                <a:latin typeface="Gill Sans MT"/>
                <a:ea typeface="+mn-ea"/>
                <a:cs typeface="+mn-cs"/>
              </a:rPr>
              <a:t> </a:t>
            </a:r>
            <a:r>
              <a:rPr kumimoji="0" lang="en-US" sz="2900" b="1" i="0" u="none" strike="noStrike" kern="1200" cap="none" spc="0" normalizeH="0" baseline="0" noProof="0" dirty="0">
                <a:ln>
                  <a:noFill/>
                </a:ln>
                <a:solidFill>
                  <a:prstClr val="black"/>
                </a:solidFill>
                <a:effectLst/>
                <a:uLnTx/>
                <a:uFillTx/>
                <a:latin typeface="Gill Sans MT"/>
                <a:ea typeface="+mn-ea"/>
                <a:cs typeface="+mn-cs"/>
              </a:rPr>
              <a:t>often comes from</a:t>
            </a:r>
            <a:r>
              <a:rPr kumimoji="0" lang="en-US" sz="2900" b="1" i="0" u="none" strike="noStrike" kern="1200" cap="none" spc="0" normalizeH="0" baseline="0" noProof="0" dirty="0">
                <a:ln>
                  <a:noFill/>
                </a:ln>
                <a:solidFill>
                  <a:srgbClr val="0000FF"/>
                </a:solidFill>
                <a:effectLst/>
                <a:uLnTx/>
                <a:uFillTx/>
                <a:latin typeface="Gill Sans MT"/>
                <a:ea typeface="+mn-ea"/>
                <a:cs typeface="+mn-cs"/>
              </a:rPr>
              <a:t> </a:t>
            </a:r>
            <a:r>
              <a:rPr kumimoji="0" lang="en-US" sz="2900" b="1" i="0" u="none" strike="noStrike" kern="1200" cap="none" spc="0" normalizeH="0" baseline="0" noProof="0" dirty="0">
                <a:ln>
                  <a:noFill/>
                </a:ln>
                <a:solidFill>
                  <a:srgbClr val="1F497D"/>
                </a:solidFill>
                <a:effectLst/>
                <a:uLnTx/>
                <a:uFillTx/>
                <a:latin typeface="Gill Sans MT"/>
                <a:ea typeface="+mn-ea"/>
                <a:cs typeface="+mn-cs"/>
              </a:rPr>
              <a:t>simple functions</a:t>
            </a:r>
          </a:p>
        </p:txBody>
      </p:sp>
      <p:sp>
        <p:nvSpPr>
          <p:cNvPr id="16" name="Rounded Rectangle 15"/>
          <p:cNvSpPr/>
          <p:nvPr/>
        </p:nvSpPr>
        <p:spPr>
          <a:xfrm>
            <a:off x="1905000" y="4358045"/>
            <a:ext cx="1524000" cy="740152"/>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ill Sans MT"/>
                <a:ea typeface="+mn-ea"/>
                <a:cs typeface="+mn-cs"/>
              </a:rPr>
              <a:t>PIM Core</a:t>
            </a:r>
          </a:p>
        </p:txBody>
      </p:sp>
      <p:grpSp>
        <p:nvGrpSpPr>
          <p:cNvPr id="17" name="Group 16"/>
          <p:cNvGrpSpPr/>
          <p:nvPr/>
        </p:nvGrpSpPr>
        <p:grpSpPr>
          <a:xfrm>
            <a:off x="4648200" y="4259997"/>
            <a:ext cx="2667000" cy="914400"/>
            <a:chOff x="5562600" y="3276600"/>
            <a:chExt cx="2438400" cy="990600"/>
          </a:xfrm>
        </p:grpSpPr>
        <p:sp>
          <p:nvSpPr>
            <p:cNvPr id="23" name="Rounded Rectangle 22"/>
            <p:cNvSpPr/>
            <p:nvPr/>
          </p:nvSpPr>
          <p:spPr>
            <a:xfrm>
              <a:off x="5562600" y="32766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sp>
          <p:nvSpPr>
            <p:cNvPr id="24" name="Rounded Rectangle 23"/>
            <p:cNvSpPr/>
            <p:nvPr/>
          </p:nvSpPr>
          <p:spPr>
            <a:xfrm>
              <a:off x="5715000" y="34290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sp>
          <p:nvSpPr>
            <p:cNvPr id="25" name="Rounded Rectangle 24"/>
            <p:cNvSpPr/>
            <p:nvPr/>
          </p:nvSpPr>
          <p:spPr>
            <a:xfrm>
              <a:off x="5867400" y="35814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grpSp>
      <p:sp>
        <p:nvSpPr>
          <p:cNvPr id="66" name="Rectangle 65"/>
          <p:cNvSpPr/>
          <p:nvPr/>
        </p:nvSpPr>
        <p:spPr>
          <a:xfrm>
            <a:off x="0" y="2231648"/>
            <a:ext cx="9067800" cy="89255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Gill Sans MT"/>
                <a:ea typeface="+mn-ea"/>
                <a:cs typeface="+mn-cs"/>
              </a:rPr>
              <a:t>We can design lightweight logic to implement</a:t>
            </a:r>
            <a:br>
              <a:rPr kumimoji="0" lang="en-US" sz="2600" b="1" i="0" u="none" strike="noStrike" kern="1200" cap="none" spc="0" normalizeH="0" baseline="0" noProof="0" dirty="0">
                <a:ln>
                  <a:noFill/>
                </a:ln>
                <a:solidFill>
                  <a:prstClr val="black"/>
                </a:solidFill>
                <a:effectLst/>
                <a:uLnTx/>
                <a:uFillTx/>
                <a:latin typeface="Gill Sans MT"/>
                <a:ea typeface="+mn-ea"/>
                <a:cs typeface="+mn-cs"/>
              </a:rPr>
            </a:br>
            <a:r>
              <a:rPr kumimoji="0" lang="en-US" sz="2600" b="1" i="0" u="none" strike="noStrike" kern="1200" cap="none" spc="0" normalizeH="0" baseline="0" noProof="0" dirty="0">
                <a:ln>
                  <a:noFill/>
                </a:ln>
                <a:solidFill>
                  <a:prstClr val="black"/>
                </a:solidFill>
                <a:effectLst/>
                <a:uLnTx/>
                <a:uFillTx/>
                <a:latin typeface="Gill Sans MT"/>
                <a:ea typeface="+mn-ea"/>
                <a:cs typeface="+mn-cs"/>
              </a:rPr>
              <a:t> these </a:t>
            </a:r>
            <a:r>
              <a:rPr kumimoji="0" lang="en-US" sz="2600" b="1" i="1" u="sng" strike="noStrike" kern="1200" cap="none" spc="0" normalizeH="0" baseline="0" noProof="0" dirty="0">
                <a:ln>
                  <a:noFill/>
                </a:ln>
                <a:solidFill>
                  <a:prstClr val="black"/>
                </a:solidFill>
                <a:effectLst/>
                <a:uLnTx/>
                <a:uFillTx/>
                <a:latin typeface="Gill Sans MT"/>
                <a:ea typeface="+mn-ea"/>
                <a:cs typeface="+mn-cs"/>
              </a:rPr>
              <a:t>simple functions</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in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memory</a:t>
            </a:r>
          </a:p>
        </p:txBody>
      </p:sp>
      <p:sp>
        <p:nvSpPr>
          <p:cNvPr id="36" name="Rectangle 35"/>
          <p:cNvSpPr/>
          <p:nvPr/>
        </p:nvSpPr>
        <p:spPr>
          <a:xfrm>
            <a:off x="990600" y="3429000"/>
            <a:ext cx="32766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rgbClr val="006600"/>
                </a:solidFill>
                <a:effectLst/>
                <a:uLnTx/>
                <a:uFillTx/>
                <a:latin typeface="Gill Sans MT"/>
                <a:ea typeface="+mn-ea"/>
                <a:cs typeface="+mn-cs"/>
              </a:rPr>
              <a:t>Small embedded</a:t>
            </a:r>
            <a:br>
              <a:rPr kumimoji="0" lang="en-US" sz="2300" b="1" i="0" u="none" strike="noStrike" kern="1200" cap="none" spc="0" normalizeH="0" baseline="0" noProof="0" dirty="0">
                <a:ln>
                  <a:noFill/>
                </a:ln>
                <a:solidFill>
                  <a:srgbClr val="006600"/>
                </a:solidFill>
                <a:effectLst/>
                <a:uLnTx/>
                <a:uFillTx/>
                <a:latin typeface="Gill Sans MT"/>
                <a:ea typeface="+mn-ea"/>
                <a:cs typeface="+mn-cs"/>
              </a:rPr>
            </a:br>
            <a:r>
              <a:rPr kumimoji="0" lang="en-US" sz="2300" b="1" i="0" u="none" strike="noStrike" kern="1200" cap="none" spc="0" normalizeH="0" baseline="0" noProof="0" dirty="0">
                <a:ln>
                  <a:noFill/>
                </a:ln>
                <a:solidFill>
                  <a:srgbClr val="006600"/>
                </a:solidFill>
                <a:effectLst/>
                <a:uLnTx/>
                <a:uFillTx/>
                <a:latin typeface="Gill Sans MT"/>
                <a:ea typeface="+mn-ea"/>
                <a:cs typeface="+mn-cs"/>
              </a:rPr>
              <a:t> low-power core</a:t>
            </a:r>
          </a:p>
        </p:txBody>
      </p:sp>
      <p:sp>
        <p:nvSpPr>
          <p:cNvPr id="38" name="Rectangle 37"/>
          <p:cNvSpPr/>
          <p:nvPr/>
        </p:nvSpPr>
        <p:spPr>
          <a:xfrm>
            <a:off x="4114800" y="3429000"/>
            <a:ext cx="33528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rgbClr val="006600"/>
                </a:solidFill>
                <a:effectLst/>
                <a:uLnTx/>
                <a:uFillTx/>
                <a:latin typeface="Gill Sans MT"/>
                <a:ea typeface="+mn-ea"/>
                <a:cs typeface="+mn-cs"/>
              </a:rPr>
              <a:t>Small fixed-function accelerators</a:t>
            </a:r>
          </a:p>
        </p:txBody>
      </p:sp>
      <p:sp>
        <p:nvSpPr>
          <p:cNvPr id="39" name="Rectangle 38"/>
          <p:cNvSpPr/>
          <p:nvPr/>
        </p:nvSpPr>
        <p:spPr>
          <a:xfrm>
            <a:off x="0" y="5446693"/>
            <a:ext cx="9144000" cy="954107"/>
          </a:xfrm>
          <a:prstGeom prst="rect">
            <a:avLst/>
          </a:prstGeom>
          <a:solidFill>
            <a:schemeClr val="tx2">
              <a:lumMod val="75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Gill Sans MT"/>
                <a:ea typeface="+mn-ea"/>
                <a:cs typeface="+mn-cs"/>
              </a:rPr>
              <a:t>Offloading to PIM logic reduces energy and improves performance, on average, by 2.3X and 2.2X</a:t>
            </a:r>
          </a:p>
        </p:txBody>
      </p:sp>
    </p:spTree>
    <p:extLst>
      <p:ext uri="{BB962C8B-B14F-4D97-AF65-F5344CB8AC3E}">
        <p14:creationId xmlns:p14="http://schemas.microsoft.com/office/powerpoint/2010/main" val="428393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66" grpId="0"/>
      <p:bldP spid="36" grpId="0"/>
      <p:bldP spid="38" grpId="0"/>
      <p:bldP spid="39"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210800" cy="914400"/>
          </a:xfrm>
        </p:spPr>
        <p:txBody>
          <a:bodyPr/>
          <a:lstStyle/>
          <a:p>
            <a:r>
              <a:rPr lang="en-US" sz="4000" dirty="0"/>
              <a:t>Workload Analysis</a:t>
            </a:r>
            <a:endParaRPr lang="en-US" sz="3700" dirty="0"/>
          </a:p>
        </p:txBody>
      </p:sp>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pic>
        <p:nvPicPr>
          <p:cNvPr id="6" name="Picture 5" descr="safar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6580445"/>
            <a:ext cx="959296" cy="277563"/>
          </a:xfrm>
          <a:prstGeom prst="rect">
            <a:avLst/>
          </a:prstGeom>
        </p:spPr>
      </p:pic>
      <p:sp>
        <p:nvSpPr>
          <p:cNvPr id="5" name="Rectangle 4"/>
          <p:cNvSpPr/>
          <p:nvPr/>
        </p:nvSpPr>
        <p:spPr>
          <a:xfrm>
            <a:off x="533400" y="2433935"/>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9" name="TextBox 8"/>
          <p:cNvSpPr txBox="1"/>
          <p:nvPr/>
        </p:nvSpPr>
        <p:spPr>
          <a:xfrm>
            <a:off x="381000" y="2967335"/>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web browser</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11" name="TextBox 10"/>
          <p:cNvSpPr txBox="1"/>
          <p:nvPr/>
        </p:nvSpPr>
        <p:spPr>
          <a:xfrm>
            <a:off x="42672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Gill Sans MT"/>
                <a:ea typeface="+mn-ea"/>
                <a:cs typeface="+mn-cs"/>
              </a:rPr>
              <a:t>TensorFlow</a:t>
            </a:r>
            <a:r>
              <a:rPr kumimoji="0" lang="en-US" sz="3200" b="1" i="0" u="none" strike="noStrike" kern="1200" cap="none" spc="0" normalizeH="0" baseline="0" noProof="0" dirty="0">
                <a:ln>
                  <a:noFill/>
                </a:ln>
                <a:solidFill>
                  <a:srgbClr val="000000"/>
                </a:solidFill>
                <a:effectLst/>
                <a:uLnTx/>
                <a:uFillTx/>
                <a:latin typeface="Gill Sans MT"/>
                <a:ea typeface="+mn-ea"/>
                <a:cs typeface="+mn-cs"/>
              </a:rPr>
              <a:t> Mobile</a:t>
            </a: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12" name="TextBox 11"/>
          <p:cNvSpPr txBox="1"/>
          <p:nvPr/>
        </p:nvSpPr>
        <p:spPr>
          <a:xfrm>
            <a:off x="3810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srgbClr val="595959"/>
              </a:solidFill>
              <a:effectLst/>
              <a:uLnTx/>
              <a:uFillTx/>
              <a:latin typeface="Gill Sans MT"/>
              <a:ea typeface="+mn-ea"/>
              <a:cs typeface="+mn-cs"/>
            </a:endParaRPr>
          </a:p>
        </p:txBody>
      </p:sp>
      <p:sp>
        <p:nvSpPr>
          <p:cNvPr id="16" name="Rectangle 15"/>
          <p:cNvSpPr/>
          <p:nvPr/>
        </p:nvSpPr>
        <p:spPr>
          <a:xfrm>
            <a:off x="-762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Playback</a:t>
            </a:r>
          </a:p>
        </p:txBody>
      </p:sp>
      <p:sp>
        <p:nvSpPr>
          <p:cNvPr id="17" name="TextBox 16"/>
          <p:cNvSpPr txBox="1"/>
          <p:nvPr/>
        </p:nvSpPr>
        <p:spPr>
          <a:xfrm>
            <a:off x="127000" y="5943600"/>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1290935"/>
            <a:ext cx="1066800" cy="10668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91200" y="120537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10" name="Group 9"/>
          <p:cNvGrpSpPr/>
          <p:nvPr/>
        </p:nvGrpSpPr>
        <p:grpSpPr>
          <a:xfrm>
            <a:off x="1371600" y="4191000"/>
            <a:ext cx="1600200" cy="1219200"/>
            <a:chOff x="5867400" y="2936553"/>
            <a:chExt cx="2057400" cy="1447800"/>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0" y="3927153"/>
              <a:ext cx="431470" cy="457200"/>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53200" y="3984544"/>
              <a:ext cx="1295400" cy="325214"/>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67400" y="2936553"/>
              <a:ext cx="2057400" cy="935088"/>
            </a:xfrm>
            <a:prstGeom prst="rect">
              <a:avLst/>
            </a:prstGeom>
          </p:spPr>
        </p:pic>
      </p:grpSp>
      <p:grpSp>
        <p:nvGrpSpPr>
          <p:cNvPr id="25" name="Group 24"/>
          <p:cNvGrpSpPr/>
          <p:nvPr/>
        </p:nvGrpSpPr>
        <p:grpSpPr>
          <a:xfrm>
            <a:off x="5638800" y="4234696"/>
            <a:ext cx="1676400" cy="1219200"/>
            <a:chOff x="5867400" y="2936553"/>
            <a:chExt cx="2057400" cy="1447800"/>
          </a:xfrm>
        </p:grpSpPr>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96000" y="3927153"/>
              <a:ext cx="431470" cy="457200"/>
            </a:xfrm>
            <a:prstGeom prst="rect">
              <a:avLst/>
            </a:prstGeom>
          </p:spPr>
        </p:pic>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53200" y="3984544"/>
              <a:ext cx="1295400" cy="325214"/>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67400" y="2936553"/>
              <a:ext cx="2057400" cy="935088"/>
            </a:xfrm>
            <a:prstGeom prst="rect">
              <a:avLst/>
            </a:prstGeom>
          </p:spPr>
        </p:pic>
      </p:grpSp>
      <p:sp>
        <p:nvSpPr>
          <p:cNvPr id="30" name="Rectangle 29"/>
          <p:cNvSpPr/>
          <p:nvPr/>
        </p:nvSpPr>
        <p:spPr>
          <a:xfrm>
            <a:off x="4191000" y="5352872"/>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Capture</a:t>
            </a:r>
          </a:p>
        </p:txBody>
      </p:sp>
      <p:sp>
        <p:nvSpPr>
          <p:cNvPr id="32" name="TextBox 31"/>
          <p:cNvSpPr txBox="1"/>
          <p:nvPr/>
        </p:nvSpPr>
        <p:spPr>
          <a:xfrm>
            <a:off x="4318000" y="5962472"/>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Tree>
    <p:extLst>
      <p:ext uri="{BB962C8B-B14F-4D97-AF65-F5344CB8AC3E}">
        <p14:creationId xmlns:p14="http://schemas.microsoft.com/office/powerpoint/2010/main" val="12180884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err="1"/>
              <a:t>TensorFlow</a:t>
            </a:r>
            <a:r>
              <a:rPr lang="en-US" dirty="0"/>
              <a:t> Mobile</a:t>
            </a:r>
          </a:p>
        </p:txBody>
      </p:sp>
      <p:sp>
        <p:nvSpPr>
          <p:cNvPr id="3" name="Content Placeholder 2"/>
          <p:cNvSpPr>
            <a:spLocks noGrp="1"/>
          </p:cNvSpPr>
          <p:nvPr>
            <p:ph idx="1"/>
          </p:nvPr>
        </p:nvSpPr>
        <p:spPr>
          <a:xfrm>
            <a:off x="152400" y="990600"/>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pic>
        <p:nvPicPr>
          <p:cNvPr id="6" name="Picture 5" descr="safar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6580445"/>
            <a:ext cx="959296" cy="277563"/>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38600" y="762000"/>
            <a:ext cx="914400" cy="977950"/>
          </a:xfrm>
          <a:prstGeom prst="rect">
            <a:avLst/>
          </a:prstGeom>
        </p:spPr>
      </p:pic>
      <p:sp>
        <p:nvSpPr>
          <p:cNvPr id="5" name="Rectangle 4"/>
          <p:cNvSpPr/>
          <p:nvPr/>
        </p:nvSpPr>
        <p:spPr>
          <a:xfrm>
            <a:off x="0" y="3505200"/>
            <a:ext cx="9144000" cy="892552"/>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Gill Sans MT"/>
                <a:ea typeface="+mn-ea"/>
                <a:cs typeface="+mn-cs"/>
              </a:rPr>
              <a:t> </a:t>
            </a:r>
            <a:r>
              <a:rPr kumimoji="0" lang="en-US" sz="2600" b="1" i="0" u="none" strike="noStrike" kern="1200" cap="none" spc="0" normalizeH="0" baseline="0" noProof="0" dirty="0">
                <a:ln>
                  <a:noFill/>
                </a:ln>
                <a:solidFill>
                  <a:srgbClr val="C00000"/>
                </a:solidFill>
                <a:effectLst/>
                <a:uLnTx/>
                <a:uFillTx/>
                <a:latin typeface="Gill Sans MT"/>
                <a:ea typeface="+mn-ea"/>
                <a:cs typeface="+mn-cs"/>
              </a:rPr>
              <a:t>57.3%</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of the inference energy is spent on</a:t>
            </a:r>
            <a:br>
              <a:rPr kumimoji="0" lang="en-US" sz="2600" b="1" i="0" u="none" strike="noStrike" kern="1200" cap="none" spc="0" normalizeH="0" baseline="0" noProof="0" dirty="0">
                <a:ln>
                  <a:noFill/>
                </a:ln>
                <a:solidFill>
                  <a:prstClr val="black"/>
                </a:solidFill>
                <a:effectLst/>
                <a:uLnTx/>
                <a:uFillTx/>
                <a:latin typeface="Gill Sans MT"/>
                <a:ea typeface="+mn-ea"/>
                <a:cs typeface="+mn-cs"/>
              </a:rPr>
            </a:br>
            <a:r>
              <a:rPr kumimoji="0" lang="en-US" sz="2600" b="1" i="0" u="none" strike="noStrike" kern="1200" cap="none" spc="0" normalizeH="0" baseline="0" noProof="0" dirty="0">
                <a:ln>
                  <a:noFill/>
                </a:ln>
                <a:solidFill>
                  <a:prstClr val="black"/>
                </a:solidFill>
                <a:effectLst/>
                <a:uLnTx/>
                <a:uFillTx/>
                <a:latin typeface="Gill Sans MT"/>
                <a:ea typeface="+mn-ea"/>
                <a:cs typeface="+mn-cs"/>
              </a:rPr>
              <a:t> </a:t>
            </a:r>
            <a:r>
              <a:rPr kumimoji="0" lang="en-US" sz="2600" b="1" i="0" u="sng" strike="noStrike" kern="1200" cap="none" spc="0" normalizeH="0" baseline="0" noProof="0" dirty="0">
                <a:ln>
                  <a:noFill/>
                </a:ln>
                <a:solidFill>
                  <a:srgbClr val="C00000"/>
                </a:solidFill>
                <a:effectLst/>
                <a:uLnTx/>
                <a:uFillTx/>
                <a:latin typeface="Gill Sans MT"/>
                <a:ea typeface="+mn-ea"/>
                <a:cs typeface="+mn-cs"/>
              </a:rPr>
              <a:t>data movement</a:t>
            </a:r>
            <a:endParaRPr kumimoji="0" lang="en-US" sz="2600" b="1" i="0" u="sng" strike="noStrike" kern="1200" cap="none" spc="0" normalizeH="0" baseline="0" noProof="0" dirty="0">
              <a:ln>
                <a:noFill/>
              </a:ln>
              <a:solidFill>
                <a:prstClr val="black"/>
              </a:solidFill>
              <a:effectLst/>
              <a:uLnTx/>
              <a:uFillTx/>
              <a:latin typeface="Gill Sans MT"/>
              <a:ea typeface="+mn-ea"/>
              <a:cs typeface="+mn-cs"/>
            </a:endParaRPr>
          </a:p>
        </p:txBody>
      </p:sp>
      <p:sp>
        <p:nvSpPr>
          <p:cNvPr id="14" name="Rectangle 13"/>
          <p:cNvSpPr/>
          <p:nvPr/>
        </p:nvSpPr>
        <p:spPr>
          <a:xfrm>
            <a:off x="0" y="4938355"/>
            <a:ext cx="9144000" cy="830997"/>
          </a:xfrm>
          <a:prstGeom prst="rect">
            <a:avLst/>
          </a:prstGeom>
          <a:solidFill>
            <a:srgbClr val="E4E4E4"/>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54.4%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energy comes from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sng" strike="noStrike" kern="1200" cap="none" spc="0" normalizeH="0" baseline="0" noProof="0" dirty="0">
                <a:ln>
                  <a:noFill/>
                </a:ln>
                <a:solidFill>
                  <a:srgbClr val="0000FF"/>
                </a:solidFill>
                <a:effectLst/>
                <a:uLnTx/>
                <a:uFillTx/>
                <a:latin typeface="Gill Sans MT"/>
                <a:ea typeface="+mn-ea"/>
                <a:cs typeface="+mn-cs"/>
              </a:rPr>
              <a:t>packing/unpacking</a:t>
            </a:r>
            <a:r>
              <a:rPr kumimoji="0" lang="en-US" sz="2400" b="1" i="0" u="sng"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400" b="1" i="0" u="sng" strike="noStrike" kern="1200" cap="none" spc="0" normalizeH="0" baseline="0" noProof="0" dirty="0">
                <a:ln>
                  <a:noFill/>
                </a:ln>
                <a:solidFill>
                  <a:srgbClr val="0000FF"/>
                </a:solidFill>
                <a:effectLst/>
                <a:uLnTx/>
                <a:uFillTx/>
                <a:latin typeface="Gill Sans MT"/>
                <a:ea typeface="+mn-ea"/>
                <a:cs typeface="+mn-cs"/>
              </a:rPr>
              <a:t>quantization</a:t>
            </a:r>
          </a:p>
        </p:txBody>
      </p:sp>
      <p:cxnSp>
        <p:nvCxnSpPr>
          <p:cNvPr id="30" name="Straight Arrow Connector 29"/>
          <p:cNvCxnSpPr/>
          <p:nvPr/>
        </p:nvCxnSpPr>
        <p:spPr>
          <a:xfrm>
            <a:off x="4495800" y="4473952"/>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676400" y="1828800"/>
            <a:ext cx="5638800" cy="1066800"/>
            <a:chOff x="1676400" y="2057400"/>
            <a:chExt cx="5638800" cy="1066800"/>
          </a:xfrm>
        </p:grpSpPr>
        <p:grpSp>
          <p:nvGrpSpPr>
            <p:cNvPr id="68" name="Group 67"/>
            <p:cNvGrpSpPr/>
            <p:nvPr/>
          </p:nvGrpSpPr>
          <p:grpSpPr>
            <a:xfrm>
              <a:off x="3657600" y="2057400"/>
              <a:ext cx="1600200" cy="1066800"/>
              <a:chOff x="3505200" y="1143000"/>
              <a:chExt cx="1828800" cy="1143000"/>
            </a:xfrm>
          </p:grpSpPr>
          <p:sp>
            <p:nvSpPr>
              <p:cNvPr id="67" name="Rounded Rectangle 66"/>
              <p:cNvSpPr/>
              <p:nvPr/>
            </p:nvSpPr>
            <p:spPr>
              <a:xfrm>
                <a:off x="3505200" y="1143000"/>
                <a:ext cx="1828800" cy="1143000"/>
              </a:xfrm>
              <a:prstGeom prst="roundRect">
                <a:avLst/>
              </a:prstGeom>
              <a:solidFill>
                <a:schemeClr val="lt1">
                  <a:alpha val="0"/>
                </a:schemeClr>
              </a:solidFill>
              <a:ln w="28575"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pic>
            <p:nvPicPr>
              <p:cNvPr id="66" name="Picture 6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81400" y="1188143"/>
                <a:ext cx="1650486" cy="1097857"/>
              </a:xfrm>
              <a:prstGeom prst="rect">
                <a:avLst/>
              </a:prstGeom>
            </p:spPr>
          </p:pic>
        </p:grpSp>
        <p:cxnSp>
          <p:nvCxnSpPr>
            <p:cNvPr id="69" name="Straight Arrow Connector 68"/>
            <p:cNvCxnSpPr/>
            <p:nvPr/>
          </p:nvCxnSpPr>
          <p:spPr>
            <a:xfrm flipV="1">
              <a:off x="2057400" y="2731532"/>
              <a:ext cx="1371600" cy="11668"/>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1676400" y="22098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Inference </a:t>
              </a:r>
              <a:endParaRPr kumimoji="0" lang="en-US" sz="2000" b="1" i="0" u="sng" strike="noStrike" kern="1200" cap="none" spc="0" normalizeH="0" baseline="0" noProof="0" dirty="0">
                <a:ln>
                  <a:noFill/>
                </a:ln>
                <a:solidFill>
                  <a:prstClr val="black"/>
                </a:solidFill>
                <a:effectLst/>
                <a:uLnTx/>
                <a:uFillTx/>
                <a:latin typeface="Gill Sans MT"/>
                <a:ea typeface="+mn-ea"/>
                <a:cs typeface="+mn-cs"/>
              </a:endParaRPr>
            </a:p>
          </p:txBody>
        </p:sp>
        <p:cxnSp>
          <p:nvCxnSpPr>
            <p:cNvPr id="40" name="Straight Arrow Connector 39"/>
            <p:cNvCxnSpPr/>
            <p:nvPr/>
          </p:nvCxnSpPr>
          <p:spPr>
            <a:xfrm>
              <a:off x="5486400" y="2731532"/>
              <a:ext cx="1371600" cy="11668"/>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105400" y="22098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Prediction</a:t>
              </a:r>
              <a:endParaRPr kumimoji="0" lang="en-US" sz="1800" b="1" i="0" u="sng" strike="noStrike" kern="1200" cap="none" spc="0" normalizeH="0" baseline="0" noProof="0" dirty="0">
                <a:ln>
                  <a:noFill/>
                </a:ln>
                <a:solidFill>
                  <a:prstClr val="black"/>
                </a:solidFill>
                <a:effectLst/>
                <a:uLnTx/>
                <a:uFillTx/>
                <a:latin typeface="Gill Sans MT"/>
                <a:ea typeface="+mn-ea"/>
                <a:cs typeface="+mn-cs"/>
              </a:endParaRPr>
            </a:p>
          </p:txBody>
        </p:sp>
      </p:grpSp>
    </p:spTree>
    <p:extLst>
      <p:ext uri="{BB962C8B-B14F-4D97-AF65-F5344CB8AC3E}">
        <p14:creationId xmlns:p14="http://schemas.microsoft.com/office/powerpoint/2010/main" val="3775860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a:t>Packing</a:t>
            </a:r>
          </a:p>
        </p:txBody>
      </p:sp>
      <p:sp>
        <p:nvSpPr>
          <p:cNvPr id="3" name="Content Placeholder 2"/>
          <p:cNvSpPr>
            <a:spLocks noGrp="1"/>
          </p:cNvSpPr>
          <p:nvPr>
            <p:ph idx="1"/>
          </p:nvPr>
        </p:nvSpPr>
        <p:spPr>
          <a:xfrm>
            <a:off x="152400" y="914400"/>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pic>
        <p:nvPicPr>
          <p:cNvPr id="6" name="Picture 5" descr="safar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6580445"/>
            <a:ext cx="959296" cy="277563"/>
          </a:xfrm>
          <a:prstGeom prst="rect">
            <a:avLst/>
          </a:prstGeom>
        </p:spPr>
      </p:pic>
      <p:sp>
        <p:nvSpPr>
          <p:cNvPr id="19" name="Rectangle 18"/>
          <p:cNvSpPr/>
          <p:nvPr/>
        </p:nvSpPr>
        <p:spPr>
          <a:xfrm>
            <a:off x="533400" y="1926848"/>
            <a:ext cx="8077200" cy="89255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1F497D"/>
                </a:solidFill>
                <a:effectLst/>
                <a:uLnTx/>
                <a:uFillTx/>
                <a:latin typeface="Gill Sans MT"/>
                <a:ea typeface="+mn-ea"/>
                <a:cs typeface="+mn-cs"/>
              </a:rPr>
              <a:t>  </a:t>
            </a:r>
            <a:r>
              <a:rPr kumimoji="0" lang="en-US" sz="2500" b="1" i="0" u="none" strike="noStrike" kern="1200" cap="none" spc="0" normalizeH="0" baseline="0" noProof="0" dirty="0">
                <a:ln>
                  <a:noFill/>
                </a:ln>
                <a:solidFill>
                  <a:srgbClr val="0000FF"/>
                </a:solidFill>
                <a:effectLst/>
                <a:uLnTx/>
                <a:uFillTx/>
                <a:latin typeface="Gill Sans MT"/>
                <a:ea typeface="+mn-ea"/>
                <a:cs typeface="+mn-cs"/>
              </a:rPr>
              <a:t>Reorders</a:t>
            </a:r>
            <a:r>
              <a:rPr kumimoji="0" lang="en-US" sz="2500" b="1" i="0" u="none" strike="noStrike" kern="1200" cap="none" spc="0" normalizeH="0" baseline="0" noProof="0" dirty="0">
                <a:ln>
                  <a:noFill/>
                </a:ln>
                <a:solidFill>
                  <a:prstClr val="black"/>
                </a:solidFill>
                <a:effectLst/>
                <a:uLnTx/>
                <a:uFillTx/>
                <a:latin typeface="Gill Sans MT"/>
                <a:ea typeface="+mn-ea"/>
                <a:cs typeface="+mn-cs"/>
              </a:rPr>
              <a:t> elements of matrices to minimize </a:t>
            </a:r>
            <a:br>
              <a:rPr kumimoji="0" lang="en-US" sz="2500" b="1" i="0" u="none" strike="noStrike" kern="1200" cap="none" spc="0" normalizeH="0" baseline="0" noProof="0" dirty="0">
                <a:ln>
                  <a:noFill/>
                </a:ln>
                <a:solidFill>
                  <a:prstClr val="black"/>
                </a:solidFill>
                <a:effectLst/>
                <a:uLnTx/>
                <a:uFillTx/>
                <a:latin typeface="Gill Sans MT"/>
                <a:ea typeface="+mn-ea"/>
                <a:cs typeface="+mn-cs"/>
              </a:rPr>
            </a:br>
            <a:r>
              <a:rPr kumimoji="0" lang="en-US" sz="2500" b="1" i="0" u="none" strike="noStrike" kern="1200" cap="none" spc="0" normalizeH="0" baseline="0" noProof="0" dirty="0">
                <a:ln>
                  <a:noFill/>
                </a:ln>
                <a:solidFill>
                  <a:srgbClr val="C00000"/>
                </a:solidFill>
                <a:effectLst/>
                <a:uLnTx/>
                <a:uFillTx/>
                <a:latin typeface="Gill Sans MT"/>
                <a:ea typeface="+mn-ea"/>
                <a:cs typeface="+mn-cs"/>
              </a:rPr>
              <a:t>cache misses </a:t>
            </a:r>
            <a:r>
              <a:rPr kumimoji="0" lang="en-US" sz="2500" b="1" i="0" u="none" strike="noStrike" kern="1200" cap="none" spc="0" normalizeH="0" baseline="0" noProof="0" dirty="0">
                <a:ln>
                  <a:noFill/>
                </a:ln>
                <a:solidFill>
                  <a:prstClr val="black"/>
                </a:solidFill>
                <a:effectLst/>
                <a:uLnTx/>
                <a:uFillTx/>
                <a:latin typeface="Gill Sans MT"/>
                <a:ea typeface="+mn-ea"/>
                <a:cs typeface="+mn-cs"/>
              </a:rPr>
              <a:t>during </a:t>
            </a:r>
            <a:r>
              <a:rPr kumimoji="0" lang="en-US" sz="2500" b="1" i="0" u="none" strike="noStrike" kern="1200" cap="none" spc="0" normalizeH="0" baseline="0" noProof="0" dirty="0">
                <a:ln>
                  <a:noFill/>
                </a:ln>
                <a:solidFill>
                  <a:srgbClr val="0000FF"/>
                </a:solidFill>
                <a:effectLst/>
                <a:uLnTx/>
                <a:uFillTx/>
                <a:latin typeface="Gill Sans MT"/>
                <a:ea typeface="+mn-ea"/>
                <a:cs typeface="+mn-cs"/>
              </a:rPr>
              <a:t>matrix multiplication</a:t>
            </a:r>
          </a:p>
        </p:txBody>
      </p:sp>
      <p:sp>
        <p:nvSpPr>
          <p:cNvPr id="20" name="Rectangle 19"/>
          <p:cNvSpPr/>
          <p:nvPr/>
        </p:nvSpPr>
        <p:spPr>
          <a:xfrm>
            <a:off x="-76200" y="3352800"/>
            <a:ext cx="47244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Up to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40%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energy</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31%</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 inference</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 execution time </a:t>
            </a:r>
          </a:p>
        </p:txBody>
      </p:sp>
      <p:sp>
        <p:nvSpPr>
          <p:cNvPr id="21" name="Rectangle 20"/>
          <p:cNvSpPr/>
          <p:nvPr/>
        </p:nvSpPr>
        <p:spPr>
          <a:xfrm>
            <a:off x="4648200" y="3352800"/>
            <a:ext cx="47244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Gill Sans MT"/>
                <a:ea typeface="+mn-ea"/>
                <a:cs typeface="+mn-cs"/>
              </a:rPr>
              <a:t>Packing’s</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accounts for up to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srgbClr val="C00000"/>
                </a:solidFill>
                <a:effectLst/>
                <a:uLnTx/>
                <a:uFillTx/>
                <a:latin typeface="Gill Sans MT"/>
                <a:ea typeface="+mn-ea"/>
                <a:cs typeface="+mn-cs"/>
              </a:rPr>
              <a:t>35.3%</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the 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energy</a:t>
            </a:r>
          </a:p>
        </p:txBody>
      </p:sp>
      <p:sp>
        <p:nvSpPr>
          <p:cNvPr id="28" name="Rounded Rectangle 27"/>
          <p:cNvSpPr/>
          <p:nvPr/>
        </p:nvSpPr>
        <p:spPr>
          <a:xfrm>
            <a:off x="3505200" y="1219200"/>
            <a:ext cx="1676400" cy="655109"/>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Packing</a:t>
            </a:r>
          </a:p>
        </p:txBody>
      </p:sp>
      <p:cxnSp>
        <p:nvCxnSpPr>
          <p:cNvPr id="29" name="Straight Arrow Connector 28"/>
          <p:cNvCxnSpPr/>
          <p:nvPr/>
        </p:nvCxnSpPr>
        <p:spPr>
          <a:xfrm>
            <a:off x="1752600" y="1676400"/>
            <a:ext cx="1447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524000" y="1143000"/>
            <a:ext cx="19050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Matrix</a:t>
            </a:r>
          </a:p>
        </p:txBody>
      </p:sp>
      <p:cxnSp>
        <p:nvCxnSpPr>
          <p:cNvPr id="32" name="Straight Arrow Connector 31"/>
          <p:cNvCxnSpPr/>
          <p:nvPr/>
        </p:nvCxnSpPr>
        <p:spPr>
          <a:xfrm>
            <a:off x="5486400" y="1676400"/>
            <a:ext cx="1828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57800" y="11430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Packed Matrix</a:t>
            </a:r>
          </a:p>
        </p:txBody>
      </p:sp>
      <p:cxnSp>
        <p:nvCxnSpPr>
          <p:cNvPr id="34" name="Straight Arrow Connector 33"/>
          <p:cNvCxnSpPr/>
          <p:nvPr/>
        </p:nvCxnSpPr>
        <p:spPr>
          <a:xfrm>
            <a:off x="2514600" y="28956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5127248"/>
            <a:ext cx="9144000" cy="954107"/>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A simple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data reorganization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process</a:t>
            </a:r>
            <a:br>
              <a:rPr kumimoji="0" lang="en-US" sz="2800" b="1" i="0" u="none" strike="noStrike" kern="1200" cap="none" spc="0" normalizeH="0" baseline="0" noProof="0" dirty="0">
                <a:ln>
                  <a:noFill/>
                </a:ln>
                <a:solidFill>
                  <a:prstClr val="black"/>
                </a:solidFill>
                <a:effectLst/>
                <a:uLnTx/>
                <a:uFillTx/>
                <a:latin typeface="Gill Sans MT"/>
                <a:ea typeface="+mn-ea"/>
                <a:cs typeface="+mn-cs"/>
              </a:rPr>
            </a:br>
            <a:r>
              <a:rPr kumimoji="0" lang="en-US" sz="2800" b="1" i="0" u="none" strike="noStrike" kern="1200" cap="none" spc="0" normalizeH="0" baseline="0" noProof="0" dirty="0">
                <a:ln>
                  <a:noFill/>
                </a:ln>
                <a:solidFill>
                  <a:prstClr val="black"/>
                </a:solidFill>
                <a:effectLst/>
                <a:uLnTx/>
                <a:uFillTx/>
                <a:latin typeface="Gill Sans MT"/>
                <a:ea typeface="+mn-ea"/>
                <a:cs typeface="+mn-cs"/>
              </a:rPr>
              <a:t> that requires </a:t>
            </a:r>
            <a:r>
              <a:rPr kumimoji="0" lang="en-US" sz="2800" b="1" i="0" u="none" strike="noStrike" kern="1200" cap="none" spc="0" normalizeH="0" baseline="0" noProof="0" dirty="0">
                <a:ln>
                  <a:noFill/>
                </a:ln>
                <a:solidFill>
                  <a:srgbClr val="006600"/>
                </a:solidFill>
                <a:effectLst/>
                <a:uLnTx/>
                <a:uFillTx/>
                <a:latin typeface="Gill Sans MT"/>
                <a:ea typeface="+mn-ea"/>
                <a:cs typeface="+mn-cs"/>
              </a:rPr>
              <a:t>simple arithmetic </a:t>
            </a:r>
          </a:p>
        </p:txBody>
      </p:sp>
      <p:cxnSp>
        <p:nvCxnSpPr>
          <p:cNvPr id="17" name="Straight Arrow Connector 16"/>
          <p:cNvCxnSpPr/>
          <p:nvPr/>
        </p:nvCxnSpPr>
        <p:spPr>
          <a:xfrm>
            <a:off x="6705600" y="28956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92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a:t>Quantization</a:t>
            </a:r>
          </a:p>
        </p:txBody>
      </p:sp>
      <p:sp>
        <p:nvSpPr>
          <p:cNvPr id="3" name="Content Placeholder 2"/>
          <p:cNvSpPr>
            <a:spLocks noGrp="1"/>
          </p:cNvSpPr>
          <p:nvPr>
            <p:ph idx="1"/>
          </p:nvPr>
        </p:nvSpPr>
        <p:spPr>
          <a:xfrm>
            <a:off x="152400" y="990600"/>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pic>
        <p:nvPicPr>
          <p:cNvPr id="6" name="Picture 5" descr="safar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6580445"/>
            <a:ext cx="959296" cy="277563"/>
          </a:xfrm>
          <a:prstGeom prst="rect">
            <a:avLst/>
          </a:prstGeom>
        </p:spPr>
      </p:pic>
      <p:sp>
        <p:nvSpPr>
          <p:cNvPr id="19" name="Rectangle 18"/>
          <p:cNvSpPr/>
          <p:nvPr/>
        </p:nvSpPr>
        <p:spPr>
          <a:xfrm>
            <a:off x="76200" y="1981200"/>
            <a:ext cx="8915400"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Gill Sans MT"/>
                <a:ea typeface="+mn-ea"/>
                <a:cs typeface="+mn-cs"/>
              </a:rPr>
              <a:t>Converts </a:t>
            </a:r>
            <a:r>
              <a:rPr kumimoji="0" lang="en-US" sz="2500" b="1" i="0" u="sng" strike="noStrike" kern="1200" cap="none" spc="0" normalizeH="0" baseline="0" noProof="0" dirty="0">
                <a:ln>
                  <a:noFill/>
                </a:ln>
                <a:solidFill>
                  <a:srgbClr val="0000FF"/>
                </a:solidFill>
                <a:effectLst/>
                <a:uLnTx/>
                <a:uFillTx/>
                <a:latin typeface="Gill Sans MT"/>
                <a:ea typeface="+mn-ea"/>
                <a:cs typeface="+mn-cs"/>
              </a:rPr>
              <a:t>32-bit floating point</a:t>
            </a:r>
            <a:r>
              <a:rPr kumimoji="0" lang="en-US" sz="2500" b="1" i="0" u="none" strike="noStrike" kern="1200" cap="none" spc="0" normalizeH="0" baseline="0" noProof="0" dirty="0">
                <a:ln>
                  <a:noFill/>
                </a:ln>
                <a:solidFill>
                  <a:prstClr val="black"/>
                </a:solidFill>
                <a:effectLst/>
                <a:uLnTx/>
                <a:uFillTx/>
                <a:latin typeface="Gill Sans MT"/>
                <a:ea typeface="+mn-ea"/>
                <a:cs typeface="+mn-cs"/>
              </a:rPr>
              <a:t> to </a:t>
            </a:r>
            <a:r>
              <a:rPr kumimoji="0" lang="en-US" sz="2500" b="1" i="0" u="sng" strike="noStrike" kern="1200" cap="none" spc="0" normalizeH="0" baseline="0" noProof="0" dirty="0">
                <a:ln>
                  <a:noFill/>
                </a:ln>
                <a:solidFill>
                  <a:srgbClr val="0000FF"/>
                </a:solidFill>
                <a:effectLst/>
                <a:uLnTx/>
                <a:uFillTx/>
                <a:latin typeface="Gill Sans MT"/>
                <a:ea typeface="+mn-ea"/>
                <a:cs typeface="+mn-cs"/>
              </a:rPr>
              <a:t>8-bit integers </a:t>
            </a:r>
            <a:r>
              <a:rPr kumimoji="0" lang="en-US" sz="2500" b="1" i="0" u="none" strike="noStrike" kern="1200" cap="none" spc="0" normalizeH="0" baseline="0" noProof="0" dirty="0">
                <a:ln>
                  <a:noFill/>
                </a:ln>
                <a:solidFill>
                  <a:srgbClr val="000000"/>
                </a:solidFill>
                <a:effectLst/>
                <a:uLnTx/>
                <a:uFillTx/>
                <a:latin typeface="Gill Sans MT"/>
                <a:ea typeface="+mn-ea"/>
                <a:cs typeface="+mn-cs"/>
              </a:rPr>
              <a:t>to improve inference </a:t>
            </a:r>
            <a:r>
              <a:rPr kumimoji="0" lang="en-US" sz="2500" b="1" i="0" u="sng" strike="noStrike" kern="1200" cap="none" spc="0" normalizeH="0" baseline="0" noProof="0" dirty="0">
                <a:ln>
                  <a:noFill/>
                </a:ln>
                <a:solidFill>
                  <a:srgbClr val="000000"/>
                </a:solidFill>
                <a:effectLst/>
                <a:uLnTx/>
                <a:uFillTx/>
                <a:latin typeface="Gill Sans MT"/>
                <a:ea typeface="+mn-ea"/>
                <a:cs typeface="+mn-cs"/>
              </a:rPr>
              <a:t>execution time</a:t>
            </a:r>
            <a:r>
              <a:rPr kumimoji="0" lang="en-US" sz="2500" b="1" i="0" u="none" strike="noStrike" kern="1200" cap="none" spc="0" normalizeH="0" baseline="0" noProof="0" dirty="0">
                <a:ln>
                  <a:noFill/>
                </a:ln>
                <a:solidFill>
                  <a:srgbClr val="000000"/>
                </a:solidFill>
                <a:effectLst/>
                <a:uLnTx/>
                <a:uFillTx/>
                <a:latin typeface="Gill Sans MT"/>
                <a:ea typeface="+mn-ea"/>
                <a:cs typeface="+mn-cs"/>
              </a:rPr>
              <a:t> and </a:t>
            </a:r>
            <a:r>
              <a:rPr kumimoji="0" lang="en-US" sz="2500" b="1" i="0" u="sng" strike="noStrike" kern="1200" cap="none" spc="0" normalizeH="0" baseline="0" noProof="0" dirty="0">
                <a:ln>
                  <a:noFill/>
                </a:ln>
                <a:solidFill>
                  <a:srgbClr val="000000"/>
                </a:solidFill>
                <a:effectLst/>
                <a:uLnTx/>
                <a:uFillTx/>
                <a:latin typeface="Gill Sans MT"/>
                <a:ea typeface="+mn-ea"/>
                <a:cs typeface="+mn-cs"/>
              </a:rPr>
              <a:t>energy consumption </a:t>
            </a:r>
            <a:endParaRPr kumimoji="0" lang="en-US" sz="2500" b="1" i="0" u="sng" strike="noStrike" kern="1200" cap="none" spc="0" normalizeH="0" baseline="0" noProof="0" dirty="0">
              <a:ln>
                <a:noFill/>
              </a:ln>
              <a:solidFill>
                <a:srgbClr val="0000FF"/>
              </a:solidFill>
              <a:effectLst/>
              <a:uLnTx/>
              <a:uFillTx/>
              <a:latin typeface="Gill Sans MT"/>
              <a:ea typeface="+mn-ea"/>
              <a:cs typeface="+mn-cs"/>
            </a:endParaRPr>
          </a:p>
        </p:txBody>
      </p:sp>
      <p:sp>
        <p:nvSpPr>
          <p:cNvPr id="20" name="Rectangle 19"/>
          <p:cNvSpPr/>
          <p:nvPr/>
        </p:nvSpPr>
        <p:spPr>
          <a:xfrm>
            <a:off x="152400" y="3352800"/>
            <a:ext cx="419100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Up to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16.8%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 </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energy</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16.1%</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execution time </a:t>
            </a:r>
          </a:p>
        </p:txBody>
      </p:sp>
      <p:sp>
        <p:nvSpPr>
          <p:cNvPr id="21" name="Rectangle 20"/>
          <p:cNvSpPr/>
          <p:nvPr/>
        </p:nvSpPr>
        <p:spPr>
          <a:xfrm>
            <a:off x="4648200" y="3352800"/>
            <a:ext cx="43434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Majority of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quantization</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energy comes from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28" name="Rounded Rectangle 27"/>
          <p:cNvSpPr/>
          <p:nvPr/>
        </p:nvSpPr>
        <p:spPr>
          <a:xfrm>
            <a:off x="4038600" y="1219200"/>
            <a:ext cx="1676400" cy="655109"/>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Quantization</a:t>
            </a:r>
          </a:p>
        </p:txBody>
      </p:sp>
      <p:cxnSp>
        <p:nvCxnSpPr>
          <p:cNvPr id="29" name="Straight Arrow Connector 28"/>
          <p:cNvCxnSpPr/>
          <p:nvPr/>
        </p:nvCxnSpPr>
        <p:spPr>
          <a:xfrm>
            <a:off x="1524000" y="1676400"/>
            <a:ext cx="2209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143000" y="1143000"/>
            <a:ext cx="27432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floating point</a:t>
            </a:r>
          </a:p>
        </p:txBody>
      </p:sp>
      <p:cxnSp>
        <p:nvCxnSpPr>
          <p:cNvPr id="32" name="Straight Arrow Connector 31"/>
          <p:cNvCxnSpPr/>
          <p:nvPr/>
        </p:nvCxnSpPr>
        <p:spPr>
          <a:xfrm>
            <a:off x="6019800" y="1676400"/>
            <a:ext cx="1828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791200" y="11430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integer</a:t>
            </a:r>
          </a:p>
        </p:txBody>
      </p:sp>
      <p:sp>
        <p:nvSpPr>
          <p:cNvPr id="16" name="Rectangle 15"/>
          <p:cNvSpPr/>
          <p:nvPr/>
        </p:nvSpPr>
        <p:spPr>
          <a:xfrm>
            <a:off x="0" y="5294293"/>
            <a:ext cx="9144000" cy="954107"/>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A simple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data</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conversion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operation that requires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shift</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addition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multiplication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operations</a:t>
            </a:r>
          </a:p>
        </p:txBody>
      </p:sp>
      <p:cxnSp>
        <p:nvCxnSpPr>
          <p:cNvPr id="17" name="Straight Arrow Connector 16"/>
          <p:cNvCxnSpPr/>
          <p:nvPr/>
        </p:nvCxnSpPr>
        <p:spPr>
          <a:xfrm>
            <a:off x="2514600" y="29718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324600" y="29718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12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914400"/>
          </a:xfrm>
        </p:spPr>
        <p:txBody>
          <a:bodyPr/>
          <a:lstStyle/>
          <a:p>
            <a:r>
              <a:rPr lang="en-US" dirty="0"/>
              <a:t>Normalized Energy </a:t>
            </a:r>
          </a:p>
        </p:txBody>
      </p:sp>
      <p:grpSp>
        <p:nvGrpSpPr>
          <p:cNvPr id="2" name="Group 1"/>
          <p:cNvGrpSpPr/>
          <p:nvPr/>
        </p:nvGrpSpPr>
        <p:grpSpPr>
          <a:xfrm>
            <a:off x="-76200" y="1126465"/>
            <a:ext cx="9144000" cy="4436135"/>
            <a:chOff x="-76200" y="1295400"/>
            <a:chExt cx="9144000" cy="4436135"/>
          </a:xfrm>
        </p:grpSpPr>
        <p:graphicFrame>
          <p:nvGraphicFramePr>
            <p:cNvPr id="5" name="Chart 4"/>
            <p:cNvGraphicFramePr>
              <a:graphicFrameLocks/>
            </p:cNvGraphicFramePr>
            <p:nvPr/>
          </p:nvGraphicFramePr>
          <p:xfrm>
            <a:off x="-76200" y="1295400"/>
            <a:ext cx="9144000" cy="443613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flipV="1">
              <a:off x="822960"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443984"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254496"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979408"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484466" y="4933890"/>
            <a:ext cx="224933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Chrome Browser</a:t>
            </a:r>
            <a:endParaRPr kumimoji="0" lang="en-US" sz="36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1" name="TextBox 10"/>
          <p:cNvSpPr txBox="1"/>
          <p:nvPr/>
        </p:nvSpPr>
        <p:spPr>
          <a:xfrm>
            <a:off x="6400800" y="4854714"/>
            <a:ext cx="25146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Video Playback and Capture</a:t>
            </a:r>
            <a:endParaRPr kumimoji="0" lang="en-US" sz="36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2" name="TextBox 11"/>
          <p:cNvSpPr txBox="1"/>
          <p:nvPr/>
        </p:nvSpPr>
        <p:spPr>
          <a:xfrm>
            <a:off x="4343400" y="4854714"/>
            <a:ext cx="19520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Gill Sans MT"/>
                <a:ea typeface="+mn-ea"/>
                <a:cs typeface="+mn-cs"/>
              </a:rPr>
              <a:t>TensorFlow</a:t>
            </a:r>
            <a:r>
              <a:rPr kumimoji="0" lang="en-US" sz="2000" b="1" i="0" u="none" strike="noStrike" kern="1200" cap="none" spc="0" normalizeH="0" baseline="0" noProof="0" dirty="0">
                <a:ln>
                  <a:noFill/>
                </a:ln>
                <a:solidFill>
                  <a:prstClr val="black"/>
                </a:solidFill>
                <a:effectLst/>
                <a:uLnTx/>
                <a:uFillTx/>
                <a:latin typeface="Gill Sans MT"/>
                <a:ea typeface="+mn-ea"/>
                <a:cs typeface="+mn-cs"/>
              </a:rPr>
              <a:t> Mobile</a:t>
            </a:r>
            <a:endParaRPr kumimoji="0" lang="en-US" sz="36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5" name="Rectangle 14"/>
          <p:cNvSpPr/>
          <p:nvPr/>
        </p:nvSpPr>
        <p:spPr>
          <a:xfrm>
            <a:off x="0" y="5715000"/>
            <a:ext cx="9144000" cy="892552"/>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00FF"/>
                </a:solidFill>
                <a:effectLst/>
                <a:uLnTx/>
                <a:uFillTx/>
                <a:latin typeface="Gill Sans MT"/>
                <a:ea typeface="+mn-ea"/>
                <a:cs typeface="+mn-cs"/>
              </a:rPr>
              <a:t>PIM core</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PIM accelerator</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reduce</a:t>
            </a:r>
            <a:br>
              <a:rPr kumimoji="0" lang="en-US" sz="2600" b="1" i="0" u="none" strike="noStrike" kern="1200" cap="none" spc="0" normalizeH="0" baseline="0" noProof="0" dirty="0">
                <a:ln>
                  <a:noFill/>
                </a:ln>
                <a:solidFill>
                  <a:prstClr val="black"/>
                </a:solidFill>
                <a:effectLst/>
                <a:uLnTx/>
                <a:uFillTx/>
                <a:latin typeface="Gill Sans MT"/>
                <a:ea typeface="+mn-ea"/>
                <a:cs typeface="+mn-cs"/>
              </a:rPr>
            </a:br>
            <a:r>
              <a:rPr kumimoji="0" lang="en-US" sz="2600" b="1" i="0" u="none" strike="noStrike" kern="1200" cap="none" spc="0" normalizeH="0" baseline="0" noProof="0" dirty="0">
                <a:ln>
                  <a:noFill/>
                </a:ln>
                <a:solidFill>
                  <a:prstClr val="black"/>
                </a:solidFill>
                <a:effectLst/>
                <a:uLnTx/>
                <a:uFillTx/>
                <a:latin typeface="Gill Sans MT"/>
                <a:ea typeface="+mn-ea"/>
                <a:cs typeface="+mn-cs"/>
              </a:rPr>
              <a:t> </a:t>
            </a:r>
            <a:r>
              <a:rPr kumimoji="0" lang="en-US" sz="2600" b="1" i="0" u="sng" strike="noStrike" kern="1200" cap="none" spc="0" normalizeH="0" baseline="0" noProof="0" dirty="0">
                <a:ln>
                  <a:noFill/>
                </a:ln>
                <a:solidFill>
                  <a:srgbClr val="C00000"/>
                </a:solidFill>
                <a:effectLst/>
                <a:uLnTx/>
                <a:uFillTx/>
                <a:latin typeface="Gill Sans MT"/>
                <a:ea typeface="+mn-ea"/>
                <a:cs typeface="+mn-cs"/>
              </a:rPr>
              <a:t>energy consumption</a:t>
            </a:r>
            <a:r>
              <a:rPr kumimoji="0" lang="en-US" sz="2600" b="1" i="0" u="none" strike="noStrike" kern="1200" cap="none" spc="0" normalizeH="0" baseline="0" noProof="0" dirty="0">
                <a:ln>
                  <a:noFill/>
                </a:ln>
                <a:solidFill>
                  <a:srgbClr val="C00000"/>
                </a:solidFill>
                <a:effectLst/>
                <a:uLnTx/>
                <a:uFillTx/>
                <a:latin typeface="Gill Sans MT"/>
                <a:ea typeface="+mn-ea"/>
                <a:cs typeface="+mn-cs"/>
              </a:rPr>
              <a:t> </a:t>
            </a:r>
            <a:r>
              <a:rPr kumimoji="0" lang="en-US" sz="2600" b="1" i="0" u="none" strike="noStrike" kern="1200" cap="none" spc="0" normalizeH="0" baseline="0" noProof="0" dirty="0">
                <a:ln>
                  <a:noFill/>
                </a:ln>
                <a:solidFill>
                  <a:prstClr val="black"/>
                </a:solidFill>
                <a:effectLst/>
                <a:uLnTx/>
                <a:uFillTx/>
                <a:latin typeface="Gill Sans MT"/>
                <a:ea typeface="+mn-ea"/>
                <a:cs typeface="+mn-cs"/>
              </a:rPr>
              <a:t>on average by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49.1%</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55.4%</a:t>
            </a:r>
          </a:p>
        </p:txBody>
      </p:sp>
      <p:pic>
        <p:nvPicPr>
          <p:cNvPr id="24" name="Picture 23" descr="safari.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200" y="6580445"/>
            <a:ext cx="959296" cy="277563"/>
          </a:xfrm>
          <a:prstGeom prst="rect">
            <a:avLst/>
          </a:prstGeom>
        </p:spPr>
      </p:pic>
    </p:spTree>
    <p:extLst>
      <p:ext uri="{BB962C8B-B14F-4D97-AF65-F5344CB8AC3E}">
        <p14:creationId xmlns:p14="http://schemas.microsoft.com/office/powerpoint/2010/main" val="335349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Runtime</a:t>
            </a:r>
          </a:p>
        </p:txBody>
      </p:sp>
      <p:cxnSp>
        <p:nvCxnSpPr>
          <p:cNvPr id="8" name="Straight Connector 7"/>
          <p:cNvCxnSpPr/>
          <p:nvPr/>
        </p:nvCxnSpPr>
        <p:spPr>
          <a:xfrm flipV="1">
            <a:off x="838200" y="4114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006840" y="4102608"/>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28616" y="4114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991856" y="4114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0" y="1371600"/>
            <a:ext cx="9296400" cy="3962400"/>
            <a:chOff x="0" y="1371600"/>
            <a:chExt cx="9296400" cy="3962400"/>
          </a:xfrm>
        </p:grpSpPr>
        <p:graphicFrame>
          <p:nvGraphicFramePr>
            <p:cNvPr id="7" name="Chart 6"/>
            <p:cNvGraphicFramePr>
              <a:graphicFrameLocks/>
            </p:cNvGraphicFramePr>
            <p:nvPr/>
          </p:nvGraphicFramePr>
          <p:xfrm>
            <a:off x="0" y="1371600"/>
            <a:ext cx="9051365"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1829227" y="4724400"/>
              <a:ext cx="205697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ill Sans MT"/>
                  <a:ea typeface="+mn-ea"/>
                  <a:cs typeface="+mn-cs"/>
                </a:rPr>
                <a:t>Chrome Browser</a:t>
              </a:r>
              <a:endParaRPr kumimoji="0" lang="en-US" sz="32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3" name="TextBox 12"/>
            <p:cNvSpPr txBox="1"/>
            <p:nvPr/>
          </p:nvSpPr>
          <p:spPr>
            <a:xfrm>
              <a:off x="5257800" y="4687669"/>
              <a:ext cx="220386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ill Sans MT"/>
                  <a:ea typeface="+mn-ea"/>
                  <a:cs typeface="+mn-cs"/>
                </a:rPr>
                <a:t>Video Playback and Capture</a:t>
              </a:r>
              <a:endParaRPr kumimoji="0" lang="en-US" sz="32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4" name="TextBox 13"/>
            <p:cNvSpPr txBox="1"/>
            <p:nvPr/>
          </p:nvSpPr>
          <p:spPr>
            <a:xfrm>
              <a:off x="7772400" y="4648200"/>
              <a:ext cx="1524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Gill Sans MT"/>
                  <a:ea typeface="+mn-ea"/>
                  <a:cs typeface="+mn-cs"/>
                </a:rPr>
                <a:t>TensorFlow</a:t>
              </a:r>
              <a:r>
                <a:rPr kumimoji="0" lang="en-US" sz="1800" b="1" i="0" u="none" strike="noStrike" kern="1200" cap="none" spc="0" normalizeH="0" baseline="0" noProof="0" dirty="0">
                  <a:ln>
                    <a:noFill/>
                  </a:ln>
                  <a:solidFill>
                    <a:prstClr val="black"/>
                  </a:solidFill>
                  <a:effectLst/>
                  <a:uLnTx/>
                  <a:uFillTx/>
                  <a:latin typeface="Gill Sans MT"/>
                  <a:ea typeface="+mn-ea"/>
                  <a:cs typeface="+mn-cs"/>
                </a:rPr>
                <a:t> Mobile</a:t>
              </a:r>
              <a:endParaRPr kumimoji="0" lang="en-US" sz="3200" b="1" i="0" u="none" strike="noStrike" kern="1200" cap="none" spc="0" normalizeH="0" baseline="0" noProof="0" dirty="0">
                <a:ln>
                  <a:noFill/>
                </a:ln>
                <a:solidFill>
                  <a:prstClr val="black"/>
                </a:solidFill>
                <a:effectLst/>
                <a:uLnTx/>
                <a:uFillTx/>
                <a:latin typeface="Gill Sans MT"/>
                <a:ea typeface="+mn-ea"/>
                <a:cs typeface="+mn-cs"/>
              </a:endParaRPr>
            </a:p>
          </p:txBody>
        </p:sp>
      </p:grpSp>
      <p:grpSp>
        <p:nvGrpSpPr>
          <p:cNvPr id="16" name="Group 15"/>
          <p:cNvGrpSpPr/>
          <p:nvPr/>
        </p:nvGrpSpPr>
        <p:grpSpPr>
          <a:xfrm>
            <a:off x="0" y="5360650"/>
            <a:ext cx="9144000" cy="963950"/>
            <a:chOff x="1867295" y="5514549"/>
            <a:chExt cx="6500483" cy="377220"/>
          </a:xfrm>
        </p:grpSpPr>
        <p:sp>
          <p:nvSpPr>
            <p:cNvPr id="20" name="Rectangle 19"/>
            <p:cNvSpPr/>
            <p:nvPr/>
          </p:nvSpPr>
          <p:spPr>
            <a:xfrm>
              <a:off x="1867295" y="5514549"/>
              <a:ext cx="6019801" cy="2161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sp>
          <p:nvSpPr>
            <p:cNvPr id="18" name="Rectangle 17"/>
            <p:cNvSpPr/>
            <p:nvPr/>
          </p:nvSpPr>
          <p:spPr>
            <a:xfrm>
              <a:off x="1886403" y="5566577"/>
              <a:ext cx="6481375" cy="325192"/>
            </a:xfrm>
            <a:prstGeom prst="rect">
              <a:avLst/>
            </a:prstGeom>
            <a:solidFill>
              <a:srgbClr val="E4E4E4"/>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Offloading these kernels to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PIM core</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PIM accelerator</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reduces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program runtime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on average by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44.6%</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54.2%</a:t>
              </a:r>
            </a:p>
          </p:txBody>
        </p:sp>
      </p:grpSp>
    </p:spTree>
    <p:extLst>
      <p:ext uri="{BB962C8B-B14F-4D97-AF65-F5344CB8AC3E}">
        <p14:creationId xmlns:p14="http://schemas.microsoft.com/office/powerpoint/2010/main" val="417476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PIM for Mobile Devices</a:t>
            </a:r>
          </a:p>
        </p:txBody>
      </p:sp>
      <p:sp>
        <p:nvSpPr>
          <p:cNvPr id="3" name="Content Placeholder 2"/>
          <p:cNvSpPr>
            <a:spLocks noGrp="1"/>
          </p:cNvSpPr>
          <p:nvPr>
            <p:ph idx="1"/>
          </p:nvPr>
        </p:nvSpPr>
        <p:spPr>
          <a:xfrm>
            <a:off x="228600" y="1000472"/>
            <a:ext cx="8807896" cy="4876800"/>
          </a:xfrm>
        </p:spPr>
        <p:txBody>
          <a:bodyPr/>
          <a:lstStyle/>
          <a:p>
            <a:r>
              <a:rPr lang="en-US" sz="1700" dirty="0"/>
              <a:t>Amirali Boroumand, Saugata Ghose, </a:t>
            </a:r>
            <a:r>
              <a:rPr lang="en-US" sz="1700" dirty="0" err="1"/>
              <a:t>Youngsok</a:t>
            </a:r>
            <a:r>
              <a:rPr lang="en-US" sz="1700" dirty="0"/>
              <a:t> Kim, </a:t>
            </a:r>
            <a:r>
              <a:rPr lang="en-US" sz="1700" dirty="0" err="1"/>
              <a:t>Rachata</a:t>
            </a:r>
            <a:r>
              <a:rPr lang="en-US" sz="1700" dirty="0"/>
              <a:t> Ausavarungnirun, Eric </a:t>
            </a:r>
            <a:r>
              <a:rPr lang="en-US" sz="1700" dirty="0" err="1"/>
              <a:t>Shiu</a:t>
            </a:r>
            <a:r>
              <a:rPr lang="en-US" sz="1700" dirty="0"/>
              <a:t>, Rahul Thakur, </a:t>
            </a:r>
            <a:r>
              <a:rPr lang="en-US" sz="1700" dirty="0" err="1"/>
              <a:t>Daehyun</a:t>
            </a:r>
            <a:r>
              <a:rPr lang="en-US" sz="1700" dirty="0"/>
              <a:t> Kim, Aki </a:t>
            </a:r>
            <a:r>
              <a:rPr lang="en-US" sz="1700" dirty="0" err="1"/>
              <a:t>Kuusela</a:t>
            </a:r>
            <a:r>
              <a:rPr lang="en-US" sz="1700" dirty="0"/>
              <a:t>, Allan </a:t>
            </a:r>
            <a:r>
              <a:rPr lang="en-US" sz="1700" dirty="0" err="1"/>
              <a:t>Knies</a:t>
            </a:r>
            <a:r>
              <a:rPr lang="en-US" sz="1700" dirty="0"/>
              <a:t>, Parthasarathy Ranganathan, and Onur Mutlu,</a:t>
            </a:r>
            <a:br>
              <a:rPr lang="en-US" sz="1700" dirty="0"/>
            </a:br>
            <a:r>
              <a:rPr lang="en-US" sz="1700" b="1" dirty="0">
                <a:solidFill>
                  <a:srgbClr val="0432FF"/>
                </a:solidFill>
                <a:hlinkClick r:id="rId2">
                  <a:extLst>
                    <a:ext uri="{A12FA001-AC4F-418D-AE19-62706E023703}">
                      <ahyp:hlinkClr xmlns:ahyp="http://schemas.microsoft.com/office/drawing/2018/hyperlinkcolor" val="tx"/>
                    </a:ext>
                  </a:extLst>
                </a:hlinkClick>
              </a:rPr>
              <a:t>"Google Workloads for Consumer Devices: Mitigating Data Movement Bottlenecks"</a:t>
            </a:r>
            <a:br>
              <a:rPr lang="en-US" sz="1700" dirty="0">
                <a:solidFill>
                  <a:srgbClr val="0432FF"/>
                </a:solidFill>
              </a:rPr>
            </a:br>
            <a:r>
              <a:rPr lang="en-US" sz="1700" i="1" dirty="0"/>
              <a:t>Proceedings of the </a:t>
            </a:r>
            <a:r>
              <a:rPr lang="en-US" sz="1700" i="1" dirty="0">
                <a:hlinkClick r:id="rId3"/>
              </a:rPr>
              <a:t>23rd International Conference on Architectural Support for Programming Languages and Operating Systems</a:t>
            </a:r>
            <a:r>
              <a:rPr lang="en-US" sz="1700" i="1" dirty="0"/>
              <a:t> (</a:t>
            </a:r>
            <a:r>
              <a:rPr lang="en-US" sz="1700" b="1" i="1" dirty="0"/>
              <a:t>ASPLOS</a:t>
            </a:r>
            <a:r>
              <a:rPr lang="en-US" sz="1700" i="1" dirty="0"/>
              <a:t>)</a:t>
            </a:r>
            <a:r>
              <a:rPr lang="en-US" sz="1700" dirty="0"/>
              <a:t>, Williamsburg, VA, USA, March 2018.</a:t>
            </a:r>
            <a:br>
              <a:rPr lang="en-US" sz="1700" dirty="0"/>
            </a:br>
            <a:r>
              <a:rPr lang="en-US" sz="1700" dirty="0"/>
              <a:t>[</a:t>
            </a:r>
            <a:r>
              <a:rPr lang="en-US" sz="1700" dirty="0">
                <a:hlinkClick r:id="rId4"/>
              </a:rPr>
              <a:t>Slides (pptx)</a:t>
            </a:r>
            <a:r>
              <a:rPr lang="en-US" sz="1700" dirty="0"/>
              <a:t> </a:t>
            </a:r>
            <a:r>
              <a:rPr lang="en-US" sz="1700" dirty="0">
                <a:hlinkClick r:id="rId5"/>
              </a:rPr>
              <a:t>(pdf)</a:t>
            </a:r>
            <a:r>
              <a:rPr lang="en-US" sz="1700" dirty="0"/>
              <a:t>] [</a:t>
            </a:r>
            <a:r>
              <a:rPr lang="en-US" sz="1700" dirty="0">
                <a:hlinkClick r:id="rId6"/>
              </a:rPr>
              <a:t>Lightning Session Slides (pptx)</a:t>
            </a:r>
            <a:r>
              <a:rPr lang="en-US" sz="1700" dirty="0"/>
              <a:t> </a:t>
            </a:r>
            <a:r>
              <a:rPr lang="en-US" sz="1700" dirty="0">
                <a:hlinkClick r:id="rId7"/>
              </a:rPr>
              <a:t>(pdf)</a:t>
            </a:r>
            <a:r>
              <a:rPr lang="en-US" sz="1700" dirty="0"/>
              <a:t>] [</a:t>
            </a:r>
            <a:r>
              <a:rPr lang="en-US" sz="1700" dirty="0">
                <a:hlinkClick r:id="rId8"/>
              </a:rPr>
              <a:t>Poster (pptx)</a:t>
            </a:r>
            <a:r>
              <a:rPr lang="en-US" sz="1700" dirty="0"/>
              <a:t> </a:t>
            </a:r>
            <a:r>
              <a:rPr lang="en-US" sz="1700" dirty="0">
                <a:hlinkClick r:id="rId9"/>
              </a:rPr>
              <a:t>(pdf)</a:t>
            </a:r>
            <a:r>
              <a:rPr lang="en-US" sz="1700" dirty="0"/>
              <a:t>]</a:t>
            </a:r>
            <a:br>
              <a:rPr lang="en-US" sz="1700" dirty="0"/>
            </a:br>
            <a:r>
              <a:rPr lang="en-US" sz="1700" dirty="0"/>
              <a:t>[</a:t>
            </a:r>
            <a:r>
              <a:rPr lang="en-US" sz="1700" dirty="0">
                <a:hlinkClick r:id="rId10"/>
              </a:rPr>
              <a:t>Lightning Talk Video</a:t>
            </a:r>
            <a:r>
              <a:rPr lang="en-US" sz="1700" dirty="0"/>
              <a:t> (2 minutes)]</a:t>
            </a:r>
            <a:br>
              <a:rPr lang="en-US" sz="1700" dirty="0"/>
            </a:br>
            <a:r>
              <a:rPr lang="en-US" sz="1700" dirty="0"/>
              <a:t>[</a:t>
            </a:r>
            <a:r>
              <a:rPr lang="en-US" sz="1700" dirty="0">
                <a:hlinkClick r:id="rId11"/>
              </a:rPr>
              <a:t>Full Talk Video</a:t>
            </a:r>
            <a:r>
              <a:rPr lang="en-US" sz="1700" dirty="0"/>
              <a:t> (21 minutes)]</a:t>
            </a:r>
          </a:p>
          <a:p>
            <a:pPr marL="0" indent="0">
              <a:buNone/>
            </a:pPr>
            <a:br>
              <a:rPr lang="en-US" sz="1700" dirty="0"/>
            </a:br>
            <a:endParaRPr lang="en-US" sz="17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7DFC2F53-6D9B-6D4B-AC2B-8F1185D8A7B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0" y="4218136"/>
            <a:ext cx="9144000" cy="2235200"/>
          </a:xfrm>
          <a:prstGeom prst="rect">
            <a:avLst/>
          </a:prstGeom>
        </p:spPr>
      </p:pic>
    </p:spTree>
    <p:extLst>
      <p:ext uri="{BB962C8B-B14F-4D97-AF65-F5344CB8AC3E}">
        <p14:creationId xmlns:p14="http://schemas.microsoft.com/office/powerpoint/2010/main" val="24705004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32" y="365126"/>
            <a:ext cx="8824080" cy="723445"/>
          </a:xfrm>
        </p:spPr>
        <p:txBody>
          <a:bodyPr>
            <a:normAutofit fontScale="90000"/>
          </a:bodyPr>
          <a:lstStyle/>
          <a:p>
            <a:r>
              <a:rPr lang="en-US" dirty="0"/>
              <a:t>Truly Distributed </a:t>
            </a:r>
            <a:r>
              <a:rPr lang="en-US"/>
              <a:t>GPU Processing with PIM?</a:t>
            </a:r>
            <a:endParaRPr lang="en-US" dirty="0">
              <a:latin typeface="+mn-lt"/>
            </a:endParaRPr>
          </a:p>
        </p:txBody>
      </p:sp>
      <p:cxnSp>
        <p:nvCxnSpPr>
          <p:cNvPr id="5" name="Straight Connector 4"/>
          <p:cNvCxnSpPr/>
          <p:nvPr/>
        </p:nvCxnSpPr>
        <p:spPr>
          <a:xfrm flipV="1">
            <a:off x="6175231" y="4775741"/>
            <a:ext cx="470522" cy="587497"/>
          </a:xfrm>
          <a:prstGeom prst="line">
            <a:avLst/>
          </a:prstGeom>
          <a:noFill/>
          <a:ln w="6350" cap="flat" cmpd="sng" algn="ctr">
            <a:solidFill>
              <a:sysClr val="windowText" lastClr="000000"/>
            </a:solidFill>
            <a:prstDash val="dash"/>
            <a:miter lim="800000"/>
          </a:ln>
          <a:effectLst/>
        </p:spPr>
      </p:cxnSp>
      <p:cxnSp>
        <p:nvCxnSpPr>
          <p:cNvPr id="6" name="Straight Connector 5"/>
          <p:cNvCxnSpPr/>
          <p:nvPr/>
        </p:nvCxnSpPr>
        <p:spPr>
          <a:xfrm>
            <a:off x="5687292" y="5890254"/>
            <a:ext cx="958461" cy="497100"/>
          </a:xfrm>
          <a:prstGeom prst="line">
            <a:avLst/>
          </a:prstGeom>
          <a:noFill/>
          <a:ln w="6350" cap="flat" cmpd="sng" algn="ctr">
            <a:solidFill>
              <a:sysClr val="windowText" lastClr="000000"/>
            </a:solidFill>
            <a:prstDash val="dash"/>
            <a:miter lim="800000"/>
          </a:ln>
          <a:effectLst/>
        </p:spPr>
      </p:cxnSp>
      <p:sp>
        <p:nvSpPr>
          <p:cNvPr id="7" name="Rectangle 6"/>
          <p:cNvSpPr/>
          <p:nvPr/>
        </p:nvSpPr>
        <p:spPr>
          <a:xfrm>
            <a:off x="6648206" y="4751545"/>
            <a:ext cx="1867144" cy="1635809"/>
          </a:xfrm>
          <a:prstGeom prst="rect">
            <a:avLst/>
          </a:prstGeom>
          <a:no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8" name="Rectangle 7"/>
          <p:cNvSpPr/>
          <p:nvPr/>
        </p:nvSpPr>
        <p:spPr>
          <a:xfrm>
            <a:off x="6953184" y="4790055"/>
            <a:ext cx="1257187" cy="572041"/>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C0"/>
                </a:solidFill>
                <a:effectLst/>
                <a:uLnTx/>
                <a:uFillTx/>
                <a:latin typeface="Gill Sans MT" panose="020B0502020104020203" pitchFamily="34" charset="0"/>
                <a:ea typeface="Times New Roman" charset="0"/>
                <a:cs typeface="Times New Roman" charset="0"/>
              </a:rPr>
              <a:t>Logic layer SM</a:t>
            </a:r>
          </a:p>
        </p:txBody>
      </p:sp>
      <p:sp>
        <p:nvSpPr>
          <p:cNvPr id="9" name="Rectangle 8"/>
          <p:cNvSpPr/>
          <p:nvPr/>
        </p:nvSpPr>
        <p:spPr>
          <a:xfrm>
            <a:off x="6730825" y="5441830"/>
            <a:ext cx="1696999" cy="266755"/>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Crossbar switch</a:t>
            </a:r>
          </a:p>
        </p:txBody>
      </p:sp>
      <p:sp>
        <p:nvSpPr>
          <p:cNvPr id="10" name="Rectangle 9"/>
          <p:cNvSpPr/>
          <p:nvPr/>
        </p:nvSpPr>
        <p:spPr>
          <a:xfrm>
            <a:off x="6719812"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Vault Ctrl</a:t>
            </a:r>
          </a:p>
        </p:txBody>
      </p:sp>
      <p:sp>
        <p:nvSpPr>
          <p:cNvPr id="11" name="Rectangle 10"/>
          <p:cNvSpPr/>
          <p:nvPr/>
        </p:nvSpPr>
        <p:spPr>
          <a:xfrm>
            <a:off x="7376106" y="5809890"/>
            <a:ext cx="43269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s-IS" sz="12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a:t>
            </a:r>
            <a:endParaRPr kumimoji="0" lang="en-US" sz="12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cxnSp>
        <p:nvCxnSpPr>
          <p:cNvPr id="12" name="Straight Connector 11"/>
          <p:cNvCxnSpPr/>
          <p:nvPr/>
        </p:nvCxnSpPr>
        <p:spPr>
          <a:xfrm flipH="1">
            <a:off x="7579325" y="5362096"/>
            <a:ext cx="2452" cy="79735"/>
          </a:xfrm>
          <a:prstGeom prst="line">
            <a:avLst/>
          </a:prstGeom>
          <a:noFill/>
          <a:ln w="6350" cap="flat" cmpd="sng" algn="ctr">
            <a:solidFill>
              <a:sysClr val="windowText" lastClr="000000"/>
            </a:solidFill>
            <a:prstDash val="solid"/>
            <a:miter lim="800000"/>
          </a:ln>
          <a:effectLst/>
        </p:spPr>
      </p:cxnSp>
      <p:cxnSp>
        <p:nvCxnSpPr>
          <p:cNvPr id="13" name="Straight Connector 12"/>
          <p:cNvCxnSpPr/>
          <p:nvPr/>
        </p:nvCxnSpPr>
        <p:spPr>
          <a:xfrm>
            <a:off x="7004197" y="5705587"/>
            <a:ext cx="0" cy="100947"/>
          </a:xfrm>
          <a:prstGeom prst="line">
            <a:avLst/>
          </a:prstGeom>
          <a:noFill/>
          <a:ln w="6350" cap="flat" cmpd="sng" algn="ctr">
            <a:solidFill>
              <a:sysClr val="windowText" lastClr="000000"/>
            </a:solidFill>
            <a:prstDash val="solid"/>
            <a:miter lim="800000"/>
          </a:ln>
          <a:effectLst/>
        </p:spPr>
      </p:cxnSp>
      <p:cxnSp>
        <p:nvCxnSpPr>
          <p:cNvPr id="14" name="Straight Connector 13"/>
          <p:cNvCxnSpPr/>
          <p:nvPr/>
        </p:nvCxnSpPr>
        <p:spPr>
          <a:xfrm>
            <a:off x="8112043" y="5709738"/>
            <a:ext cx="0" cy="85860"/>
          </a:xfrm>
          <a:prstGeom prst="line">
            <a:avLst/>
          </a:prstGeom>
          <a:noFill/>
          <a:ln w="6350" cap="flat" cmpd="sng" algn="ctr">
            <a:solidFill>
              <a:sysClr val="windowText" lastClr="000000"/>
            </a:solidFill>
            <a:prstDash val="solid"/>
            <a:miter lim="800000"/>
          </a:ln>
          <a:effectLst/>
        </p:spPr>
      </p:cxnSp>
      <p:sp>
        <p:nvSpPr>
          <p:cNvPr id="15" name="Rectangle 14"/>
          <p:cNvSpPr/>
          <p:nvPr/>
        </p:nvSpPr>
        <p:spPr>
          <a:xfrm>
            <a:off x="7877688"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Vault Ctrl</a:t>
            </a:r>
          </a:p>
        </p:txBody>
      </p:sp>
      <p:cxnSp>
        <p:nvCxnSpPr>
          <p:cNvPr id="16" name="Straight Connector 15"/>
          <p:cNvCxnSpPr/>
          <p:nvPr/>
        </p:nvCxnSpPr>
        <p:spPr>
          <a:xfrm flipV="1">
            <a:off x="2432635" y="5320670"/>
            <a:ext cx="706042" cy="270898"/>
          </a:xfrm>
          <a:prstGeom prst="line">
            <a:avLst/>
          </a:prstGeom>
          <a:noFill/>
          <a:ln w="12700" cap="flat" cmpd="sng" algn="ctr">
            <a:solidFill>
              <a:sysClr val="windowText" lastClr="000000"/>
            </a:solidFill>
            <a:prstDash val="solid"/>
            <a:miter lim="800000"/>
          </a:ln>
          <a:effectLst/>
        </p:spPr>
      </p:cxnSp>
      <p:cxnSp>
        <p:nvCxnSpPr>
          <p:cNvPr id="17" name="Straight Connector 16"/>
          <p:cNvCxnSpPr/>
          <p:nvPr/>
        </p:nvCxnSpPr>
        <p:spPr>
          <a:xfrm flipV="1">
            <a:off x="4661744" y="4614246"/>
            <a:ext cx="589727" cy="230089"/>
          </a:xfrm>
          <a:prstGeom prst="line">
            <a:avLst/>
          </a:prstGeom>
          <a:noFill/>
          <a:ln w="12700" cap="flat" cmpd="sng" algn="ctr">
            <a:solidFill>
              <a:sysClr val="windowText" lastClr="000000"/>
            </a:solidFill>
            <a:prstDash val="solid"/>
            <a:miter lim="800000"/>
          </a:ln>
          <a:effectLst/>
        </p:spPr>
      </p:cxnSp>
      <p:cxnSp>
        <p:nvCxnSpPr>
          <p:cNvPr id="18" name="Straight Connector 17"/>
          <p:cNvCxnSpPr/>
          <p:nvPr/>
        </p:nvCxnSpPr>
        <p:spPr>
          <a:xfrm flipH="1">
            <a:off x="1709972" y="4656586"/>
            <a:ext cx="506351" cy="792977"/>
          </a:xfrm>
          <a:prstGeom prst="line">
            <a:avLst/>
          </a:prstGeom>
          <a:noFill/>
          <a:ln w="12700" cap="flat" cmpd="sng" algn="ctr">
            <a:solidFill>
              <a:sysClr val="windowText" lastClr="000000"/>
            </a:solidFill>
            <a:prstDash val="solid"/>
            <a:miter lim="800000"/>
          </a:ln>
          <a:effectLst/>
        </p:spPr>
      </p:cxnSp>
      <p:cxnSp>
        <p:nvCxnSpPr>
          <p:cNvPr id="19" name="Straight Connector 18"/>
          <p:cNvCxnSpPr/>
          <p:nvPr/>
        </p:nvCxnSpPr>
        <p:spPr>
          <a:xfrm flipH="1">
            <a:off x="5251471" y="4640370"/>
            <a:ext cx="506351" cy="792977"/>
          </a:xfrm>
          <a:prstGeom prst="line">
            <a:avLst/>
          </a:prstGeom>
          <a:noFill/>
          <a:ln w="12700" cap="flat" cmpd="sng" algn="ctr">
            <a:solidFill>
              <a:sysClr val="windowText" lastClr="000000"/>
            </a:solidFill>
            <a:prstDash val="solid"/>
            <a:miter lim="800000"/>
          </a:ln>
          <a:effectLst/>
        </p:spPr>
      </p:cxnSp>
      <p:cxnSp>
        <p:nvCxnSpPr>
          <p:cNvPr id="20" name="Straight Connector 19"/>
          <p:cNvCxnSpPr/>
          <p:nvPr/>
        </p:nvCxnSpPr>
        <p:spPr>
          <a:xfrm>
            <a:off x="2334512" y="5691560"/>
            <a:ext cx="2713462" cy="7124"/>
          </a:xfrm>
          <a:prstGeom prst="line">
            <a:avLst/>
          </a:prstGeom>
          <a:noFill/>
          <a:ln w="12700" cap="flat" cmpd="sng" algn="ctr">
            <a:solidFill>
              <a:sysClr val="windowText" lastClr="000000"/>
            </a:solidFill>
            <a:prstDash val="solid"/>
            <a:miter lim="800000"/>
          </a:ln>
          <a:effectLst/>
        </p:spPr>
      </p:cxnSp>
      <p:cxnSp>
        <p:nvCxnSpPr>
          <p:cNvPr id="21" name="Straight Connector 20"/>
          <p:cNvCxnSpPr/>
          <p:nvPr/>
        </p:nvCxnSpPr>
        <p:spPr>
          <a:xfrm>
            <a:off x="3023146" y="4277055"/>
            <a:ext cx="2713462" cy="7124"/>
          </a:xfrm>
          <a:prstGeom prst="line">
            <a:avLst/>
          </a:prstGeom>
          <a:noFill/>
          <a:ln w="12700" cap="flat" cmpd="sng" algn="ctr">
            <a:solidFill>
              <a:sysClr val="windowText" lastClr="000000"/>
            </a:solidFill>
            <a:prstDash val="solid"/>
            <a:miter lim="800000"/>
          </a:ln>
          <a:effectLst/>
        </p:spPr>
      </p:cxnSp>
      <p:cxnSp>
        <p:nvCxnSpPr>
          <p:cNvPr id="22" name="Straight Connector 21"/>
          <p:cNvCxnSpPr/>
          <p:nvPr/>
        </p:nvCxnSpPr>
        <p:spPr>
          <a:xfrm>
            <a:off x="2868543" y="4439837"/>
            <a:ext cx="581884" cy="312226"/>
          </a:xfrm>
          <a:prstGeom prst="line">
            <a:avLst/>
          </a:prstGeom>
          <a:noFill/>
          <a:ln w="12700" cap="flat" cmpd="sng" algn="ctr">
            <a:solidFill>
              <a:sysClr val="windowText" lastClr="000000"/>
            </a:solidFill>
            <a:prstDash val="solid"/>
            <a:miter lim="800000"/>
          </a:ln>
          <a:effectLst/>
        </p:spPr>
      </p:cxnSp>
      <p:cxnSp>
        <p:nvCxnSpPr>
          <p:cNvPr id="23" name="Straight Connector 22"/>
          <p:cNvCxnSpPr/>
          <p:nvPr/>
        </p:nvCxnSpPr>
        <p:spPr>
          <a:xfrm>
            <a:off x="4371371" y="5182180"/>
            <a:ext cx="1081108" cy="474857"/>
          </a:xfrm>
          <a:prstGeom prst="line">
            <a:avLst/>
          </a:prstGeom>
          <a:noFill/>
          <a:ln w="12700" cap="flat" cmpd="sng" algn="ctr">
            <a:solidFill>
              <a:sysClr val="windowText" lastClr="000000"/>
            </a:solidFill>
            <a:prstDash val="solid"/>
            <a:miter lim="800000"/>
          </a:ln>
          <a:effectLst/>
        </p:spPr>
      </p:cxnSp>
      <p:grpSp>
        <p:nvGrpSpPr>
          <p:cNvPr id="24" name="Group 23"/>
          <p:cNvGrpSpPr/>
          <p:nvPr/>
        </p:nvGrpSpPr>
        <p:grpSpPr>
          <a:xfrm>
            <a:off x="1714577" y="3773893"/>
            <a:ext cx="1386451" cy="904640"/>
            <a:chOff x="1783056" y="1197864"/>
            <a:chExt cx="1207032" cy="713232"/>
          </a:xfrm>
        </p:grpSpPr>
        <p:sp>
          <p:nvSpPr>
            <p:cNvPr id="25" name="Cube 24"/>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Cube 25"/>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Cube 26"/>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Cube 27"/>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9" name="Group 28"/>
          <p:cNvGrpSpPr/>
          <p:nvPr/>
        </p:nvGrpSpPr>
        <p:grpSpPr>
          <a:xfrm>
            <a:off x="1217540" y="4994760"/>
            <a:ext cx="1386451" cy="904640"/>
            <a:chOff x="1783056" y="1140582"/>
            <a:chExt cx="1844298" cy="1027220"/>
          </a:xfrm>
        </p:grpSpPr>
        <p:sp>
          <p:nvSpPr>
            <p:cNvPr id="30" name="Cube 29"/>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Cube 30"/>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2" name="Cube 31"/>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Cube 32"/>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4" name="Cube 33"/>
          <p:cNvSpPr/>
          <p:nvPr/>
        </p:nvSpPr>
        <p:spPr>
          <a:xfrm>
            <a:off x="2953471" y="4598547"/>
            <a:ext cx="1906529" cy="723107"/>
          </a:xfrm>
          <a:prstGeom prst="cube">
            <a:avLst>
              <a:gd name="adj" fmla="val 93596"/>
            </a:avLst>
          </a:prstGeom>
          <a:solidFill>
            <a:srgbClr val="009C48"/>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5" name="Cube 34"/>
          <p:cNvSpPr/>
          <p:nvPr/>
        </p:nvSpPr>
        <p:spPr>
          <a:xfrm>
            <a:off x="3061157" y="4633607"/>
            <a:ext cx="1674497" cy="614583"/>
          </a:xfrm>
          <a:prstGeom prst="cube">
            <a:avLst>
              <a:gd name="adj" fmla="val 93596"/>
            </a:avLst>
          </a:prstGeom>
          <a:solidFill>
            <a:srgbClr val="E7E6E6"/>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36" name="Group 35"/>
          <p:cNvGrpSpPr/>
          <p:nvPr/>
        </p:nvGrpSpPr>
        <p:grpSpPr>
          <a:xfrm>
            <a:off x="5251471" y="3751874"/>
            <a:ext cx="1386451" cy="904640"/>
            <a:chOff x="1783056" y="1197864"/>
            <a:chExt cx="1207032" cy="713232"/>
          </a:xfrm>
        </p:grpSpPr>
        <p:sp>
          <p:nvSpPr>
            <p:cNvPr id="37" name="Cube 36"/>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Cube 37"/>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Cube 38"/>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Cube 39"/>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41" name="Group 40"/>
          <p:cNvGrpSpPr/>
          <p:nvPr/>
        </p:nvGrpSpPr>
        <p:grpSpPr>
          <a:xfrm>
            <a:off x="4778495" y="4992400"/>
            <a:ext cx="1386451" cy="904640"/>
            <a:chOff x="1783056" y="1140582"/>
            <a:chExt cx="1844298" cy="1027220"/>
          </a:xfrm>
        </p:grpSpPr>
        <p:sp>
          <p:nvSpPr>
            <p:cNvPr id="42" name="Cube 41"/>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Cube 42"/>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Cube 43"/>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Cube 44"/>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6" name="Rectangle 45"/>
          <p:cNvSpPr/>
          <p:nvPr/>
        </p:nvSpPr>
        <p:spPr>
          <a:xfrm>
            <a:off x="6752190" y="4198561"/>
            <a:ext cx="13598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Logic layer</a:t>
            </a:r>
          </a:p>
        </p:txBody>
      </p:sp>
      <p:cxnSp>
        <p:nvCxnSpPr>
          <p:cNvPr id="47" name="Straight Arrow Connector 46"/>
          <p:cNvCxnSpPr/>
          <p:nvPr/>
        </p:nvCxnSpPr>
        <p:spPr>
          <a:xfrm flipH="1" flipV="1">
            <a:off x="6481250" y="4361170"/>
            <a:ext cx="270940" cy="32578"/>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grpSp>
        <p:nvGrpSpPr>
          <p:cNvPr id="48" name="Group 47"/>
          <p:cNvGrpSpPr/>
          <p:nvPr/>
        </p:nvGrpSpPr>
        <p:grpSpPr>
          <a:xfrm>
            <a:off x="3516974" y="4652814"/>
            <a:ext cx="1131475" cy="165803"/>
            <a:chOff x="3727519" y="1965605"/>
            <a:chExt cx="985052" cy="130722"/>
          </a:xfrm>
        </p:grpSpPr>
        <p:sp>
          <p:nvSpPr>
            <p:cNvPr id="49" name="Parallelogram 48"/>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Parallelogram 49"/>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1" name="Parallelogram 50"/>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2" name="Group 51"/>
          <p:cNvGrpSpPr/>
          <p:nvPr/>
        </p:nvGrpSpPr>
        <p:grpSpPr>
          <a:xfrm>
            <a:off x="3344838" y="4838059"/>
            <a:ext cx="1131475" cy="165803"/>
            <a:chOff x="3727519" y="1965605"/>
            <a:chExt cx="985052" cy="130722"/>
          </a:xfrm>
        </p:grpSpPr>
        <p:sp>
          <p:nvSpPr>
            <p:cNvPr id="53" name="Parallelogram 52"/>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4" name="Parallelogram 53"/>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Parallelogram 54"/>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6" name="Group 55"/>
          <p:cNvGrpSpPr/>
          <p:nvPr/>
        </p:nvGrpSpPr>
        <p:grpSpPr>
          <a:xfrm>
            <a:off x="3172702" y="5023303"/>
            <a:ext cx="1131475" cy="165803"/>
            <a:chOff x="3727519" y="1965605"/>
            <a:chExt cx="985052" cy="130722"/>
          </a:xfrm>
        </p:grpSpPr>
        <p:sp>
          <p:nvSpPr>
            <p:cNvPr id="57" name="Parallelogram 56"/>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8" name="Parallelogram 57"/>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9" name="Parallelogram 58"/>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61" name="Straight Arrow Connector 60"/>
          <p:cNvCxnSpPr/>
          <p:nvPr/>
        </p:nvCxnSpPr>
        <p:spPr>
          <a:xfrm flipH="1">
            <a:off x="4480056" y="3668380"/>
            <a:ext cx="852288" cy="984377"/>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sp>
        <p:nvSpPr>
          <p:cNvPr id="62" name="Rectangle 61"/>
          <p:cNvSpPr/>
          <p:nvPr/>
        </p:nvSpPr>
        <p:spPr>
          <a:xfrm>
            <a:off x="2994311" y="5359799"/>
            <a:ext cx="160533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Main GPU</a:t>
            </a:r>
          </a:p>
        </p:txBody>
      </p:sp>
      <p:sp>
        <p:nvSpPr>
          <p:cNvPr id="63" name="Rectangle 62"/>
          <p:cNvSpPr/>
          <p:nvPr/>
        </p:nvSpPr>
        <p:spPr>
          <a:xfrm>
            <a:off x="998829" y="2973192"/>
            <a:ext cx="279815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3D-stacked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(memory stack)</a:t>
            </a:r>
          </a:p>
        </p:txBody>
      </p:sp>
      <p:pic>
        <p:nvPicPr>
          <p:cNvPr id="64" name="Picture 2" descr="http://www.mathworks.com/cmsimages/76061_wl_CUDA_code2_wl.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757822" y="1768993"/>
            <a:ext cx="3245771" cy="1653413"/>
          </a:xfrm>
          <a:prstGeom prst="rect">
            <a:avLst/>
          </a:prstGeom>
          <a:noFill/>
          <a:extLst>
            <a:ext uri="{909E8E84-426E-40dd-AFC4-6F175D3DCCD1}">
              <a14:hiddenFill xmlns="" xmlns:a14="http://schemas.microsoft.com/office/drawing/2010/main">
                <a:solidFill>
                  <a:srgbClr val="FFFFFF"/>
                </a:solidFill>
              </a14:hiddenFill>
            </a:ext>
          </a:extLst>
        </p:spPr>
      </p:pic>
      <p:sp>
        <p:nvSpPr>
          <p:cNvPr id="68" name="Rectangle 67"/>
          <p:cNvSpPr/>
          <p:nvPr/>
        </p:nvSpPr>
        <p:spPr>
          <a:xfrm>
            <a:off x="4380050" y="3345588"/>
            <a:ext cx="338557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SM </a:t>
            </a:r>
            <a:r>
              <a:rPr kumimoji="0" lang="en-US" sz="1600" b="1" i="0" u="none" strike="noStrike" kern="1200" cap="none" spc="0" normalizeH="0" baseline="0" noProof="0">
                <a:ln>
                  <a:noFill/>
                </a:ln>
                <a:solidFill>
                  <a:prstClr val="black"/>
                </a:solidFill>
                <a:effectLst/>
                <a:uLnTx/>
                <a:uFillTx/>
                <a:latin typeface="Gill Sans MT" panose="020B0502020104020203" pitchFamily="34" charset="0"/>
                <a:ea typeface="Times New Roman" charset="0"/>
                <a:cs typeface="Times New Roman" charset="0"/>
              </a:rPr>
              <a:t>(Streaming Multiprocessor)</a:t>
            </a:r>
            <a:endParaRPr kumimoji="0" lang="en-US" sz="16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spTree>
    <p:extLst>
      <p:ext uri="{BB962C8B-B14F-4D97-AF65-F5344CB8AC3E}">
        <p14:creationId xmlns:p14="http://schemas.microsoft.com/office/powerpoint/2010/main" val="7909084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GPU Execution with PIM (I)</a:t>
            </a:r>
          </a:p>
        </p:txBody>
      </p:sp>
      <p:sp>
        <p:nvSpPr>
          <p:cNvPr id="3" name="Content Placeholder 2"/>
          <p:cNvSpPr>
            <a:spLocks noGrp="1"/>
          </p:cNvSpPr>
          <p:nvPr>
            <p:ph idx="1"/>
          </p:nvPr>
        </p:nvSpPr>
        <p:spPr>
          <a:xfrm>
            <a:off x="228600" y="1124744"/>
            <a:ext cx="8807896" cy="5123656"/>
          </a:xfrm>
        </p:spPr>
        <p:txBody>
          <a:bodyPr/>
          <a:lstStyle/>
          <a:p>
            <a:r>
              <a:rPr lang="en-US" sz="2000" dirty="0"/>
              <a:t>Kevin Hsieh, </a:t>
            </a:r>
            <a:r>
              <a:rPr lang="en-US" sz="2000" dirty="0" err="1"/>
              <a:t>Eiman</a:t>
            </a:r>
            <a:r>
              <a:rPr lang="en-US" sz="2000" dirty="0"/>
              <a:t> </a:t>
            </a:r>
            <a:r>
              <a:rPr lang="en-US" sz="2000" dirty="0" err="1"/>
              <a:t>Ebrahimi</a:t>
            </a:r>
            <a:r>
              <a:rPr lang="en-US" sz="2000" dirty="0"/>
              <a:t>, </a:t>
            </a:r>
            <a:r>
              <a:rPr lang="en-US" sz="2000" dirty="0" err="1"/>
              <a:t>Gwangsun</a:t>
            </a:r>
            <a:r>
              <a:rPr lang="en-US" sz="2000" dirty="0"/>
              <a:t> Kim, </a:t>
            </a:r>
            <a:r>
              <a:rPr lang="en-US" sz="2000" dirty="0" err="1"/>
              <a:t>Niladrish</a:t>
            </a:r>
            <a:r>
              <a:rPr lang="en-US" sz="2000" dirty="0"/>
              <a:t> </a:t>
            </a:r>
            <a:r>
              <a:rPr lang="en-US" sz="2000" dirty="0" err="1"/>
              <a:t>Chatterjee</a:t>
            </a:r>
            <a:r>
              <a:rPr lang="en-US" sz="2000" dirty="0"/>
              <a:t>, Mike O'Connor, </a:t>
            </a:r>
            <a:r>
              <a:rPr lang="en-US" sz="2000" dirty="0" err="1"/>
              <a:t>Nandita</a:t>
            </a:r>
            <a:r>
              <a:rPr lang="en-US" sz="2000" dirty="0"/>
              <a:t> </a:t>
            </a:r>
            <a:r>
              <a:rPr lang="en-US" sz="2000" dirty="0" err="1"/>
              <a:t>Vijaykumar</a:t>
            </a:r>
            <a:r>
              <a:rPr lang="en-US" sz="2000" dirty="0"/>
              <a:t>, Onur Mutlu, and Stephen W. </a:t>
            </a:r>
            <a:r>
              <a:rPr lang="en-US" sz="2000" dirty="0" err="1"/>
              <a:t>Keckler</a:t>
            </a:r>
            <a:r>
              <a:rPr lang="en-US" sz="2000" dirty="0"/>
              <a:t>,</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"Transparent Offloading and Mapping (TOM): Enabling Programmer-Transparent Near-Data Processing in GPU Systems"</a:t>
            </a:r>
            <a:br>
              <a:rPr lang="en-US" sz="2000" dirty="0">
                <a:solidFill>
                  <a:srgbClr val="0432FF"/>
                </a:solidFill>
              </a:rPr>
            </a:br>
            <a:r>
              <a:rPr lang="en-US" sz="2000" i="1" dirty="0"/>
              <a:t>Proceedings of the </a:t>
            </a:r>
            <a:r>
              <a:rPr lang="en-US" sz="2000" i="1" dirty="0">
                <a:hlinkClick r:id="rId3"/>
              </a:rPr>
              <a:t>43rd International Symposium on Computer Architecture</a:t>
            </a:r>
            <a:r>
              <a:rPr lang="en-US" sz="2000" i="1" dirty="0"/>
              <a:t> (</a:t>
            </a:r>
            <a:r>
              <a:rPr lang="en-US" sz="2000" b="1" i="1" dirty="0"/>
              <a:t>ISCA</a:t>
            </a:r>
            <a:r>
              <a:rPr lang="en-US" sz="2000" i="1" dirty="0"/>
              <a:t>)</a:t>
            </a:r>
            <a:r>
              <a:rPr lang="en-US" sz="2000" dirty="0"/>
              <a:t>, Seoul, South Korea, June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Lightning Session Slides (pptx)</a:t>
            </a:r>
            <a:r>
              <a:rPr lang="en-US" sz="2000" dirty="0"/>
              <a:t> </a:t>
            </a:r>
            <a:r>
              <a:rPr lang="en-US" sz="2000" dirty="0">
                <a:hlinkClick r:id="rId7"/>
              </a:rPr>
              <a:t>(pdf)</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4883385"/>
            <a:ext cx="9144000" cy="1857983"/>
          </a:xfrm>
          <a:prstGeom prst="rect">
            <a:avLst/>
          </a:prstGeom>
        </p:spPr>
      </p:pic>
    </p:spTree>
    <p:extLst>
      <p:ext uri="{BB962C8B-B14F-4D97-AF65-F5344CB8AC3E}">
        <p14:creationId xmlns:p14="http://schemas.microsoft.com/office/powerpoint/2010/main" val="31841826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937A-8480-B748-AF02-B14403ACF79C}"/>
              </a:ext>
            </a:extLst>
          </p:cNvPr>
          <p:cNvSpPr>
            <a:spLocks noGrp="1"/>
          </p:cNvSpPr>
          <p:nvPr>
            <p:ph type="title"/>
          </p:nvPr>
        </p:nvSpPr>
        <p:spPr/>
        <p:txBody>
          <a:bodyPr/>
          <a:lstStyle/>
          <a:p>
            <a:r>
              <a:rPr lang="en-US" dirty="0"/>
              <a:t>Detailed Lectures on Genome Analysis</a:t>
            </a:r>
          </a:p>
        </p:txBody>
      </p:sp>
      <p:sp>
        <p:nvSpPr>
          <p:cNvPr id="3" name="Content Placeholder 2">
            <a:extLst>
              <a:ext uri="{FF2B5EF4-FFF2-40B4-BE49-F238E27FC236}">
                <a16:creationId xmlns:a16="http://schemas.microsoft.com/office/drawing/2014/main" id="{0478BD05-2E95-984E-8F35-2CBFD3B723B3}"/>
              </a:ext>
            </a:extLst>
          </p:cNvPr>
          <p:cNvSpPr>
            <a:spLocks noGrp="1"/>
          </p:cNvSpPr>
          <p:nvPr>
            <p:ph idx="1"/>
          </p:nvPr>
        </p:nvSpPr>
        <p:spPr>
          <a:xfrm>
            <a:off x="228600" y="884955"/>
            <a:ext cx="8851900" cy="5211762"/>
          </a:xfrm>
        </p:spPr>
        <p:txBody>
          <a:bodyPr/>
          <a:lstStyle/>
          <a:p>
            <a:r>
              <a:rPr lang="en-US" sz="2000" dirty="0">
                <a:solidFill>
                  <a:srgbClr val="FF0000"/>
                </a:solidFill>
              </a:rPr>
              <a:t>Computer Architecture, Fall 2020, Lecture 3a</a:t>
            </a:r>
          </a:p>
          <a:p>
            <a:pPr lvl="1"/>
            <a:r>
              <a:rPr lang="en-US" sz="1800" b="1" dirty="0"/>
              <a:t>Introduction to Genome Sequence Analysis </a:t>
            </a:r>
            <a:r>
              <a:rPr lang="en-US" sz="1800" dirty="0"/>
              <a:t>(ETH Zürich, Fall 2020)</a:t>
            </a:r>
          </a:p>
          <a:p>
            <a:pPr lvl="1"/>
            <a:r>
              <a:rPr lang="en-US" sz="1700" dirty="0">
                <a:solidFill>
                  <a:srgbClr val="0000FF"/>
                </a:solidFill>
                <a:hlinkClick r:id="rId2">
                  <a:extLst>
                    <a:ext uri="{A12FA001-AC4F-418D-AE19-62706E023703}">
                      <ahyp:hlinkClr xmlns:ahyp="http://schemas.microsoft.com/office/drawing/2018/hyperlinkcolor" val="tx"/>
                    </a:ext>
                  </a:extLst>
                </a:hlinkClick>
              </a:rPr>
              <a:t>https://www.youtube.com/watch?v=CrRb32v7SJc&amp;list=PL5Q2soXY2Zi9xidyIgBxUz7xRPS-wisBN&amp;index=5</a:t>
            </a:r>
            <a:r>
              <a:rPr lang="en-US" sz="1700" dirty="0">
                <a:solidFill>
                  <a:srgbClr val="0000FF"/>
                </a:solidFill>
              </a:rPr>
              <a:t> </a:t>
            </a:r>
          </a:p>
          <a:p>
            <a:pPr lvl="1"/>
            <a:endParaRPr lang="en-US" sz="600" dirty="0">
              <a:solidFill>
                <a:srgbClr val="0000FF"/>
              </a:solidFill>
            </a:endParaRPr>
          </a:p>
          <a:p>
            <a:r>
              <a:rPr lang="en-US" sz="2000" dirty="0">
                <a:solidFill>
                  <a:srgbClr val="FF0000"/>
                </a:solidFill>
              </a:rPr>
              <a:t>Computer Architecture, Fall 2020, Lecture 8</a:t>
            </a:r>
          </a:p>
          <a:p>
            <a:pPr lvl="1"/>
            <a:r>
              <a:rPr lang="en-US" sz="1800" b="1" dirty="0"/>
              <a:t>Intelligent Genome Analysis </a:t>
            </a:r>
            <a:r>
              <a:rPr lang="en-US" sz="1800" dirty="0"/>
              <a:t>(ETH Zürich, Fall 2020)</a:t>
            </a:r>
          </a:p>
          <a:p>
            <a:pPr lvl="1"/>
            <a:r>
              <a:rPr lang="en-US" sz="1700" dirty="0">
                <a:solidFill>
                  <a:srgbClr val="0000FF"/>
                </a:solidFill>
                <a:hlinkClick r:id="rId3">
                  <a:extLst>
                    <a:ext uri="{A12FA001-AC4F-418D-AE19-62706E023703}">
                      <ahyp:hlinkClr xmlns:ahyp="http://schemas.microsoft.com/office/drawing/2018/hyperlinkcolor" val="tx"/>
                    </a:ext>
                  </a:extLst>
                </a:hlinkClick>
              </a:rPr>
              <a:t>https://www.youtube.com/watch?v=ygmQpdDTL7o&amp;list=PL5Q2soXY2Zi9xidyIgBxUz7xRPS-wisBN&amp;index=14</a:t>
            </a:r>
            <a:r>
              <a:rPr lang="en-US" sz="1700" dirty="0">
                <a:solidFill>
                  <a:srgbClr val="0000FF"/>
                </a:solidFill>
              </a:rPr>
              <a:t> </a:t>
            </a:r>
          </a:p>
          <a:p>
            <a:pPr lvl="1"/>
            <a:endParaRPr lang="en-US" sz="600" dirty="0">
              <a:solidFill>
                <a:srgbClr val="0000FF"/>
              </a:solidFill>
            </a:endParaRPr>
          </a:p>
          <a:p>
            <a:r>
              <a:rPr lang="en-US" sz="2000" dirty="0">
                <a:solidFill>
                  <a:srgbClr val="FF0000"/>
                </a:solidFill>
              </a:rPr>
              <a:t>Computer Architecture, Fall 2020, Lecture 9a</a:t>
            </a:r>
          </a:p>
          <a:p>
            <a:pPr lvl="1"/>
            <a:r>
              <a:rPr lang="en-US" sz="1800" b="1" dirty="0" err="1"/>
              <a:t>GenASM</a:t>
            </a:r>
            <a:r>
              <a:rPr lang="en-US" sz="1800" b="1" dirty="0"/>
              <a:t>: Approx. String Matching Accelerator </a:t>
            </a:r>
            <a:r>
              <a:rPr lang="en-US" sz="1800" dirty="0"/>
              <a:t>(ETH Zürich, Fall 2020)</a:t>
            </a:r>
          </a:p>
          <a:p>
            <a:pPr lvl="1"/>
            <a:r>
              <a:rPr lang="en-US" sz="1700" dirty="0">
                <a:solidFill>
                  <a:srgbClr val="0000FF"/>
                </a:solidFill>
                <a:hlinkClick r:id="rId4">
                  <a:extLst>
                    <a:ext uri="{A12FA001-AC4F-418D-AE19-62706E023703}">
                      <ahyp:hlinkClr xmlns:ahyp="http://schemas.microsoft.com/office/drawing/2018/hyperlinkcolor" val="tx"/>
                    </a:ext>
                  </a:extLst>
                </a:hlinkClick>
              </a:rPr>
              <a:t>https://www.youtube.com/watch?v=XoLpzmN-Pas&amp;list=PL5Q2soXY2Zi9xidyIgBxUz7xRPS-wisBN&amp;index=15 </a:t>
            </a:r>
          </a:p>
          <a:p>
            <a:pPr lvl="1"/>
            <a:endParaRPr lang="en-US" sz="600" dirty="0">
              <a:solidFill>
                <a:srgbClr val="0000FF"/>
              </a:solidFill>
              <a:hlinkClick r:id="rId4">
                <a:extLst>
                  <a:ext uri="{A12FA001-AC4F-418D-AE19-62706E023703}">
                    <ahyp:hlinkClr xmlns:ahyp="http://schemas.microsoft.com/office/drawing/2018/hyperlinkcolor" val="tx"/>
                  </a:ext>
                </a:extLst>
              </a:hlinkClick>
            </a:endParaRPr>
          </a:p>
          <a:p>
            <a:r>
              <a:rPr lang="en-US" sz="2000" dirty="0">
                <a:solidFill>
                  <a:srgbClr val="FF0000"/>
                </a:solidFill>
              </a:rPr>
              <a:t>Accelerating Genomics Project Course, Fall 2020, Lecture 1</a:t>
            </a:r>
          </a:p>
          <a:p>
            <a:pPr lvl="1"/>
            <a:r>
              <a:rPr lang="en-US" sz="2000" b="1" dirty="0"/>
              <a:t>Accelerating Genomics </a:t>
            </a:r>
            <a:r>
              <a:rPr lang="en-US" sz="2000" dirty="0"/>
              <a:t>(ETH Zürich, Fall 2020)</a:t>
            </a:r>
          </a:p>
          <a:p>
            <a:pPr lvl="1"/>
            <a:r>
              <a:rPr lang="en-US" sz="1700" dirty="0">
                <a:solidFill>
                  <a:srgbClr val="0000FF"/>
                </a:solidFill>
                <a:hlinkClick r:id="rId5">
                  <a:extLst>
                    <a:ext uri="{A12FA001-AC4F-418D-AE19-62706E023703}">
                      <ahyp:hlinkClr xmlns:ahyp="http://schemas.microsoft.com/office/drawing/2018/hyperlinkcolor" val="tx"/>
                    </a:ext>
                  </a:extLst>
                </a:hlinkClick>
              </a:rPr>
              <a:t>https://www.youtube.com/watch?v=rgjl8ZyLsAg&amp;list=PL5Q2soXY2Zi9E2bBVAgCqLgwiDRQDTyId</a:t>
            </a:r>
            <a:r>
              <a:rPr lang="en-US" sz="1700" dirty="0">
                <a:solidFill>
                  <a:srgbClr val="0000FF"/>
                </a:solidFill>
              </a:rPr>
              <a:t> </a:t>
            </a:r>
            <a:endParaRPr lang="en-US" sz="2000" dirty="0">
              <a:solidFill>
                <a:srgbClr val="0000FF"/>
              </a:solidFill>
            </a:endParaRPr>
          </a:p>
          <a:p>
            <a:pPr lvl="1"/>
            <a:endParaRPr lang="en-US" sz="2000" dirty="0"/>
          </a:p>
        </p:txBody>
      </p:sp>
      <p:sp>
        <p:nvSpPr>
          <p:cNvPr id="4" name="Slide Number Placeholder 3">
            <a:extLst>
              <a:ext uri="{FF2B5EF4-FFF2-40B4-BE49-F238E27FC236}">
                <a16:creationId xmlns:a16="http://schemas.microsoft.com/office/drawing/2014/main" id="{0CDD3B14-C38A-CD43-A830-5A9D1992803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6" name="TextBox 5">
            <a:extLst>
              <a:ext uri="{FF2B5EF4-FFF2-40B4-BE49-F238E27FC236}">
                <a16:creationId xmlns:a16="http://schemas.microsoft.com/office/drawing/2014/main" id="{B9FA4FBF-90BC-A44A-80A5-E27853501F68}"/>
              </a:ext>
            </a:extLst>
          </p:cNvPr>
          <p:cNvSpPr txBox="1"/>
          <p:nvPr/>
        </p:nvSpPr>
        <p:spPr>
          <a:xfrm>
            <a:off x="1979712" y="6461778"/>
            <a:ext cx="56781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6">
                  <a:extLst>
                    <a:ext uri="{A12FA001-AC4F-418D-AE19-62706E023703}">
                      <ahyp:hlinkClr xmlns:ahyp="http://schemas.microsoft.com/office/drawing/2018/hyperlinkcolor" val="tx"/>
                    </a:ext>
                  </a:extLst>
                </a:hlinkClick>
              </a:rPr>
              <a:t>https://www.youtube.com/onurmutlulectures</a:t>
            </a:r>
            <a:r>
              <a:rPr kumimoji="0" lang="en-US" sz="1800" b="1" i="0" u="none" strike="noStrike" kern="1200" cap="none" spc="0" normalizeH="0" baseline="0" noProof="0" dirty="0">
                <a:ln>
                  <a:noFill/>
                </a:ln>
                <a:solidFill>
                  <a:srgbClr val="0000FF"/>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5174411"/>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Accelerating GPU Execution with PIM (II)</a:t>
            </a:r>
          </a:p>
        </p:txBody>
      </p:sp>
      <p:sp>
        <p:nvSpPr>
          <p:cNvPr id="3" name="Content Placeholder 2"/>
          <p:cNvSpPr>
            <a:spLocks noGrp="1"/>
          </p:cNvSpPr>
          <p:nvPr>
            <p:ph idx="1"/>
          </p:nvPr>
        </p:nvSpPr>
        <p:spPr>
          <a:xfrm>
            <a:off x="228600" y="1124744"/>
            <a:ext cx="8807896" cy="5123656"/>
          </a:xfrm>
        </p:spPr>
        <p:txBody>
          <a:bodyPr/>
          <a:lstStyle/>
          <a:p>
            <a:r>
              <a:rPr lang="en-US" sz="2000" dirty="0" err="1"/>
              <a:t>Ashutosh</a:t>
            </a:r>
            <a:r>
              <a:rPr lang="en-US" sz="2000" dirty="0"/>
              <a:t> Pattnaik, </a:t>
            </a:r>
            <a:r>
              <a:rPr lang="en-US" sz="2000" dirty="0" err="1"/>
              <a:t>Xulong</a:t>
            </a:r>
            <a:r>
              <a:rPr lang="en-US" sz="2000" dirty="0"/>
              <a:t> Tang, </a:t>
            </a:r>
            <a:r>
              <a:rPr lang="en-US" sz="2000" dirty="0" err="1"/>
              <a:t>Adwait</a:t>
            </a:r>
            <a:r>
              <a:rPr lang="en-US" sz="2000" dirty="0"/>
              <a:t> Jog, Onur </a:t>
            </a:r>
            <a:r>
              <a:rPr lang="en-US" sz="2000" dirty="0" err="1"/>
              <a:t>Kayiran</a:t>
            </a:r>
            <a:r>
              <a:rPr lang="en-US" sz="2000" dirty="0"/>
              <a:t>, </a:t>
            </a:r>
            <a:r>
              <a:rPr lang="en-US" sz="2000" dirty="0" err="1"/>
              <a:t>Asit</a:t>
            </a:r>
            <a:r>
              <a:rPr lang="en-US" sz="2000" dirty="0"/>
              <a:t> K. Mishra, </a:t>
            </a:r>
            <a:r>
              <a:rPr lang="en-US" sz="2000" dirty="0" err="1"/>
              <a:t>Mahmut</a:t>
            </a:r>
            <a:r>
              <a:rPr lang="en-US" sz="2000" dirty="0"/>
              <a:t> T. </a:t>
            </a:r>
            <a:r>
              <a:rPr lang="en-US" sz="2000" dirty="0" err="1"/>
              <a:t>Kandemir</a:t>
            </a:r>
            <a:r>
              <a:rPr lang="en-US" sz="2000" dirty="0"/>
              <a:t>, Onur Mutlu, and Chita R. Das,</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"Scheduling Techniques for GPU Architectures with Processing-In-Memory Capabilities"</a:t>
            </a:r>
            <a:br>
              <a:rPr lang="en-US" sz="2000" dirty="0">
                <a:solidFill>
                  <a:srgbClr val="0432FF"/>
                </a:solidFill>
              </a:rPr>
            </a:br>
            <a:r>
              <a:rPr lang="en-US" sz="2000" i="1" dirty="0"/>
              <a:t>Proceedings of the </a:t>
            </a:r>
            <a:r>
              <a:rPr lang="en-US" sz="2000" i="1" dirty="0">
                <a:hlinkClick r:id="rId3"/>
              </a:rPr>
              <a:t>25th International Conference on Parallel Architectures and Compilation Techniques</a:t>
            </a:r>
            <a:r>
              <a:rPr lang="en-US" sz="2000" i="1" dirty="0"/>
              <a:t> (</a:t>
            </a:r>
            <a:r>
              <a:rPr lang="en-US" sz="2000" b="1" i="1" dirty="0"/>
              <a:t>PACT</a:t>
            </a:r>
            <a:r>
              <a:rPr lang="en-US" sz="2000" i="1" dirty="0"/>
              <a:t>)</a:t>
            </a:r>
            <a:r>
              <a:rPr lang="en-US" sz="2000" dirty="0"/>
              <a:t>, Haifa, Israel, September 2016.</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stretch>
            <a:fillRect/>
          </a:stretch>
        </p:blipFill>
        <p:spPr>
          <a:xfrm>
            <a:off x="228600" y="3717032"/>
            <a:ext cx="8686800" cy="2476500"/>
          </a:xfrm>
          <a:prstGeom prst="rect">
            <a:avLst/>
          </a:prstGeom>
        </p:spPr>
      </p:pic>
    </p:spTree>
    <p:extLst>
      <p:ext uri="{BB962C8B-B14F-4D97-AF65-F5344CB8AC3E}">
        <p14:creationId xmlns:p14="http://schemas.microsoft.com/office/powerpoint/2010/main" val="10726424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Linked Data Structures</a:t>
            </a:r>
          </a:p>
        </p:txBody>
      </p:sp>
      <p:sp>
        <p:nvSpPr>
          <p:cNvPr id="3" name="Content Placeholder 2"/>
          <p:cNvSpPr>
            <a:spLocks noGrp="1"/>
          </p:cNvSpPr>
          <p:nvPr>
            <p:ph idx="1"/>
          </p:nvPr>
        </p:nvSpPr>
        <p:spPr>
          <a:xfrm>
            <a:off x="228600" y="1095375"/>
            <a:ext cx="8610600" cy="2405633"/>
          </a:xfrm>
        </p:spPr>
        <p:txBody>
          <a:bodyPr/>
          <a:lstStyle/>
          <a:p>
            <a:r>
              <a:rPr lang="en-US" sz="2000" dirty="0"/>
              <a:t>Kevin Hsieh, Samira Khan, </a:t>
            </a:r>
            <a:r>
              <a:rPr lang="en-US" sz="2000" dirty="0" err="1"/>
              <a:t>Nandita</a:t>
            </a:r>
            <a:r>
              <a:rPr lang="en-US" sz="2000" dirty="0"/>
              <a:t> </a:t>
            </a:r>
            <a:r>
              <a:rPr lang="en-US" sz="2000" dirty="0" err="1"/>
              <a:t>Vijaykumar</a:t>
            </a:r>
            <a:r>
              <a:rPr lang="en-US" sz="2000" dirty="0"/>
              <a:t>, Kevin K. Chang, Amirali Boroumand, </a:t>
            </a:r>
            <a:r>
              <a:rPr lang="en-US" sz="2000" dirty="0" err="1"/>
              <a:t>Saugata</a:t>
            </a:r>
            <a:r>
              <a:rPr lang="en-US" sz="2000" dirty="0"/>
              <a:t> </a:t>
            </a:r>
            <a:r>
              <a:rPr lang="en-US" sz="2000" dirty="0" err="1"/>
              <a:t>Ghose</a:t>
            </a:r>
            <a:r>
              <a:rPr lang="en-US" sz="2000" dirty="0"/>
              <a:t>, and Onur Mutlu,</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"Accelerating Pointer Chasing in 3D-Stacked Memory: Challenges, Mechanisms, Evaluation"</a:t>
            </a:r>
            <a:br>
              <a:rPr lang="en-US" sz="2000" dirty="0">
                <a:solidFill>
                  <a:srgbClr val="0432FF"/>
                </a:solidFill>
              </a:rPr>
            </a:br>
            <a:r>
              <a:rPr lang="en-US" sz="2000" i="1" dirty="0"/>
              <a:t>Proceedings of the </a:t>
            </a:r>
            <a:r>
              <a:rPr lang="en-US" sz="2000" i="1" dirty="0">
                <a:hlinkClick r:id="rId3"/>
              </a:rPr>
              <a:t>34th IEEE International Conference on Computer Design</a:t>
            </a:r>
            <a:r>
              <a:rPr lang="en-US" sz="2000" i="1" dirty="0"/>
              <a:t> (</a:t>
            </a:r>
            <a:r>
              <a:rPr lang="en-US" sz="2000" b="1" i="1" dirty="0"/>
              <a:t>ICCD</a:t>
            </a:r>
            <a:r>
              <a:rPr lang="en-US" sz="2000" i="1" dirty="0"/>
              <a:t>)</a:t>
            </a:r>
            <a:r>
              <a:rPr lang="en-US" sz="2000" dirty="0"/>
              <a:t>, Phoenix, AZ, USA, October 2016.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861048"/>
            <a:ext cx="9144000" cy="2260728"/>
          </a:xfrm>
          <a:prstGeom prst="rect">
            <a:avLst/>
          </a:prstGeom>
        </p:spPr>
      </p:pic>
    </p:spTree>
    <p:extLst>
      <p:ext uri="{BB962C8B-B14F-4D97-AF65-F5344CB8AC3E}">
        <p14:creationId xmlns:p14="http://schemas.microsoft.com/office/powerpoint/2010/main" val="35587618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Dependent Cache Misses</a:t>
            </a:r>
          </a:p>
        </p:txBody>
      </p:sp>
      <p:sp>
        <p:nvSpPr>
          <p:cNvPr id="3" name="Content Placeholder 2"/>
          <p:cNvSpPr>
            <a:spLocks noGrp="1"/>
          </p:cNvSpPr>
          <p:nvPr>
            <p:ph idx="1"/>
          </p:nvPr>
        </p:nvSpPr>
        <p:spPr>
          <a:xfrm>
            <a:off x="228600" y="1052736"/>
            <a:ext cx="8807896" cy="5195664"/>
          </a:xfrm>
        </p:spPr>
        <p:txBody>
          <a:bodyPr/>
          <a:lstStyle/>
          <a:p>
            <a:r>
              <a:rPr lang="en-US" sz="2000" dirty="0" err="1"/>
              <a:t>Milad</a:t>
            </a:r>
            <a:r>
              <a:rPr lang="en-US" sz="2000" dirty="0"/>
              <a:t> Hashemi, </a:t>
            </a:r>
            <a:r>
              <a:rPr lang="en-US" sz="2000" dirty="0" err="1"/>
              <a:t>Khubaib</a:t>
            </a:r>
            <a:r>
              <a:rPr lang="en-US" sz="2000" dirty="0"/>
              <a:t>, </a:t>
            </a:r>
            <a:r>
              <a:rPr lang="en-US" sz="2000" dirty="0" err="1"/>
              <a:t>Eiman</a:t>
            </a:r>
            <a:r>
              <a:rPr lang="en-US" sz="2000" dirty="0"/>
              <a:t> </a:t>
            </a:r>
            <a:r>
              <a:rPr lang="en-US" sz="2000" dirty="0" err="1"/>
              <a:t>Ebrahimi</a:t>
            </a:r>
            <a:r>
              <a:rPr lang="en-US" sz="2000" dirty="0"/>
              <a:t>, Onur Mutlu, and Yale N. </a:t>
            </a:r>
            <a:r>
              <a:rPr lang="en-US" sz="2000" dirty="0" err="1"/>
              <a:t>Patt</a:t>
            </a:r>
            <a:r>
              <a:rPr lang="en-US" sz="2000" dirty="0"/>
              <a:t>,</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"Accelerating Dependent Cache Misses with an Enhanced Memory Controller"</a:t>
            </a:r>
            <a:br>
              <a:rPr lang="en-US" sz="2000" dirty="0">
                <a:solidFill>
                  <a:srgbClr val="0432FF"/>
                </a:solidFill>
              </a:rPr>
            </a:br>
            <a:r>
              <a:rPr lang="en-US" sz="2000" i="1" dirty="0"/>
              <a:t>Proceedings of the </a:t>
            </a:r>
            <a:r>
              <a:rPr lang="en-US" sz="2000" i="1" dirty="0">
                <a:hlinkClick r:id="rId3"/>
              </a:rPr>
              <a:t>43rd International Symposium on Computer Architecture</a:t>
            </a:r>
            <a:r>
              <a:rPr lang="en-US" sz="2000" i="1" dirty="0"/>
              <a:t> (</a:t>
            </a:r>
            <a:r>
              <a:rPr lang="en-US" sz="2000" b="1" i="1" dirty="0"/>
              <a:t>ISCA</a:t>
            </a:r>
            <a:r>
              <a:rPr lang="en-US" sz="2000" i="1" dirty="0"/>
              <a:t>)</a:t>
            </a:r>
            <a:r>
              <a:rPr lang="en-US" sz="2000" dirty="0"/>
              <a:t>, Seoul, South Korea, June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Lightning Session Slides (pptx)</a:t>
            </a:r>
            <a:r>
              <a:rPr lang="en-US" sz="2000" dirty="0"/>
              <a:t> </a:t>
            </a:r>
            <a:r>
              <a:rPr lang="en-US" sz="2000" dirty="0">
                <a:hlinkClick r:id="rId7"/>
              </a:rPr>
              <a:t>(pdf)</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8"/>
          <a:stretch>
            <a:fillRect/>
          </a:stretch>
        </p:blipFill>
        <p:spPr>
          <a:xfrm>
            <a:off x="0" y="4018088"/>
            <a:ext cx="9144000" cy="1643160"/>
          </a:xfrm>
          <a:prstGeom prst="rect">
            <a:avLst/>
          </a:prstGeom>
        </p:spPr>
      </p:pic>
      <p:pic>
        <p:nvPicPr>
          <p:cNvPr id="6" name="Picture 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5805264"/>
            <a:ext cx="9144000" cy="332336"/>
          </a:xfrm>
          <a:prstGeom prst="rect">
            <a:avLst/>
          </a:prstGeom>
        </p:spPr>
      </p:pic>
    </p:spTree>
    <p:extLst>
      <p:ext uri="{BB962C8B-B14F-4D97-AF65-F5344CB8AC3E}">
        <p14:creationId xmlns:p14="http://schemas.microsoft.com/office/powerpoint/2010/main" val="10867953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6" y="188640"/>
            <a:ext cx="9036496" cy="1066800"/>
          </a:xfrm>
        </p:spPr>
        <p:txBody>
          <a:bodyPr/>
          <a:lstStyle/>
          <a:p>
            <a:r>
              <a:rPr lang="en-US" dirty="0"/>
              <a:t>Accelerating Runahead Execution </a:t>
            </a:r>
          </a:p>
        </p:txBody>
      </p:sp>
      <p:sp>
        <p:nvSpPr>
          <p:cNvPr id="3" name="Content Placeholder 2"/>
          <p:cNvSpPr>
            <a:spLocks noGrp="1"/>
          </p:cNvSpPr>
          <p:nvPr>
            <p:ph idx="1"/>
          </p:nvPr>
        </p:nvSpPr>
        <p:spPr>
          <a:xfrm>
            <a:off x="228600" y="1052736"/>
            <a:ext cx="8807896" cy="5195664"/>
          </a:xfrm>
        </p:spPr>
        <p:txBody>
          <a:bodyPr/>
          <a:lstStyle/>
          <a:p>
            <a:r>
              <a:rPr lang="en-US" sz="2000" dirty="0"/>
              <a:t>Milad Hashemi, Onur Mutlu, and Yale N. </a:t>
            </a:r>
            <a:r>
              <a:rPr lang="en-US" sz="2000" dirty="0" err="1"/>
              <a:t>Patt</a:t>
            </a:r>
            <a:r>
              <a:rPr lang="en-US" sz="2000" dirty="0"/>
              <a:t>,</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"Continuous Runahead: Transparent Hardware Acceleration for Memory Intensive Workloads"</a:t>
            </a:r>
            <a:br>
              <a:rPr lang="en-US" sz="2000" dirty="0">
                <a:solidFill>
                  <a:srgbClr val="0432FF"/>
                </a:solidFill>
              </a:rPr>
            </a:br>
            <a:r>
              <a:rPr lang="en-US" sz="2000" i="1" dirty="0"/>
              <a:t>Proceedings of the </a:t>
            </a:r>
            <a:r>
              <a:rPr lang="en-US" sz="2000" i="1" dirty="0">
                <a:hlinkClick r:id="rId3"/>
              </a:rPr>
              <a:t>49th International Symposium on Microarchitecture</a:t>
            </a:r>
            <a:r>
              <a:rPr lang="en-US" sz="2000" i="1" dirty="0"/>
              <a:t> (</a:t>
            </a:r>
            <a:r>
              <a:rPr lang="en-US" sz="2000" b="1" i="1" dirty="0"/>
              <a:t>MICRO</a:t>
            </a:r>
            <a:r>
              <a:rPr lang="en-US" sz="2000" i="1" dirty="0"/>
              <a:t>)</a:t>
            </a:r>
            <a:r>
              <a:rPr lang="en-US" sz="2000" dirty="0"/>
              <a:t>, Taipei, Taiwan, October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Lightning Session Slides (pdf)</a:t>
            </a:r>
            <a:r>
              <a:rPr lang="en-US" sz="2000" dirty="0"/>
              <a:t>] [</a:t>
            </a:r>
            <a:r>
              <a:rPr lang="en-US" sz="2000" dirty="0">
                <a:hlinkClick r:id="rId7"/>
              </a:rPr>
              <a:t>Poster (pptx)</a:t>
            </a:r>
            <a:r>
              <a:rPr lang="en-US" sz="2000" dirty="0"/>
              <a:t> </a:t>
            </a:r>
            <a:r>
              <a:rPr lang="en-US" sz="2000" dirty="0">
                <a:hlinkClick r:id="rId8"/>
              </a:rPr>
              <a:t>(pdf)</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7" name="Picture 6">
            <a:extLst>
              <a:ext uri="{FF2B5EF4-FFF2-40B4-BE49-F238E27FC236}">
                <a16:creationId xmlns:a16="http://schemas.microsoft.com/office/drawing/2014/main" id="{2BAAF175-9725-C44D-8341-3876DE686CC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4027286"/>
            <a:ext cx="9144000" cy="1705970"/>
          </a:xfrm>
          <a:prstGeom prst="rect">
            <a:avLst/>
          </a:prstGeom>
        </p:spPr>
      </p:pic>
    </p:spTree>
    <p:extLst>
      <p:ext uri="{BB962C8B-B14F-4D97-AF65-F5344CB8AC3E}">
        <p14:creationId xmlns:p14="http://schemas.microsoft.com/office/powerpoint/2010/main" val="38532809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0817-03A2-C34C-B4FF-641735F423A3}"/>
              </a:ext>
            </a:extLst>
          </p:cNvPr>
          <p:cNvSpPr>
            <a:spLocks noGrp="1"/>
          </p:cNvSpPr>
          <p:nvPr>
            <p:ph type="title"/>
          </p:nvPr>
        </p:nvSpPr>
        <p:spPr/>
        <p:txBody>
          <a:bodyPr/>
          <a:lstStyle/>
          <a:p>
            <a:r>
              <a:rPr lang="en-US" dirty="0"/>
              <a:t>Accelerating Climate Modeling</a:t>
            </a:r>
          </a:p>
        </p:txBody>
      </p:sp>
      <p:sp>
        <p:nvSpPr>
          <p:cNvPr id="3" name="Content Placeholder 2">
            <a:extLst>
              <a:ext uri="{FF2B5EF4-FFF2-40B4-BE49-F238E27FC236}">
                <a16:creationId xmlns:a16="http://schemas.microsoft.com/office/drawing/2014/main" id="{FF97D5AB-D164-6C40-81B7-4D0DC0DCDB1F}"/>
              </a:ext>
            </a:extLst>
          </p:cNvPr>
          <p:cNvSpPr>
            <a:spLocks noGrp="1"/>
          </p:cNvSpPr>
          <p:nvPr>
            <p:ph idx="1"/>
          </p:nvPr>
        </p:nvSpPr>
        <p:spPr>
          <a:xfrm>
            <a:off x="228600" y="1047974"/>
            <a:ext cx="8610600" cy="5195664"/>
          </a:xfrm>
        </p:spPr>
        <p:txBody>
          <a:bodyPr/>
          <a:lstStyle/>
          <a:p>
            <a:r>
              <a:rPr lang="en-US" sz="1800" dirty="0"/>
              <a:t>Gagandeep Singh, </a:t>
            </a:r>
            <a:r>
              <a:rPr lang="en-US" sz="1800" dirty="0" err="1"/>
              <a:t>Dionysios</a:t>
            </a:r>
            <a:r>
              <a:rPr lang="en-US" sz="1800" dirty="0"/>
              <a:t> Diamantopoulos, Christoph </a:t>
            </a:r>
            <a:r>
              <a:rPr lang="en-US" sz="1800" dirty="0" err="1"/>
              <a:t>Hagleitner</a:t>
            </a:r>
            <a:r>
              <a:rPr lang="en-US" sz="1800" dirty="0"/>
              <a:t>, Juan Gómez-Luna, Sander </a:t>
            </a:r>
            <a:r>
              <a:rPr lang="en-US" sz="1800" dirty="0" err="1"/>
              <a:t>Stuijk</a:t>
            </a:r>
            <a:r>
              <a:rPr lang="en-US" sz="1800" dirty="0"/>
              <a:t>, Onur Mutlu, and Henk </a:t>
            </a:r>
            <a:r>
              <a:rPr lang="en-US" sz="1800" dirty="0" err="1"/>
              <a:t>Corporaal</a:t>
            </a:r>
            <a:r>
              <a:rPr lang="en-US" sz="1800" dirty="0"/>
              <a:t>,</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"NERO: A Near High-Bandwidth Memory Stencil Accelerator for Weather Prediction Modeling"</a:t>
            </a:r>
            <a:br>
              <a:rPr lang="en-US" sz="1800" dirty="0">
                <a:solidFill>
                  <a:srgbClr val="0432FF"/>
                </a:solidFill>
              </a:rPr>
            </a:br>
            <a:r>
              <a:rPr lang="en-US" sz="1800" i="1" dirty="0"/>
              <a:t>Proceedings of the </a:t>
            </a:r>
            <a:r>
              <a:rPr lang="en-US" sz="1800" i="1" dirty="0">
                <a:hlinkClick r:id="rId3"/>
              </a:rPr>
              <a:t>30th International Conference on Field-Programmable Logic and Applications</a:t>
            </a:r>
            <a:r>
              <a:rPr lang="en-US" sz="1800" i="1" dirty="0"/>
              <a:t> (</a:t>
            </a:r>
            <a:r>
              <a:rPr lang="en-US" sz="1800" b="1" i="1" dirty="0"/>
              <a:t>FPL</a:t>
            </a:r>
            <a:r>
              <a:rPr lang="en-US" sz="1800" i="1" dirty="0"/>
              <a:t>)</a:t>
            </a:r>
            <a:r>
              <a:rPr lang="en-US" sz="1800" dirty="0"/>
              <a:t>, Gothenburg, Sweden, September 2020.</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a:t>
            </a:r>
            <a:br>
              <a:rPr lang="en-US" sz="1800" dirty="0"/>
            </a:br>
            <a:r>
              <a:rPr lang="en-US" sz="1800" dirty="0"/>
              <a:t>[</a:t>
            </a:r>
            <a:r>
              <a:rPr lang="en-US" sz="1800" dirty="0">
                <a:hlinkClick r:id="rId6"/>
              </a:rPr>
              <a:t>Lightning Talk Slides (pptx)</a:t>
            </a:r>
            <a:r>
              <a:rPr lang="en-US" sz="1800" dirty="0"/>
              <a:t> </a:t>
            </a:r>
            <a:r>
              <a:rPr lang="en-US" sz="1800" dirty="0">
                <a:hlinkClick r:id="rId7"/>
              </a:rPr>
              <a:t>(pdf)</a:t>
            </a:r>
            <a:r>
              <a:rPr lang="en-US" sz="1800" dirty="0"/>
              <a:t>]</a:t>
            </a:r>
            <a:br>
              <a:rPr lang="en-US" sz="1800" dirty="0"/>
            </a:br>
            <a:r>
              <a:rPr lang="en-US" sz="1800" dirty="0"/>
              <a:t>[</a:t>
            </a:r>
            <a:r>
              <a:rPr lang="en-US" sz="1800" dirty="0">
                <a:hlinkClick r:id="rId8"/>
              </a:rPr>
              <a:t>Talk Video</a:t>
            </a:r>
            <a:r>
              <a:rPr lang="en-US" sz="1800" dirty="0"/>
              <a:t> (23 minutes)]</a:t>
            </a:r>
            <a:br>
              <a:rPr lang="en-US" sz="1800" dirty="0"/>
            </a:br>
            <a:r>
              <a:rPr lang="en-US" sz="1800" b="1" i="1" dirty="0">
                <a:solidFill>
                  <a:srgbClr val="FF0000"/>
                </a:solidFill>
              </a:rPr>
              <a:t>Nominated for the Stamatis </a:t>
            </a:r>
            <a:r>
              <a:rPr lang="en-US" sz="1800" b="1" i="1" dirty="0" err="1">
                <a:solidFill>
                  <a:srgbClr val="FF0000"/>
                </a:solidFill>
              </a:rPr>
              <a:t>Vassiliadis</a:t>
            </a:r>
            <a:r>
              <a:rPr lang="en-US" sz="1800" b="1" i="1" dirty="0">
                <a:solidFill>
                  <a:srgbClr val="FF0000"/>
                </a:solidFill>
              </a:rPr>
              <a:t> Memorial Award.</a:t>
            </a:r>
            <a:endParaRPr lang="en-US" sz="1800" dirty="0">
              <a:solidFill>
                <a:srgbClr val="FF0000"/>
              </a:solidFill>
            </a:endParaRPr>
          </a:p>
          <a:p>
            <a:pPr marL="0" indent="0">
              <a:buNone/>
            </a:pPr>
            <a:endParaRPr lang="en-US" sz="1800" dirty="0"/>
          </a:p>
        </p:txBody>
      </p:sp>
      <p:sp>
        <p:nvSpPr>
          <p:cNvPr id="4" name="Slide Number Placeholder 3">
            <a:extLst>
              <a:ext uri="{FF2B5EF4-FFF2-40B4-BE49-F238E27FC236}">
                <a16:creationId xmlns:a16="http://schemas.microsoft.com/office/drawing/2014/main" id="{B3646032-3F84-E645-B1B4-D58327053A75}"/>
              </a:ext>
            </a:extLst>
          </p:cNvPr>
          <p:cNvSpPr>
            <a:spLocks noGrp="1"/>
          </p:cNvSpPr>
          <p:nvPr>
            <p:ph type="sldNum" sz="quarter" idx="11"/>
          </p:nvPr>
        </p:nvSpPr>
        <p:spPr/>
        <p:txBody>
          <a:bodyPr/>
          <a:lstStyle/>
          <a:p>
            <a:fld id="{323594FA-E141-4234-AE05-360401972BE7}" type="slidenum">
              <a:rPr lang="en-US" altLang="en-US" smtClean="0">
                <a:solidFill>
                  <a:srgbClr val="000000"/>
                </a:solidFill>
              </a:rPr>
              <a:pPr/>
              <a:t>164</a:t>
            </a:fld>
            <a:endParaRPr lang="en-US" altLang="en-US">
              <a:solidFill>
                <a:srgbClr val="000000"/>
              </a:solidFill>
            </a:endParaRPr>
          </a:p>
        </p:txBody>
      </p:sp>
      <p:pic>
        <p:nvPicPr>
          <p:cNvPr id="5" name="Picture 4">
            <a:extLst>
              <a:ext uri="{FF2B5EF4-FFF2-40B4-BE49-F238E27FC236}">
                <a16:creationId xmlns:a16="http://schemas.microsoft.com/office/drawing/2014/main" id="{C3DC074A-85EF-0B47-B149-14C939DA56F0}"/>
              </a:ext>
            </a:extLst>
          </p:cNvPr>
          <p:cNvPicPr>
            <a:picLocks noChangeAspect="1"/>
          </p:cNvPicPr>
          <p:nvPr/>
        </p:nvPicPr>
        <p:blipFill>
          <a:blip r:embed="rId9"/>
          <a:stretch>
            <a:fillRect/>
          </a:stretch>
        </p:blipFill>
        <p:spPr>
          <a:xfrm>
            <a:off x="187036" y="4503738"/>
            <a:ext cx="8686800" cy="1739900"/>
          </a:xfrm>
          <a:prstGeom prst="rect">
            <a:avLst/>
          </a:prstGeom>
        </p:spPr>
      </p:pic>
    </p:spTree>
    <p:extLst>
      <p:ext uri="{BB962C8B-B14F-4D97-AF65-F5344CB8AC3E}">
        <p14:creationId xmlns:p14="http://schemas.microsoft.com/office/powerpoint/2010/main" val="68980769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D5BF0-604F-064A-8A5C-798DA6F609D3}"/>
              </a:ext>
            </a:extLst>
          </p:cNvPr>
          <p:cNvSpPr>
            <a:spLocks noGrp="1"/>
          </p:cNvSpPr>
          <p:nvPr>
            <p:ph type="title"/>
          </p:nvPr>
        </p:nvSpPr>
        <p:spPr/>
        <p:txBody>
          <a:bodyPr/>
          <a:lstStyle/>
          <a:p>
            <a:r>
              <a:rPr lang="en-US" dirty="0"/>
              <a:t>Accelerating Approximate String Matching</a:t>
            </a:r>
            <a:endParaRPr lang="en-US" sz="3000" b="1" dirty="0"/>
          </a:p>
        </p:txBody>
      </p:sp>
      <p:sp>
        <p:nvSpPr>
          <p:cNvPr id="3" name="Content Placeholder 2">
            <a:extLst>
              <a:ext uri="{FF2B5EF4-FFF2-40B4-BE49-F238E27FC236}">
                <a16:creationId xmlns:a16="http://schemas.microsoft.com/office/drawing/2014/main" id="{A132D235-9E9A-944F-9883-F07DBE9D4BB5}"/>
              </a:ext>
            </a:extLst>
          </p:cNvPr>
          <p:cNvSpPr>
            <a:spLocks noGrp="1"/>
          </p:cNvSpPr>
          <p:nvPr>
            <p:ph idx="1"/>
          </p:nvPr>
        </p:nvSpPr>
        <p:spPr>
          <a:xfrm>
            <a:off x="228600" y="980728"/>
            <a:ext cx="8610600" cy="5267672"/>
          </a:xfrm>
        </p:spPr>
        <p:txBody>
          <a:bodyPr/>
          <a:lstStyle/>
          <a:p>
            <a:r>
              <a:rPr lang="en-US" sz="1500" dirty="0"/>
              <a:t>Damla Senol Cali, Gurpreet S. Kalsi, </a:t>
            </a:r>
            <a:r>
              <a:rPr lang="en-US" sz="1500" dirty="0" err="1"/>
              <a:t>Zulal</a:t>
            </a:r>
            <a:r>
              <a:rPr lang="en-US" sz="1500" dirty="0"/>
              <a:t> </a:t>
            </a:r>
            <a:r>
              <a:rPr lang="en-US" sz="1500" dirty="0" err="1"/>
              <a:t>Bingol</a:t>
            </a:r>
            <a:r>
              <a:rPr lang="en-US" sz="1500" dirty="0"/>
              <a:t>, Can </a:t>
            </a:r>
            <a:r>
              <a:rPr lang="en-US" sz="1500" dirty="0" err="1"/>
              <a:t>Firtina</a:t>
            </a:r>
            <a:r>
              <a:rPr lang="en-US" sz="1500" dirty="0"/>
              <a:t>, Lavanya Subramanian, </a:t>
            </a:r>
            <a:r>
              <a:rPr lang="en-US" sz="1500" dirty="0" err="1"/>
              <a:t>Jeremie</a:t>
            </a:r>
            <a:r>
              <a:rPr lang="en-US" sz="1500" dirty="0"/>
              <a:t> S. Kim, </a:t>
            </a:r>
            <a:r>
              <a:rPr lang="en-US" sz="1500" dirty="0" err="1"/>
              <a:t>Rachata</a:t>
            </a:r>
            <a:r>
              <a:rPr lang="en-US" sz="1500" dirty="0"/>
              <a:t> Ausavarungnirun, Mohammed Alser, Juan Gomez-Luna, Amirali Boroumand, Anant Nori, Allison </a:t>
            </a:r>
            <a:r>
              <a:rPr lang="en-US" sz="1500" dirty="0" err="1"/>
              <a:t>Scibisz</a:t>
            </a:r>
            <a:r>
              <a:rPr lang="en-US" sz="1500" dirty="0"/>
              <a:t>, Sreenivas Subramoney, Can Alkan, Saugata Ghose, and Onur Mutlu,</a:t>
            </a:r>
            <a:br>
              <a:rPr lang="en-US" sz="1500" dirty="0"/>
            </a:br>
            <a:r>
              <a:rPr lang="en-US" sz="1500" b="1" dirty="0">
                <a:solidFill>
                  <a:srgbClr val="0432FF"/>
                </a:solidFill>
                <a:hlinkClick r:id="rId2">
                  <a:extLst>
                    <a:ext uri="{A12FA001-AC4F-418D-AE19-62706E023703}">
                      <ahyp:hlinkClr xmlns:ahyp="http://schemas.microsoft.com/office/drawing/2018/hyperlinkcolor" val="tx"/>
                    </a:ext>
                  </a:extLst>
                </a:hlinkClick>
              </a:rPr>
              <a:t>"GenASM: A High-Performance, Low-Power Approximate String Matching Acceleration Framework for Genome Sequence Analysis"</a:t>
            </a:r>
            <a:br>
              <a:rPr lang="en-US" sz="1500" dirty="0">
                <a:solidFill>
                  <a:srgbClr val="0432FF"/>
                </a:solidFill>
              </a:rPr>
            </a:br>
            <a:r>
              <a:rPr lang="en-US" sz="1500" i="1" dirty="0"/>
              <a:t>Proceedings of the </a:t>
            </a:r>
            <a:r>
              <a:rPr lang="en-US" sz="1500" i="1" dirty="0">
                <a:hlinkClick r:id="rId3"/>
              </a:rPr>
              <a:t>53rd International Symposium on Microarchitecture</a:t>
            </a:r>
            <a:r>
              <a:rPr lang="en-US" sz="1500" i="1" dirty="0"/>
              <a:t> (</a:t>
            </a:r>
            <a:r>
              <a:rPr lang="en-US" sz="1500" b="1" i="1" dirty="0"/>
              <a:t>MICRO</a:t>
            </a:r>
            <a:r>
              <a:rPr lang="en-US" sz="1500" i="1" dirty="0"/>
              <a:t>)</a:t>
            </a:r>
            <a:r>
              <a:rPr lang="en-US" sz="1500" dirty="0"/>
              <a:t>, Virtual, October 2020.</a:t>
            </a:r>
            <a:br>
              <a:rPr lang="en-US" sz="1500" dirty="0"/>
            </a:br>
            <a:r>
              <a:rPr lang="en-US" sz="1500" dirty="0"/>
              <a:t>[</a:t>
            </a:r>
            <a:r>
              <a:rPr lang="en-US" sz="1500" dirty="0">
                <a:hlinkClick r:id="rId4"/>
              </a:rPr>
              <a:t>Lighting Talk Video</a:t>
            </a:r>
            <a:r>
              <a:rPr lang="en-US" sz="1500" dirty="0"/>
              <a:t> (1.5 minutes)]</a:t>
            </a:r>
            <a:br>
              <a:rPr lang="en-US" sz="1500" dirty="0"/>
            </a:br>
            <a:r>
              <a:rPr lang="en-US" sz="1500" dirty="0"/>
              <a:t>[</a:t>
            </a:r>
            <a:r>
              <a:rPr lang="en-US" sz="1500" dirty="0">
                <a:hlinkClick r:id="rId5"/>
              </a:rPr>
              <a:t>Lightning Talk Slides (pptx)</a:t>
            </a:r>
            <a:r>
              <a:rPr lang="en-US" sz="1500" dirty="0"/>
              <a:t> </a:t>
            </a:r>
            <a:r>
              <a:rPr lang="en-US" sz="1500" dirty="0">
                <a:hlinkClick r:id="rId6"/>
              </a:rPr>
              <a:t>(pdf)</a:t>
            </a:r>
            <a:r>
              <a:rPr lang="en-US" sz="1500" dirty="0"/>
              <a:t>]</a:t>
            </a:r>
            <a:br>
              <a:rPr lang="en-US" sz="1500" dirty="0"/>
            </a:br>
            <a:r>
              <a:rPr lang="en-US" sz="1500" dirty="0"/>
              <a:t>[</a:t>
            </a:r>
            <a:r>
              <a:rPr lang="en-US" sz="1500" dirty="0">
                <a:hlinkClick r:id="rId7"/>
              </a:rPr>
              <a:t>Talk Video</a:t>
            </a:r>
            <a:r>
              <a:rPr lang="en-US" sz="1500" dirty="0"/>
              <a:t> (18 minutes)]</a:t>
            </a:r>
            <a:br>
              <a:rPr lang="en-US" sz="1500" dirty="0"/>
            </a:br>
            <a:r>
              <a:rPr lang="en-US" sz="1500" dirty="0"/>
              <a:t>[</a:t>
            </a:r>
            <a:r>
              <a:rPr lang="en-US" sz="1500" dirty="0">
                <a:hlinkClick r:id="rId8"/>
              </a:rPr>
              <a:t>Slides (pptx)</a:t>
            </a:r>
            <a:r>
              <a:rPr lang="en-US" sz="1500" dirty="0"/>
              <a:t> </a:t>
            </a:r>
            <a:r>
              <a:rPr lang="en-US" sz="1500" dirty="0">
                <a:hlinkClick r:id="rId9"/>
              </a:rPr>
              <a:t>(pdf)</a:t>
            </a:r>
            <a:r>
              <a:rPr lang="en-US" sz="1500" dirty="0"/>
              <a:t>]</a:t>
            </a:r>
          </a:p>
          <a:p>
            <a:pPr marL="0" indent="0">
              <a:buNone/>
            </a:pPr>
            <a:br>
              <a:rPr lang="en-US" sz="1500" dirty="0"/>
            </a:br>
            <a:br>
              <a:rPr lang="en-US" sz="1500" dirty="0"/>
            </a:br>
            <a:endParaRPr lang="en-US" sz="1500" dirty="0"/>
          </a:p>
        </p:txBody>
      </p:sp>
      <p:sp>
        <p:nvSpPr>
          <p:cNvPr id="4" name="Slide Number Placeholder 3">
            <a:extLst>
              <a:ext uri="{FF2B5EF4-FFF2-40B4-BE49-F238E27FC236}">
                <a16:creationId xmlns:a16="http://schemas.microsoft.com/office/drawing/2014/main" id="{C0DB1DCE-E5D9-CD4A-A287-B342F108CBD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943A4793-1AF6-E942-81F7-38877A7E30AC}"/>
              </a:ext>
            </a:extLst>
          </p:cNvPr>
          <p:cNvPicPr>
            <a:picLocks noChangeAspect="1"/>
          </p:cNvPicPr>
          <p:nvPr/>
        </p:nvPicPr>
        <p:blipFill>
          <a:blip r:embed="rId10"/>
          <a:stretch>
            <a:fillRect/>
          </a:stretch>
        </p:blipFill>
        <p:spPr>
          <a:xfrm>
            <a:off x="0" y="4013776"/>
            <a:ext cx="9144000" cy="2442505"/>
          </a:xfrm>
          <a:prstGeom prst="rect">
            <a:avLst/>
          </a:prstGeom>
        </p:spPr>
      </p:pic>
    </p:spTree>
    <p:extLst>
      <p:ext uri="{BB962C8B-B14F-4D97-AF65-F5344CB8AC3E}">
        <p14:creationId xmlns:p14="http://schemas.microsoft.com/office/powerpoint/2010/main" val="976275402"/>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49EE-1A88-0243-A7DE-08C788E89109}"/>
              </a:ext>
            </a:extLst>
          </p:cNvPr>
          <p:cNvSpPr>
            <a:spLocks noGrp="1"/>
          </p:cNvSpPr>
          <p:nvPr>
            <p:ph type="title"/>
          </p:nvPr>
        </p:nvSpPr>
        <p:spPr/>
        <p:txBody>
          <a:bodyPr/>
          <a:lstStyle/>
          <a:p>
            <a:r>
              <a:rPr lang="en-US" dirty="0"/>
              <a:t>Accelerating Time Series Analysis</a:t>
            </a:r>
          </a:p>
        </p:txBody>
      </p:sp>
      <p:sp>
        <p:nvSpPr>
          <p:cNvPr id="3" name="Content Placeholder 2">
            <a:extLst>
              <a:ext uri="{FF2B5EF4-FFF2-40B4-BE49-F238E27FC236}">
                <a16:creationId xmlns:a16="http://schemas.microsoft.com/office/drawing/2014/main" id="{9A260743-ABA5-274B-A6DC-99D41985D2A1}"/>
              </a:ext>
            </a:extLst>
          </p:cNvPr>
          <p:cNvSpPr>
            <a:spLocks noGrp="1"/>
          </p:cNvSpPr>
          <p:nvPr>
            <p:ph idx="1"/>
          </p:nvPr>
        </p:nvSpPr>
        <p:spPr>
          <a:xfrm>
            <a:off x="228600" y="1052736"/>
            <a:ext cx="8610600" cy="5195664"/>
          </a:xfrm>
        </p:spPr>
        <p:txBody>
          <a:bodyPr/>
          <a:lstStyle/>
          <a:p>
            <a:r>
              <a:rPr lang="en-US" sz="1800" dirty="0"/>
              <a:t>Ivan Fernandez, Ricardo </a:t>
            </a:r>
            <a:r>
              <a:rPr lang="en-US" sz="1800" dirty="0" err="1"/>
              <a:t>Quislant</a:t>
            </a:r>
            <a:r>
              <a:rPr lang="en-US" sz="1800" dirty="0"/>
              <a:t>, Christina </a:t>
            </a:r>
            <a:r>
              <a:rPr lang="en-US" sz="1800" dirty="0" err="1"/>
              <a:t>Giannoula</a:t>
            </a:r>
            <a:r>
              <a:rPr lang="en-US" sz="1800" dirty="0"/>
              <a:t>, Mohammed </a:t>
            </a:r>
            <a:r>
              <a:rPr lang="en-US" sz="1800" dirty="0" err="1"/>
              <a:t>Alser</a:t>
            </a:r>
            <a:r>
              <a:rPr lang="en-US" sz="1800" dirty="0"/>
              <a:t>, Juan Gómez-Luna, Eladio Gutiérrez, Oscar Plata,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"NATSA: A Near-Data Processing Accelerator for Time Series Analysis"</a:t>
            </a:r>
            <a:br>
              <a:rPr lang="en-US" sz="1800" dirty="0">
                <a:solidFill>
                  <a:srgbClr val="0432FF"/>
                </a:solidFill>
              </a:rPr>
            </a:br>
            <a:r>
              <a:rPr lang="en-US" sz="1800" i="1" dirty="0"/>
              <a:t>Proceedings of the </a:t>
            </a:r>
            <a:r>
              <a:rPr lang="en-US" sz="1800" i="1" dirty="0">
                <a:hlinkClick r:id="rId3"/>
              </a:rPr>
              <a:t>38th IEEE International Conference on Computer Design</a:t>
            </a:r>
            <a:r>
              <a:rPr lang="en-US" sz="1800" i="1" dirty="0"/>
              <a:t> (</a:t>
            </a:r>
            <a:r>
              <a:rPr lang="en-US" sz="1800" b="1" i="1" dirty="0"/>
              <a:t>ICCD</a:t>
            </a:r>
            <a:r>
              <a:rPr lang="en-US" sz="1800" i="1" dirty="0"/>
              <a:t>)</a:t>
            </a:r>
            <a:r>
              <a:rPr lang="en-US" sz="1800" dirty="0"/>
              <a:t>, Virtual, October 2020.</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a:t>
            </a:r>
            <a:br>
              <a:rPr lang="en-US" sz="1800" dirty="0"/>
            </a:br>
            <a:r>
              <a:rPr lang="en-US" sz="1800" dirty="0"/>
              <a:t>[</a:t>
            </a:r>
            <a:r>
              <a:rPr lang="en-US" sz="1800" dirty="0">
                <a:hlinkClick r:id="rId6"/>
              </a:rPr>
              <a:t>Talk Video</a:t>
            </a:r>
            <a:r>
              <a:rPr lang="en-US" sz="1800" dirty="0"/>
              <a:t> (10 minutes)]</a:t>
            </a:r>
            <a:br>
              <a:rPr lang="en-US" sz="1800" dirty="0"/>
            </a:br>
            <a:endParaRPr lang="en-US" sz="1800" dirty="0"/>
          </a:p>
          <a:p>
            <a:pPr marL="0" indent="0">
              <a:buNone/>
            </a:pPr>
            <a:br>
              <a:rPr lang="en-US" sz="1800" dirty="0"/>
            </a:br>
            <a:br>
              <a:rPr lang="en-US" sz="1800" dirty="0"/>
            </a:br>
            <a:endParaRPr lang="en-US" sz="1800" dirty="0"/>
          </a:p>
        </p:txBody>
      </p:sp>
      <p:sp>
        <p:nvSpPr>
          <p:cNvPr id="4" name="Slide Number Placeholder 3">
            <a:extLst>
              <a:ext uri="{FF2B5EF4-FFF2-40B4-BE49-F238E27FC236}">
                <a16:creationId xmlns:a16="http://schemas.microsoft.com/office/drawing/2014/main" id="{D80A2729-1732-2046-89F9-FA4DB169A5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21FC5C2D-5A3C-4C43-8C1A-7654AE258E7B}"/>
              </a:ext>
            </a:extLst>
          </p:cNvPr>
          <p:cNvPicPr>
            <a:picLocks noChangeAspect="1"/>
          </p:cNvPicPr>
          <p:nvPr/>
        </p:nvPicPr>
        <p:blipFill>
          <a:blip r:embed="rId7"/>
          <a:stretch>
            <a:fillRect/>
          </a:stretch>
        </p:blipFill>
        <p:spPr>
          <a:xfrm>
            <a:off x="129251" y="3789040"/>
            <a:ext cx="8755925" cy="2002160"/>
          </a:xfrm>
          <a:prstGeom prst="rect">
            <a:avLst/>
          </a:prstGeom>
        </p:spPr>
      </p:pic>
    </p:spTree>
    <p:extLst>
      <p:ext uri="{BB962C8B-B14F-4D97-AF65-F5344CB8AC3E}">
        <p14:creationId xmlns:p14="http://schemas.microsoft.com/office/powerpoint/2010/main" val="4130064809"/>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Questions in 3D-Stacked PIM</a:t>
            </a:r>
          </a:p>
        </p:txBody>
      </p:sp>
      <p:sp>
        <p:nvSpPr>
          <p:cNvPr id="3" name="Content Placeholder 2"/>
          <p:cNvSpPr>
            <a:spLocks noGrp="1"/>
          </p:cNvSpPr>
          <p:nvPr>
            <p:ph idx="1"/>
          </p:nvPr>
        </p:nvSpPr>
        <p:spPr>
          <a:xfrm>
            <a:off x="228600" y="1196752"/>
            <a:ext cx="8610600" cy="5051648"/>
          </a:xfrm>
        </p:spPr>
        <p:txBody>
          <a:bodyPr/>
          <a:lstStyle/>
          <a:p>
            <a:r>
              <a:rPr lang="en-US" dirty="0"/>
              <a:t>What are the performance and energy benefits of using         </a:t>
            </a:r>
            <a:r>
              <a:rPr lang="en-US" dirty="0">
                <a:solidFill>
                  <a:srgbClr val="0000FF"/>
                </a:solidFill>
              </a:rPr>
              <a:t>3D-stacked memory as a coarse-grained accelerator</a:t>
            </a:r>
            <a:r>
              <a:rPr lang="en-US" dirty="0"/>
              <a:t>?</a:t>
            </a:r>
          </a:p>
          <a:p>
            <a:pPr lvl="1"/>
            <a:r>
              <a:rPr lang="en-US" dirty="0"/>
              <a:t>By </a:t>
            </a:r>
            <a:r>
              <a:rPr lang="en-US" dirty="0">
                <a:solidFill>
                  <a:srgbClr val="FF0000"/>
                </a:solidFill>
              </a:rPr>
              <a:t>changing the entire system</a:t>
            </a:r>
            <a:endParaRPr lang="en-US" dirty="0"/>
          </a:p>
          <a:p>
            <a:pPr lvl="1"/>
            <a:r>
              <a:rPr lang="en-US" dirty="0"/>
              <a:t>By performing </a:t>
            </a:r>
            <a:r>
              <a:rPr lang="en-US" dirty="0">
                <a:solidFill>
                  <a:srgbClr val="FF0000"/>
                </a:solidFill>
              </a:rPr>
              <a:t>simple function offloading</a:t>
            </a:r>
          </a:p>
          <a:p>
            <a:pPr lvl="1"/>
            <a:endParaRPr lang="en-US" dirty="0"/>
          </a:p>
          <a:p>
            <a:pPr lvl="1"/>
            <a:endParaRPr lang="en-US" dirty="0"/>
          </a:p>
          <a:p>
            <a:r>
              <a:rPr lang="en-US" dirty="0"/>
              <a:t>What is the </a:t>
            </a:r>
            <a:r>
              <a:rPr lang="en-US" dirty="0">
                <a:solidFill>
                  <a:srgbClr val="0000FF"/>
                </a:solidFill>
              </a:rPr>
              <a:t>minimal processing-in-memory support </a:t>
            </a:r>
            <a:r>
              <a:rPr lang="en-US" dirty="0"/>
              <a:t>we can provide?</a:t>
            </a:r>
          </a:p>
          <a:p>
            <a:pPr lvl="1"/>
            <a:r>
              <a:rPr lang="en-US" dirty="0"/>
              <a:t>With </a:t>
            </a:r>
            <a:r>
              <a:rPr lang="en-US" dirty="0">
                <a:solidFill>
                  <a:srgbClr val="FF0000"/>
                </a:solidFill>
              </a:rPr>
              <a:t>minimal changes to system and programming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58280" y="3658580"/>
            <a:ext cx="8280920" cy="792088"/>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 name="Rectangle 5">
            <a:extLst>
              <a:ext uri="{FF2B5EF4-FFF2-40B4-BE49-F238E27FC236}">
                <a16:creationId xmlns:a16="http://schemas.microsoft.com/office/drawing/2014/main" id="{974BE913-4921-E84F-8D09-AF184056BA68}"/>
              </a:ext>
            </a:extLst>
          </p:cNvPr>
          <p:cNvSpPr/>
          <p:nvPr/>
        </p:nvSpPr>
        <p:spPr>
          <a:xfrm>
            <a:off x="971600" y="4446104"/>
            <a:ext cx="6408712" cy="432048"/>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498648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PIM-Enabled Instructions (Ideas)</a:t>
            </a:r>
          </a:p>
        </p:txBody>
      </p:sp>
      <p:sp>
        <p:nvSpPr>
          <p:cNvPr id="3" name="Content Placeholder 2"/>
          <p:cNvSpPr>
            <a:spLocks noGrp="1"/>
          </p:cNvSpPr>
          <p:nvPr>
            <p:ph idx="1"/>
          </p:nvPr>
        </p:nvSpPr>
        <p:spPr>
          <a:xfrm>
            <a:off x="228600" y="908720"/>
            <a:ext cx="8915400" cy="5339680"/>
          </a:xfrm>
        </p:spPr>
        <p:txBody>
          <a:bodyPr/>
          <a:lstStyle/>
          <a:p>
            <a:r>
              <a:rPr lang="en-US" sz="2200" dirty="0">
                <a:solidFill>
                  <a:srgbClr val="0000FF"/>
                </a:solidFill>
              </a:rPr>
              <a:t>Goal: </a:t>
            </a:r>
            <a:r>
              <a:rPr lang="en-US" sz="2200" dirty="0"/>
              <a:t>Develop mechanisms to get the most out of near-data processing with </a:t>
            </a:r>
            <a:r>
              <a:rPr lang="en-US" sz="2200" dirty="0">
                <a:solidFill>
                  <a:schemeClr val="accent2">
                    <a:lumMod val="75000"/>
                  </a:schemeClr>
                </a:solidFill>
              </a:rPr>
              <a:t>minimal cost</a:t>
            </a:r>
            <a:r>
              <a:rPr lang="en-US" sz="2200" dirty="0"/>
              <a:t>, </a:t>
            </a:r>
            <a:r>
              <a:rPr lang="en-US" sz="2200" dirty="0">
                <a:solidFill>
                  <a:srgbClr val="2C6123"/>
                </a:solidFill>
              </a:rPr>
              <a:t>minimal changes to the system</a:t>
            </a:r>
            <a:r>
              <a:rPr lang="en-US" sz="2200" dirty="0"/>
              <a:t>, </a:t>
            </a:r>
            <a:r>
              <a:rPr lang="en-US" sz="2200" dirty="0">
                <a:solidFill>
                  <a:srgbClr val="2C6123"/>
                </a:solidFill>
              </a:rPr>
              <a:t>no changes to the programming model</a:t>
            </a:r>
          </a:p>
          <a:p>
            <a:endParaRPr lang="en-US" sz="700" dirty="0"/>
          </a:p>
          <a:p>
            <a:r>
              <a:rPr lang="en-US" sz="2200" dirty="0">
                <a:solidFill>
                  <a:srgbClr val="0000FF"/>
                </a:solidFill>
              </a:rPr>
              <a:t>Key Idea 1: </a:t>
            </a:r>
            <a:r>
              <a:rPr lang="en-US" altLang="ko-KR" sz="2200" dirty="0"/>
              <a:t>Expose each PIM operation as a </a:t>
            </a:r>
            <a:r>
              <a:rPr lang="en-US" altLang="ko-KR" sz="2200" dirty="0">
                <a:solidFill>
                  <a:srgbClr val="FF0000"/>
                </a:solidFill>
              </a:rPr>
              <a:t>cache-coherent, virtually-addressed host processor instruction </a:t>
            </a:r>
            <a:r>
              <a:rPr lang="en-US" altLang="ko-KR" sz="2200" dirty="0">
                <a:solidFill>
                  <a:srgbClr val="000000"/>
                </a:solidFill>
              </a:rPr>
              <a:t>(called PEI) </a:t>
            </a:r>
            <a:r>
              <a:rPr lang="en-US" altLang="ko-KR" sz="2200" dirty="0"/>
              <a:t>that operates on </a:t>
            </a:r>
            <a:r>
              <a:rPr lang="en-US" altLang="ko-KR" sz="2200" dirty="0">
                <a:solidFill>
                  <a:srgbClr val="FF0000"/>
                </a:solidFill>
              </a:rPr>
              <a:t>only a single cache block</a:t>
            </a:r>
          </a:p>
          <a:p>
            <a:pPr lvl="1"/>
            <a:r>
              <a:rPr lang="en-US" altLang="ko-KR" sz="1800" dirty="0">
                <a:solidFill>
                  <a:srgbClr val="000000"/>
                </a:solidFill>
              </a:rPr>
              <a:t>e.g., </a:t>
            </a:r>
            <a:r>
              <a:rPr lang="en-US" altLang="ko-KR" sz="1800" dirty="0">
                <a:solidFill>
                  <a:srgbClr val="000000"/>
                </a:solidFill>
                <a:latin typeface="Calibri"/>
                <a:ea typeface="나눔고딕"/>
              </a:rPr>
              <a:t>__</a:t>
            </a:r>
            <a:r>
              <a:rPr lang="en-US" altLang="ko-KR" sz="1800" dirty="0" err="1">
                <a:solidFill>
                  <a:srgbClr val="000000"/>
                </a:solidFill>
                <a:latin typeface="Calibri"/>
                <a:ea typeface="나눔고딕"/>
              </a:rPr>
              <a:t>pim_add</a:t>
            </a:r>
            <a:r>
              <a:rPr lang="en-US" altLang="ko-KR" sz="1800" dirty="0">
                <a:solidFill>
                  <a:srgbClr val="000000"/>
                </a:solidFill>
                <a:latin typeface="Calibri"/>
                <a:ea typeface="나눔고딕"/>
              </a:rPr>
              <a:t>(&amp;</a:t>
            </a:r>
            <a:r>
              <a:rPr lang="en-US" altLang="ko-KR" sz="1800" dirty="0" err="1">
                <a:solidFill>
                  <a:srgbClr val="000000"/>
                </a:solidFill>
                <a:latin typeface="Calibri"/>
                <a:ea typeface="나눔고딕"/>
              </a:rPr>
              <a:t>w.next_rank</a:t>
            </a:r>
            <a:r>
              <a:rPr lang="en-US" altLang="ko-KR" sz="1800" dirty="0">
                <a:solidFill>
                  <a:srgbClr val="000000"/>
                </a:solidFill>
                <a:latin typeface="Calibri"/>
                <a:ea typeface="나눔고딕"/>
              </a:rPr>
              <a:t>, value) </a:t>
            </a:r>
            <a:r>
              <a:rPr lang="en-US" altLang="ko-KR" sz="1800" dirty="0">
                <a:solidFill>
                  <a:srgbClr val="000000"/>
                </a:solidFill>
                <a:latin typeface="Calibri"/>
                <a:ea typeface="나눔고딕"/>
                <a:sym typeface="Wingdings"/>
              </a:rPr>
              <a:t> </a:t>
            </a:r>
            <a:r>
              <a:rPr lang="en-US" altLang="ko-KR" sz="1800" dirty="0" err="1">
                <a:solidFill>
                  <a:srgbClr val="000000"/>
                </a:solidFill>
                <a:latin typeface="Calibri"/>
                <a:ea typeface="나눔고딕"/>
              </a:rPr>
              <a:t>pim.add</a:t>
            </a:r>
            <a:r>
              <a:rPr lang="en-US" altLang="ko-KR" sz="1800" dirty="0">
                <a:solidFill>
                  <a:srgbClr val="000000"/>
                </a:solidFill>
                <a:latin typeface="Calibri"/>
                <a:ea typeface="나눔고딕"/>
              </a:rPr>
              <a:t> r1, (r2)</a:t>
            </a:r>
            <a:endParaRPr lang="ko-KR" altLang="en-US" sz="1800" dirty="0">
              <a:solidFill>
                <a:srgbClr val="000000"/>
              </a:solidFill>
              <a:latin typeface="Calibri"/>
              <a:ea typeface="나눔고딕"/>
            </a:endParaRPr>
          </a:p>
          <a:p>
            <a:pPr lvl="1"/>
            <a:r>
              <a:rPr lang="en-US" altLang="ko-KR" sz="1800" dirty="0">
                <a:solidFill>
                  <a:srgbClr val="000000"/>
                </a:solidFill>
              </a:rPr>
              <a:t>No changes sequential execution/programming model</a:t>
            </a:r>
          </a:p>
          <a:p>
            <a:pPr lvl="1"/>
            <a:r>
              <a:rPr lang="en-US" altLang="ko-KR" sz="1800" dirty="0">
                <a:solidFill>
                  <a:srgbClr val="000000"/>
                </a:solidFill>
              </a:rPr>
              <a:t>No changes to virtual memory</a:t>
            </a:r>
          </a:p>
          <a:p>
            <a:pPr lvl="1"/>
            <a:r>
              <a:rPr lang="en-US" altLang="ko-KR" sz="1800" dirty="0">
                <a:solidFill>
                  <a:srgbClr val="000000"/>
                </a:solidFill>
              </a:rPr>
              <a:t>Minimal changes to cache coherence</a:t>
            </a:r>
          </a:p>
          <a:p>
            <a:pPr lvl="1"/>
            <a:r>
              <a:rPr lang="en-US" altLang="ko-KR" sz="1800" dirty="0">
                <a:solidFill>
                  <a:srgbClr val="000000"/>
                </a:solidFill>
              </a:rPr>
              <a:t>No need for data mapping: Each PEI restricted to a single memory module</a:t>
            </a:r>
          </a:p>
          <a:p>
            <a:pPr lvl="1"/>
            <a:endParaRPr lang="en-US" altLang="ko-KR" sz="700" dirty="0">
              <a:solidFill>
                <a:srgbClr val="FF0000"/>
              </a:solidFill>
            </a:endParaRPr>
          </a:p>
          <a:p>
            <a:r>
              <a:rPr lang="en-US" altLang="ko-KR" sz="2200" dirty="0">
                <a:solidFill>
                  <a:srgbClr val="0000FF"/>
                </a:solidFill>
              </a:rPr>
              <a:t>Key Idea 2: </a:t>
            </a:r>
            <a:r>
              <a:rPr lang="en-US" altLang="ko-KR" sz="2200" dirty="0">
                <a:solidFill>
                  <a:srgbClr val="FF0000"/>
                </a:solidFill>
              </a:rPr>
              <a:t>Dynamically decide where to execute a PEI </a:t>
            </a:r>
            <a:r>
              <a:rPr lang="en-US" altLang="ko-KR" sz="2200" dirty="0"/>
              <a:t>(i.e., the host processor or PIM accelerator) based on simple locality characteristics and simple hardware predictors</a:t>
            </a:r>
          </a:p>
          <a:p>
            <a:pPr lvl="1"/>
            <a:r>
              <a:rPr lang="en-US" altLang="ko-KR" sz="1800" dirty="0"/>
              <a:t>Execute each operation at the location that provides the best performance</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93653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PIM-Enabled Instructions (Example)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3" name="내용 개체 틀 5"/>
          <p:cNvSpPr>
            <a:spLocks noGrp="1"/>
          </p:cNvSpPr>
          <p:nvPr>
            <p:ph idx="1"/>
          </p:nvPr>
        </p:nvSpPr>
        <p:spPr>
          <a:xfrm>
            <a:off x="107504" y="4405920"/>
            <a:ext cx="9036496" cy="2029198"/>
          </a:xfrm>
        </p:spPr>
        <p:txBody>
          <a:bodyPr>
            <a:normAutofit fontScale="92500"/>
          </a:bodyPr>
          <a:lstStyle/>
          <a:p>
            <a:r>
              <a:rPr lang="en-US" altLang="ko-KR" dirty="0"/>
              <a:t>Executed either in memory or in the processor: dynamic decision</a:t>
            </a:r>
          </a:p>
          <a:p>
            <a:pPr lvl="1"/>
            <a:r>
              <a:rPr lang="en-US" altLang="ko-KR" dirty="0"/>
              <a:t>Low-cost locality monitoring for a single instruction</a:t>
            </a:r>
          </a:p>
          <a:p>
            <a:r>
              <a:rPr lang="en-US" altLang="ko-KR" dirty="0"/>
              <a:t>Cache-coherent, virtually-addressed, single cache block only</a:t>
            </a:r>
          </a:p>
          <a:p>
            <a:r>
              <a:rPr lang="en-US" altLang="ko-KR" dirty="0"/>
              <a:t>Atomic between different PEIs</a:t>
            </a:r>
          </a:p>
          <a:p>
            <a:r>
              <a:rPr lang="en-US" altLang="ko-KR" i="1" dirty="0"/>
              <a:t>Not</a:t>
            </a:r>
            <a:r>
              <a:rPr lang="en-US" altLang="ko-KR" dirty="0"/>
              <a:t> atomic with normal instructions (use </a:t>
            </a:r>
            <a:r>
              <a:rPr lang="en-US" altLang="ko-KR" i="1" dirty="0" err="1"/>
              <a:t>pfence</a:t>
            </a:r>
            <a:r>
              <a:rPr lang="en-US" altLang="ko-KR" i="1" dirty="0"/>
              <a:t> </a:t>
            </a:r>
            <a:r>
              <a:rPr lang="en-US" altLang="ko-KR" dirty="0"/>
              <a:t>for ordering)</a:t>
            </a:r>
          </a:p>
        </p:txBody>
      </p:sp>
      <p:sp>
        <p:nvSpPr>
          <p:cNvPr id="27" name="직사각형 6"/>
          <p:cNvSpPr/>
          <p:nvPr/>
        </p:nvSpPr>
        <p:spPr>
          <a:xfrm>
            <a:off x="35496" y="3266043"/>
            <a:ext cx="1265058" cy="39540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8" name="직사각형 3"/>
          <p:cNvSpPr/>
          <p:nvPr/>
        </p:nvSpPr>
        <p:spPr>
          <a:xfrm>
            <a:off x="570312" y="2050872"/>
            <a:ext cx="4423701" cy="39540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9" name="내용 개체 틀 4"/>
          <p:cNvSpPr txBox="1">
            <a:spLocks/>
          </p:cNvSpPr>
          <p:nvPr/>
        </p:nvSpPr>
        <p:spPr>
          <a:xfrm>
            <a:off x="49052" y="780844"/>
            <a:ext cx="7578044" cy="2936188"/>
          </a:xfrm>
          <a:prstGeom prst="rect">
            <a:avLst/>
          </a:prstGeom>
        </p:spPr>
        <p:txBody>
          <a:bodyPr vert="horz" lIns="91440" tIns="45720" rIns="91440" bIns="45720" rtlCol="0">
            <a:spAutoFit/>
          </a:bodyPr>
          <a:lst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sysClr val="windowText" lastClr="000000"/>
                </a:solidFill>
                <a:effectLst/>
                <a:uLnTx/>
                <a:uFillTx/>
                <a:latin typeface="Calibri"/>
                <a:ea typeface="나눔고딕"/>
                <a:cs typeface="+mn-cs"/>
              </a:rPr>
              <a:t>for</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(v: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graph.vertices</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value = weight *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v.rank</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sysClr val="windowText" lastClr="000000"/>
                </a:solidFill>
                <a:effectLst/>
                <a:uLnTx/>
                <a:uFillTx/>
                <a:latin typeface="Calibri"/>
                <a:ea typeface="나눔고딕"/>
                <a:cs typeface="+mn-cs"/>
              </a:rPr>
              <a:t>    for</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(w: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v.successors</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__</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pim_add</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(&amp;</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w.next_rank</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value);</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pfence</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t>
            </a:r>
          </a:p>
        </p:txBody>
      </p:sp>
      <p:sp>
        <p:nvSpPr>
          <p:cNvPr id="30" name="직사각형 2"/>
          <p:cNvSpPr/>
          <p:nvPr/>
        </p:nvSpPr>
        <p:spPr>
          <a:xfrm>
            <a:off x="5549208" y="1375516"/>
            <a:ext cx="2005880" cy="383032"/>
          </a:xfrm>
          <a:prstGeom prst="rect">
            <a:avLst/>
          </a:prstGeom>
          <a:solidFill>
            <a:sysClr val="window" lastClr="FFFFFF"/>
          </a:solidFill>
          <a:ln w="25400" cap="flat" cmpd="sng" algn="ctr">
            <a:solidFill>
              <a:srgbClr val="FAA43A"/>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sysClr val="windowText" lastClr="000000"/>
                </a:solidFill>
                <a:effectLst/>
                <a:uLnTx/>
                <a:uFillTx/>
                <a:latin typeface="Calibri"/>
                <a:ea typeface="나눔고딕"/>
                <a:cs typeface="+mn-cs"/>
              </a:rPr>
              <a:t>pim.add</a:t>
            </a: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 r1, (r2)</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1" name="구부러진 연결선 8"/>
          <p:cNvCxnSpPr>
            <a:stCxn id="28" idx="3"/>
            <a:endCxn id="30" idx="1"/>
          </p:cNvCxnSpPr>
          <p:nvPr/>
        </p:nvCxnSpPr>
        <p:spPr>
          <a:xfrm flipV="1">
            <a:off x="4994013" y="1567032"/>
            <a:ext cx="555195" cy="681545"/>
          </a:xfrm>
          <a:prstGeom prst="curvedConnector3">
            <a:avLst>
              <a:gd name="adj1" fmla="val 50000"/>
            </a:avLst>
          </a:prstGeom>
          <a:noFill/>
          <a:ln w="9525" cap="flat" cmpd="sng" algn="ctr">
            <a:solidFill>
              <a:srgbClr val="FAA43A">
                <a:shade val="95000"/>
                <a:satMod val="105000"/>
              </a:srgbClr>
            </a:solidFill>
            <a:prstDash val="solid"/>
            <a:tailEnd type="triangle"/>
          </a:ln>
          <a:effectLst/>
        </p:spPr>
      </p:cxnSp>
      <p:sp>
        <p:nvSpPr>
          <p:cNvPr id="32" name="직사각형 11"/>
          <p:cNvSpPr/>
          <p:nvPr/>
        </p:nvSpPr>
        <p:spPr>
          <a:xfrm>
            <a:off x="1866456" y="2927345"/>
            <a:ext cx="1080120" cy="383032"/>
          </a:xfrm>
          <a:prstGeom prst="rect">
            <a:avLst/>
          </a:prstGeom>
          <a:solidFill>
            <a:sysClr val="window" lastClr="FFFFFF"/>
          </a:solidFill>
          <a:ln w="25400" cap="flat" cmpd="sng" algn="ctr">
            <a:solidFill>
              <a:srgbClr val="FAA43A"/>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sysClr val="windowText" lastClr="000000"/>
                </a:solidFill>
                <a:effectLst/>
                <a:uLnTx/>
                <a:uFillTx/>
                <a:latin typeface="Calibri"/>
                <a:ea typeface="나눔고딕"/>
                <a:cs typeface="+mn-cs"/>
              </a:rPr>
              <a:t>pfence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3" name="구부러진 연결선 12"/>
          <p:cNvCxnSpPr>
            <a:stCxn id="27" idx="3"/>
            <a:endCxn id="32" idx="1"/>
          </p:cNvCxnSpPr>
          <p:nvPr/>
        </p:nvCxnSpPr>
        <p:spPr>
          <a:xfrm flipV="1">
            <a:off x="1300554" y="3118861"/>
            <a:ext cx="565902" cy="344887"/>
          </a:xfrm>
          <a:prstGeom prst="curvedConnector3">
            <a:avLst>
              <a:gd name="adj1" fmla="val 50000"/>
            </a:avLst>
          </a:prstGeom>
          <a:noFill/>
          <a:ln w="9525" cap="flat" cmpd="sng" algn="ctr">
            <a:solidFill>
              <a:srgbClr val="FAA43A">
                <a:shade val="95000"/>
                <a:satMod val="105000"/>
              </a:srgbClr>
            </a:solidFill>
            <a:prstDash val="solid"/>
            <a:tailEnd type="triangle"/>
          </a:ln>
          <a:effectLst/>
        </p:spPr>
      </p:cxn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88024" y="2494084"/>
            <a:ext cx="4176464" cy="2015036"/>
          </a:xfrm>
          <a:prstGeom prst="rect">
            <a:avLst/>
          </a:prstGeom>
        </p:spPr>
      </p:pic>
    </p:spTree>
    <p:extLst>
      <p:ext uri="{BB962C8B-B14F-4D97-AF65-F5344CB8AC3E}">
        <p14:creationId xmlns:p14="http://schemas.microsoft.com/office/powerpoint/2010/main" val="34076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ppt_y</p:attrName>
                                        </p:attrNameLst>
                                      </p:cBhvr>
                                      <p:tavLst>
                                        <p:tav tm="0">
                                          <p:val>
                                            <p:strVal val="#ppt_y+#ppt_h*1.125000"/>
                                          </p:val>
                                        </p:tav>
                                        <p:tav tm="100000">
                                          <p:val>
                                            <p:strVal val="#ppt_y"/>
                                          </p:val>
                                        </p:tav>
                                      </p:tavLst>
                                    </p:anim>
                                    <p:animEffect transition="in" filter="wipe(up)">
                                      <p:cBhvr>
                                        <p:cTn id="8" dur="500"/>
                                        <p:tgtEl>
                                          <p:spTgt spid="3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p:tgtEl>
                                          <p:spTgt spid="30"/>
                                        </p:tgtEl>
                                        <p:attrNameLst>
                                          <p:attrName>ppt_y</p:attrName>
                                        </p:attrNameLst>
                                      </p:cBhvr>
                                      <p:tavLst>
                                        <p:tav tm="0">
                                          <p:val>
                                            <p:strVal val="#ppt_y+#ppt_h*1.125000"/>
                                          </p:val>
                                        </p:tav>
                                        <p:tav tm="100000">
                                          <p:val>
                                            <p:strVal val="#ppt_y"/>
                                          </p:val>
                                        </p:tav>
                                      </p:tavLst>
                                    </p:anim>
                                    <p:animEffect transition="in" filter="wipe(up)">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295C2-3E3A-BE4F-87A7-5F3FBBA546A4}"/>
              </a:ext>
            </a:extLst>
          </p:cNvPr>
          <p:cNvSpPr>
            <a:spLocks noGrp="1"/>
          </p:cNvSpPr>
          <p:nvPr>
            <p:ph type="title"/>
          </p:nvPr>
        </p:nvSpPr>
        <p:spPr/>
        <p:txBody>
          <a:bodyPr/>
          <a:lstStyle/>
          <a:p>
            <a:r>
              <a:rPr lang="en-US" dirty="0"/>
              <a:t>Data Overwhelms Modern Machines …</a:t>
            </a:r>
          </a:p>
        </p:txBody>
      </p:sp>
      <p:sp>
        <p:nvSpPr>
          <p:cNvPr id="3" name="Content Placeholder 2">
            <a:extLst>
              <a:ext uri="{FF2B5EF4-FFF2-40B4-BE49-F238E27FC236}">
                <a16:creationId xmlns:a16="http://schemas.microsoft.com/office/drawing/2014/main" id="{93B937BE-0F8C-6D46-8EBB-F986B2A5F5CD}"/>
              </a:ext>
            </a:extLst>
          </p:cNvPr>
          <p:cNvSpPr>
            <a:spLocks noGrp="1"/>
          </p:cNvSpPr>
          <p:nvPr>
            <p:ph idx="1"/>
          </p:nvPr>
        </p:nvSpPr>
        <p:spPr>
          <a:xfrm>
            <a:off x="228600" y="1371600"/>
            <a:ext cx="8915400" cy="4876800"/>
          </a:xfrm>
        </p:spPr>
        <p:txBody>
          <a:bodyPr/>
          <a:lstStyle/>
          <a:p>
            <a:r>
              <a:rPr lang="en-US" dirty="0"/>
              <a:t>Storage/memory capability</a:t>
            </a:r>
          </a:p>
          <a:p>
            <a:endParaRPr lang="en-US" dirty="0"/>
          </a:p>
          <a:p>
            <a:endParaRPr lang="en-US" dirty="0"/>
          </a:p>
          <a:p>
            <a:r>
              <a:rPr lang="en-US" dirty="0"/>
              <a:t>Communication capability</a:t>
            </a:r>
          </a:p>
          <a:p>
            <a:endParaRPr lang="en-US" dirty="0"/>
          </a:p>
          <a:p>
            <a:endParaRPr lang="en-US" dirty="0"/>
          </a:p>
          <a:p>
            <a:r>
              <a:rPr lang="en-US" dirty="0"/>
              <a:t>Computation capability</a:t>
            </a:r>
          </a:p>
          <a:p>
            <a:endParaRPr lang="en-US" dirty="0"/>
          </a:p>
          <a:p>
            <a:endParaRPr lang="en-US" dirty="0"/>
          </a:p>
          <a:p>
            <a:r>
              <a:rPr lang="en-US" dirty="0">
                <a:solidFill>
                  <a:srgbClr val="0000FF"/>
                </a:solidFill>
              </a:rPr>
              <a:t>Greatly impacts robustness, energy, performance, cost</a:t>
            </a:r>
          </a:p>
          <a:p>
            <a:pPr lvl="1"/>
            <a:endParaRPr lang="en-US" dirty="0"/>
          </a:p>
        </p:txBody>
      </p:sp>
      <p:sp>
        <p:nvSpPr>
          <p:cNvPr id="4" name="Slide Number Placeholder 3">
            <a:extLst>
              <a:ext uri="{FF2B5EF4-FFF2-40B4-BE49-F238E27FC236}">
                <a16:creationId xmlns:a16="http://schemas.microsoft.com/office/drawing/2014/main" id="{12A78508-7955-3943-9F95-75E9A621D19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6133860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Initial Evaluation Results</a:t>
            </a:r>
          </a:p>
        </p:txBody>
      </p:sp>
      <p:sp>
        <p:nvSpPr>
          <p:cNvPr id="3" name="Content Placeholder 2"/>
          <p:cNvSpPr>
            <a:spLocks noGrp="1"/>
          </p:cNvSpPr>
          <p:nvPr>
            <p:ph idx="1"/>
          </p:nvPr>
        </p:nvSpPr>
        <p:spPr>
          <a:xfrm>
            <a:off x="107504" y="980728"/>
            <a:ext cx="9036496" cy="5051648"/>
          </a:xfrm>
        </p:spPr>
        <p:txBody>
          <a:bodyPr/>
          <a:lstStyle/>
          <a:p>
            <a:r>
              <a:rPr lang="en-US" altLang="ko-KR" dirty="0"/>
              <a:t>Initial evaluations with </a:t>
            </a:r>
            <a:r>
              <a:rPr lang="en-US" altLang="ko-KR" dirty="0">
                <a:solidFill>
                  <a:srgbClr val="FF0000"/>
                </a:solidFill>
              </a:rPr>
              <a:t>10 emerging data-intensive workloads</a:t>
            </a:r>
          </a:p>
          <a:p>
            <a:pPr lvl="1"/>
            <a:r>
              <a:rPr lang="en-US" altLang="ko-KR" sz="2000" dirty="0">
                <a:solidFill>
                  <a:srgbClr val="0000FF"/>
                </a:solidFill>
              </a:rPr>
              <a:t>Large-scale graph processing</a:t>
            </a:r>
          </a:p>
          <a:p>
            <a:pPr lvl="1"/>
            <a:r>
              <a:rPr lang="en-US" altLang="ko-KR" sz="2000" dirty="0">
                <a:solidFill>
                  <a:srgbClr val="0000FF"/>
                </a:solidFill>
              </a:rPr>
              <a:t>In-memory data analytics</a:t>
            </a:r>
          </a:p>
          <a:p>
            <a:pPr lvl="1"/>
            <a:r>
              <a:rPr lang="en-US" altLang="ko-KR" sz="2000" dirty="0">
                <a:solidFill>
                  <a:srgbClr val="0000FF"/>
                </a:solidFill>
              </a:rPr>
              <a:t>Machine learning and data mining</a:t>
            </a:r>
          </a:p>
          <a:p>
            <a:pPr lvl="1"/>
            <a:r>
              <a:rPr lang="en-US" altLang="ko-KR" sz="2000" dirty="0"/>
              <a:t>Three input sets (small, medium, large)                                                  for each workload</a:t>
            </a:r>
            <a:r>
              <a:rPr lang="ko-KR" altLang="en-US" sz="2000" dirty="0"/>
              <a:t> </a:t>
            </a:r>
            <a:r>
              <a:rPr lang="en-US" altLang="ko-KR" sz="2000" dirty="0"/>
              <a:t>to analyze the impact                                            of data locality</a:t>
            </a:r>
          </a:p>
          <a:p>
            <a:pPr lvl="1"/>
            <a:endParaRPr lang="en-US" altLang="ko-KR" dirty="0"/>
          </a:p>
          <a:p>
            <a:r>
              <a:rPr lang="en-US" altLang="ko-KR" dirty="0"/>
              <a:t>Pin-based cycle-level x86-64 simulation</a:t>
            </a:r>
            <a:endParaRPr lang="ko-KR" altLang="en-US" dirty="0"/>
          </a:p>
          <a:p>
            <a:pPr marL="344487" lvl="1" indent="0">
              <a:buNone/>
            </a:pPr>
            <a:endParaRPr lang="en-US" altLang="ko-KR" dirty="0">
              <a:solidFill>
                <a:srgbClr val="FF0000"/>
              </a:solidFill>
            </a:endParaRPr>
          </a:p>
          <a:p>
            <a:pPr marL="342900" lvl="1" indent="-342900">
              <a:buClr>
                <a:schemeClr val="accent1"/>
              </a:buClr>
              <a:buSzPct val="65000"/>
              <a:buFont typeface="Wingdings" pitchFamily="2" charset="2"/>
              <a:buChar char="n"/>
            </a:pPr>
            <a:r>
              <a:rPr lang="en-US" altLang="ko-KR" sz="2400" b="1" dirty="0">
                <a:solidFill>
                  <a:srgbClr val="2C6123"/>
                </a:solidFill>
              </a:rPr>
              <a:t>Performance Improvement and Energy Reduction: </a:t>
            </a:r>
          </a:p>
          <a:p>
            <a:pPr marL="695325" lvl="2" indent="-342900"/>
            <a:r>
              <a:rPr lang="en-US" altLang="ko-KR" dirty="0">
                <a:solidFill>
                  <a:srgbClr val="0000FF"/>
                </a:solidFill>
              </a:rPr>
              <a:t>47% average speedup with large input data sets</a:t>
            </a:r>
          </a:p>
          <a:p>
            <a:pPr marL="695325" lvl="2" indent="-342900"/>
            <a:r>
              <a:rPr lang="en-US" altLang="ko-KR" dirty="0"/>
              <a:t>32% speedup with small input data sets</a:t>
            </a:r>
          </a:p>
          <a:p>
            <a:pPr marL="695325" lvl="2" indent="-342900"/>
            <a:r>
              <a:rPr lang="en-US" altLang="ko-KR" dirty="0">
                <a:solidFill>
                  <a:srgbClr val="0000FF"/>
                </a:solidFill>
              </a:rPr>
              <a:t>25% avg. energy reduction in a single node with large input data sets</a:t>
            </a:r>
          </a:p>
          <a:p>
            <a:pPr lvl="1"/>
            <a:endParaRPr lang="en-US" altLang="ko-KR"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75560" y="1899397"/>
            <a:ext cx="3632944" cy="2033659"/>
          </a:xfrm>
          <a:prstGeom prst="rect">
            <a:avLst/>
          </a:prstGeom>
        </p:spPr>
      </p:pic>
    </p:spTree>
    <p:extLst>
      <p:ext uri="{BB962C8B-B14F-4D97-AF65-F5344CB8AC3E}">
        <p14:creationId xmlns:p14="http://schemas.microsoft.com/office/powerpoint/2010/main" val="7490255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Performance Delta: Large Data Sets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171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aphicFrame>
        <p:nvGraphicFramePr>
          <p:cNvPr id="7" name="내용 개체 틀 5"/>
          <p:cNvGraphicFramePr>
            <a:graphicFrameLocks noGrp="1"/>
          </p:cNvGraphicFramePr>
          <p:nvPr>
            <p:ph idx="1"/>
          </p:nvPr>
        </p:nvGraphicFramePr>
        <p:xfrm>
          <a:off x="457200" y="1556792"/>
          <a:ext cx="8229600" cy="475193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328763" y="1124744"/>
            <a:ext cx="448648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(Large Inputs, Baseline: Host-Only)</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
        <p:nvSpPr>
          <p:cNvPr id="6" name="TextBox 5">
            <a:extLst>
              <a:ext uri="{FF2B5EF4-FFF2-40B4-BE49-F238E27FC236}">
                <a16:creationId xmlns:a16="http://schemas.microsoft.com/office/drawing/2014/main" id="{E30E1489-2504-5544-9A33-3BCA29FD8E85}"/>
              </a:ext>
            </a:extLst>
          </p:cNvPr>
          <p:cNvSpPr txBox="1"/>
          <p:nvPr/>
        </p:nvSpPr>
        <p:spPr>
          <a:xfrm>
            <a:off x="6068934" y="1776045"/>
            <a:ext cx="3102131" cy="830997"/>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47% Performance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Improvement</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spTree>
    <p:extLst>
      <p:ext uri="{BB962C8B-B14F-4D97-AF65-F5344CB8AC3E}">
        <p14:creationId xmlns:p14="http://schemas.microsoft.com/office/powerpoint/2010/main" val="1875985037"/>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Energy Consumption</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172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aphicFrame>
        <p:nvGraphicFramePr>
          <p:cNvPr id="15" name="내용 개체 틀 11"/>
          <p:cNvGraphicFramePr>
            <a:graphicFrameLocks noGrp="1"/>
          </p:cNvGraphicFramePr>
          <p:nvPr>
            <p:ph idx="1"/>
          </p:nvPr>
        </p:nvGraphicFramePr>
        <p:xfrm>
          <a:off x="457200" y="1341438"/>
          <a:ext cx="8229600"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Box 15"/>
          <p:cNvSpPr txBox="1"/>
          <p:nvPr/>
        </p:nvSpPr>
        <p:spPr>
          <a:xfrm>
            <a:off x="6289549" y="1194751"/>
            <a:ext cx="1428340" cy="46166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Host-Only</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
        <p:nvSpPr>
          <p:cNvPr id="17" name="TextBox 16"/>
          <p:cNvSpPr txBox="1"/>
          <p:nvPr/>
        </p:nvSpPr>
        <p:spPr>
          <a:xfrm>
            <a:off x="6283452" y="1612991"/>
            <a:ext cx="1353256" cy="46166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PIM-Only</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
        <p:nvSpPr>
          <p:cNvPr id="18" name="TextBox 17"/>
          <p:cNvSpPr txBox="1"/>
          <p:nvPr/>
        </p:nvSpPr>
        <p:spPr>
          <a:xfrm>
            <a:off x="6286900" y="2031231"/>
            <a:ext cx="2027671" cy="46166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Locality-Aware</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
        <p:nvSpPr>
          <p:cNvPr id="19" name="직사각형 7"/>
          <p:cNvSpPr/>
          <p:nvPr/>
        </p:nvSpPr>
        <p:spPr>
          <a:xfrm>
            <a:off x="3995936" y="2610017"/>
            <a:ext cx="522276" cy="402123"/>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20" name="직사각형 8"/>
          <p:cNvSpPr/>
          <p:nvPr/>
        </p:nvSpPr>
        <p:spPr>
          <a:xfrm>
            <a:off x="4587606" y="2542782"/>
            <a:ext cx="522276" cy="402123"/>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21" name="직사각형 9"/>
          <p:cNvSpPr/>
          <p:nvPr/>
        </p:nvSpPr>
        <p:spPr>
          <a:xfrm>
            <a:off x="5146738" y="2856545"/>
            <a:ext cx="522276" cy="402123"/>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cxnSp>
        <p:nvCxnSpPr>
          <p:cNvPr id="22" name="꺾인 연결선 13"/>
          <p:cNvCxnSpPr>
            <a:endCxn id="19" idx="0"/>
          </p:cNvCxnSpPr>
          <p:nvPr/>
        </p:nvCxnSpPr>
        <p:spPr>
          <a:xfrm rot="10800000" flipV="1">
            <a:off x="4257074" y="1398687"/>
            <a:ext cx="2026378" cy="1211329"/>
          </a:xfrm>
          <a:prstGeom prst="bentConnector2">
            <a:avLst/>
          </a:prstGeom>
          <a:noFill/>
          <a:ln w="19050" cap="flat" cmpd="sng" algn="ctr">
            <a:solidFill>
              <a:srgbClr val="5DA5DA">
                <a:shade val="95000"/>
                <a:satMod val="105000"/>
              </a:srgbClr>
            </a:solidFill>
            <a:prstDash val="dash"/>
            <a:tailEnd type="triangle"/>
          </a:ln>
          <a:effectLst/>
        </p:spPr>
      </p:cxnSp>
      <p:cxnSp>
        <p:nvCxnSpPr>
          <p:cNvPr id="23" name="꺾인 연결선 15"/>
          <p:cNvCxnSpPr>
            <a:endCxn id="20" idx="0"/>
          </p:cNvCxnSpPr>
          <p:nvPr/>
        </p:nvCxnSpPr>
        <p:spPr>
          <a:xfrm rot="10800000" flipV="1">
            <a:off x="4848744" y="1816928"/>
            <a:ext cx="1434708" cy="725854"/>
          </a:xfrm>
          <a:prstGeom prst="bentConnector2">
            <a:avLst/>
          </a:prstGeom>
          <a:noFill/>
          <a:ln w="19050" cap="flat" cmpd="sng" algn="ctr">
            <a:solidFill>
              <a:srgbClr val="5DA5DA">
                <a:shade val="95000"/>
                <a:satMod val="105000"/>
              </a:srgbClr>
            </a:solidFill>
            <a:prstDash val="dash"/>
            <a:tailEnd type="triangle"/>
          </a:ln>
          <a:effectLst/>
        </p:spPr>
      </p:cxnSp>
      <p:cxnSp>
        <p:nvCxnSpPr>
          <p:cNvPr id="24" name="꺾인 연결선 17"/>
          <p:cNvCxnSpPr>
            <a:stCxn id="18" idx="1"/>
            <a:endCxn id="21" idx="0"/>
          </p:cNvCxnSpPr>
          <p:nvPr/>
        </p:nvCxnSpPr>
        <p:spPr>
          <a:xfrm rot="10800000" flipV="1">
            <a:off x="5407876" y="2262063"/>
            <a:ext cx="879024" cy="594481"/>
          </a:xfrm>
          <a:prstGeom prst="bentConnector2">
            <a:avLst/>
          </a:prstGeom>
          <a:noFill/>
          <a:ln w="19050" cap="flat" cmpd="sng" algn="ctr">
            <a:solidFill>
              <a:srgbClr val="5DA5DA">
                <a:shade val="95000"/>
                <a:satMod val="105000"/>
              </a:srgbClr>
            </a:solidFill>
            <a:prstDash val="dash"/>
            <a:tailEnd type="triangle"/>
          </a:ln>
          <a:effectLst/>
        </p:spPr>
      </p:cxnSp>
      <p:sp>
        <p:nvSpPr>
          <p:cNvPr id="14" name="TextBox 13">
            <a:extLst>
              <a:ext uri="{FF2B5EF4-FFF2-40B4-BE49-F238E27FC236}">
                <a16:creationId xmlns:a16="http://schemas.microsoft.com/office/drawing/2014/main" id="{7A3C68F6-D1BB-FB4D-9D7D-A06C6655FD93}"/>
              </a:ext>
            </a:extLst>
          </p:cNvPr>
          <p:cNvSpPr txBox="1"/>
          <p:nvPr/>
        </p:nvSpPr>
        <p:spPr>
          <a:xfrm>
            <a:off x="6804248" y="151709"/>
            <a:ext cx="2198038" cy="830997"/>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25% Energy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Reduction</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spTree>
    <p:extLst>
      <p:ext uri="{BB962C8B-B14F-4D97-AF65-F5344CB8AC3E}">
        <p14:creationId xmlns:p14="http://schemas.microsoft.com/office/powerpoint/2010/main" val="2545248266"/>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PIM: PIM-Enabled Instructions</a:t>
            </a:r>
          </a:p>
        </p:txBody>
      </p:sp>
      <p:sp>
        <p:nvSpPr>
          <p:cNvPr id="3" name="Content Placeholder 2"/>
          <p:cNvSpPr>
            <a:spLocks noGrp="1"/>
          </p:cNvSpPr>
          <p:nvPr>
            <p:ph idx="1"/>
          </p:nvPr>
        </p:nvSpPr>
        <p:spPr>
          <a:xfrm>
            <a:off x="228600" y="1052736"/>
            <a:ext cx="8610600" cy="5195664"/>
          </a:xfrm>
        </p:spPr>
        <p:txBody>
          <a:bodyPr/>
          <a:lstStyle/>
          <a:p>
            <a:r>
              <a:rPr lang="en-US" dirty="0" err="1"/>
              <a:t>Junwhan</a:t>
            </a:r>
            <a:r>
              <a:rPr lang="en-US" dirty="0"/>
              <a:t> </a:t>
            </a:r>
            <a:r>
              <a:rPr lang="en-US" dirty="0" err="1"/>
              <a:t>Ahn</a:t>
            </a:r>
            <a:r>
              <a:rPr lang="en-US" dirty="0"/>
              <a:t>, </a:t>
            </a:r>
            <a:r>
              <a:rPr lang="en-US" dirty="0" err="1"/>
              <a:t>Sungjoo</a:t>
            </a:r>
            <a:r>
              <a:rPr lang="en-US" dirty="0"/>
              <a:t> </a:t>
            </a:r>
            <a:r>
              <a:rPr lang="en-US" dirty="0" err="1"/>
              <a:t>Yoo</a:t>
            </a:r>
            <a:r>
              <a:rPr lang="en-US" dirty="0"/>
              <a:t>, Onur Mutlu, and </a:t>
            </a:r>
            <a:r>
              <a:rPr lang="en-US" dirty="0" err="1"/>
              <a:t>Kiyoung</a:t>
            </a:r>
            <a:r>
              <a:rPr lang="en-US" dirty="0"/>
              <a:t> Choi,</a:t>
            </a:r>
            <a:br>
              <a:rPr lang="en-US" dirty="0"/>
            </a:br>
            <a:r>
              <a:rPr lang="en-US" b="1" dirty="0">
                <a:solidFill>
                  <a:srgbClr val="0432FF"/>
                </a:solidFill>
                <a:hlinkClick r:id="rId2">
                  <a:extLst>
                    <a:ext uri="{A12FA001-AC4F-418D-AE19-62706E023703}">
                      <ahyp:hlinkClr xmlns:ahyp="http://schemas.microsoft.com/office/drawing/2018/hyperlinkcolor" val="tx"/>
                    </a:ext>
                  </a:extLst>
                </a:hlinkClick>
              </a:rPr>
              <a:t>"PIM-Enabled Instructions: A Low-Overhead, Locality-Aware Processing-in-Memory Architecture"</a:t>
            </a:r>
            <a:br>
              <a:rPr lang="en-US" dirty="0">
                <a:solidFill>
                  <a:srgbClr val="0432FF"/>
                </a:solidFill>
              </a:rPr>
            </a:br>
            <a:r>
              <a:rPr lang="en-US" i="1" dirty="0"/>
              <a:t>Proceedings of the </a:t>
            </a:r>
            <a:r>
              <a:rPr lang="en-US" i="1" dirty="0">
                <a:hlinkClick r:id="rId3"/>
              </a:rPr>
              <a:t>42nd International Symposium on Computer Architecture</a:t>
            </a:r>
            <a:r>
              <a:rPr lang="en-US" i="1" dirty="0"/>
              <a:t> (</a:t>
            </a:r>
            <a:r>
              <a:rPr lang="en-US" b="1" i="1" dirty="0"/>
              <a:t>ISCA</a:t>
            </a:r>
            <a:r>
              <a:rPr lang="en-US" i="1" dirty="0"/>
              <a:t>)</a:t>
            </a:r>
            <a:r>
              <a:rPr lang="en-US" dirty="0"/>
              <a:t>, Portland, OR, June 2015. </a:t>
            </a:r>
            <a:br>
              <a:rPr lang="en-US" dirty="0"/>
            </a:br>
            <a:r>
              <a:rPr lang="en-US" dirty="0"/>
              <a:t>[</a:t>
            </a:r>
            <a:r>
              <a:rPr lang="en-US" dirty="0">
                <a:hlinkClick r:id="rId4"/>
              </a:rPr>
              <a:t>Slides (pdf)</a:t>
            </a:r>
            <a:r>
              <a:rPr lang="en-US" dirty="0"/>
              <a:t>] [</a:t>
            </a:r>
            <a:r>
              <a:rPr lang="en-US" dirty="0">
                <a:hlinkClick r:id="rId5"/>
              </a:rPr>
              <a:t>Lightning Session Slides (pdf)</a:t>
            </a:r>
            <a:r>
              <a:rPr lang="en-US" dirty="0"/>
              <a:t>]  </a:t>
            </a:r>
          </a:p>
          <a:p>
            <a:endParaRPr lang="en-US" dirty="0"/>
          </a:p>
          <a:p>
            <a:endParaRPr lang="en-US" dirty="0"/>
          </a:p>
        </p:txBody>
      </p:sp>
      <p:pic>
        <p:nvPicPr>
          <p:cNvPr id="5" name="Picture 4"/>
          <p:cNvPicPr>
            <a:picLocks noChangeAspect="1"/>
          </p:cNvPicPr>
          <p:nvPr/>
        </p:nvPicPr>
        <p:blipFill>
          <a:blip r:embed="rId6"/>
          <a:stretch>
            <a:fillRect/>
          </a:stretch>
        </p:blipFill>
        <p:spPr>
          <a:xfrm>
            <a:off x="0" y="4177496"/>
            <a:ext cx="9144000" cy="2275840"/>
          </a:xfrm>
          <a:prstGeom prst="rect">
            <a:avLst/>
          </a:prstGeom>
        </p:spPr>
      </p:pic>
    </p:spTree>
    <p:extLst>
      <p:ext uri="{BB962C8B-B14F-4D97-AF65-F5344CB8AC3E}">
        <p14:creationId xmlns:p14="http://schemas.microsoft.com/office/powerpoint/2010/main" val="27245872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latin typeface="Garamond" charset="0"/>
                <a:ea typeface="ＭＳ Ｐゴシック" charset="0"/>
                <a:cs typeface="ＭＳ Ｐゴシック" charset="0"/>
              </a:rPr>
              <a:t>Eliminating the Adoption Barriers</a:t>
            </a:r>
          </a:p>
        </p:txBody>
      </p:sp>
      <p:sp>
        <p:nvSpPr>
          <p:cNvPr id="19459" name="Content Placeholder 2"/>
          <p:cNvSpPr>
            <a:spLocks noGrp="1"/>
          </p:cNvSpPr>
          <p:nvPr>
            <p:ph idx="1"/>
          </p:nvPr>
        </p:nvSpPr>
        <p:spPr>
          <a:xfrm>
            <a:off x="228600" y="1447800"/>
            <a:ext cx="8610600" cy="4876800"/>
          </a:xfrm>
        </p:spPr>
        <p:txBody>
          <a:bodyPr/>
          <a:lstStyle/>
          <a:p>
            <a:pPr marL="0" indent="0" algn="ctr" eaLnBrk="1" hangingPunct="1">
              <a:buNone/>
            </a:pPr>
            <a:endParaRPr lang="en-US" sz="5400" dirty="0">
              <a:solidFill>
                <a:srgbClr val="0000FF"/>
              </a:solidFill>
              <a:latin typeface="Tahoma" charset="0"/>
              <a:ea typeface="ＭＳ Ｐゴシック" charset="0"/>
              <a:cs typeface="ＭＳ Ｐゴシック" charset="0"/>
            </a:endParaRPr>
          </a:p>
          <a:p>
            <a:pPr marL="0" indent="0" algn="ctr" eaLnBrk="1" hangingPunct="1">
              <a:buNone/>
            </a:pPr>
            <a:r>
              <a:rPr lang="en-US" sz="6000" dirty="0">
                <a:solidFill>
                  <a:srgbClr val="0000FF"/>
                </a:solidFill>
                <a:latin typeface="Tahoma" charset="0"/>
                <a:ea typeface="ＭＳ Ｐゴシック" charset="0"/>
                <a:cs typeface="ＭＳ Ｐゴシック" charset="0"/>
              </a:rPr>
              <a:t>How to Enable Adoption of </a:t>
            </a:r>
            <a:r>
              <a:rPr lang="en-US" sz="6000" dirty="0">
                <a:solidFill>
                  <a:srgbClr val="FF0000"/>
                </a:solidFill>
                <a:latin typeface="Tahoma" charset="0"/>
                <a:ea typeface="ＭＳ Ｐゴシック" charset="0"/>
                <a:cs typeface="ＭＳ Ｐゴシック" charset="0"/>
              </a:rPr>
              <a:t>Processing in Memory</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419BFC-0704-824A-8642-CF6757650AC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1154425902"/>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Barriers to Adoption of PIM</a:t>
            </a:r>
          </a:p>
        </p:txBody>
      </p:sp>
      <p:sp>
        <p:nvSpPr>
          <p:cNvPr id="3" name="Content Placeholder 2"/>
          <p:cNvSpPr>
            <a:spLocks noGrp="1"/>
          </p:cNvSpPr>
          <p:nvPr>
            <p:ph idx="1"/>
          </p:nvPr>
        </p:nvSpPr>
        <p:spPr>
          <a:xfrm>
            <a:off x="228600" y="1221025"/>
            <a:ext cx="8610600" cy="4876800"/>
          </a:xfrm>
        </p:spPr>
        <p:txBody>
          <a:bodyPr/>
          <a:lstStyle/>
          <a:p>
            <a:pPr marL="0" indent="0">
              <a:buNone/>
            </a:pPr>
            <a:r>
              <a:rPr lang="en-US" dirty="0"/>
              <a:t>1. Functionality of and applications &amp; software for PIM</a:t>
            </a:r>
          </a:p>
          <a:p>
            <a:pPr marL="0" indent="0">
              <a:buNone/>
            </a:pPr>
            <a:endParaRPr lang="en-US" dirty="0"/>
          </a:p>
          <a:p>
            <a:pPr marL="0" indent="0">
              <a:buNone/>
            </a:pPr>
            <a:r>
              <a:rPr lang="en-US" dirty="0"/>
              <a:t>2. Ease of programming (interfaces and compiler/HW support)</a:t>
            </a:r>
          </a:p>
          <a:p>
            <a:pPr marL="0" indent="0">
              <a:buNone/>
            </a:pPr>
            <a:endParaRPr lang="en-US" dirty="0"/>
          </a:p>
          <a:p>
            <a:pPr marL="0" indent="0">
              <a:buNone/>
            </a:pPr>
            <a:r>
              <a:rPr lang="en-US" dirty="0"/>
              <a:t>3. System support: coherence &amp; virtual memory</a:t>
            </a:r>
          </a:p>
          <a:p>
            <a:pPr marL="0" indent="0">
              <a:buNone/>
            </a:pPr>
            <a:endParaRPr lang="en-US" dirty="0"/>
          </a:p>
          <a:p>
            <a:pPr marL="0" indent="0">
              <a:buNone/>
            </a:pPr>
            <a:r>
              <a:rPr lang="en-US" dirty="0"/>
              <a:t>4. Runtime and compilation systems for adaptive scheduling, data mapping, access/sharing control</a:t>
            </a:r>
          </a:p>
          <a:p>
            <a:pPr marL="0" indent="0">
              <a:buNone/>
            </a:pPr>
            <a:endParaRPr lang="en-US" dirty="0"/>
          </a:p>
          <a:p>
            <a:pPr marL="0" indent="0">
              <a:buNone/>
            </a:pPr>
            <a:r>
              <a:rPr lang="en-US" dirty="0"/>
              <a:t>5. Infrastructures to assess benefits and feasibility</a:t>
            </a:r>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TextBox 4">
            <a:extLst>
              <a:ext uri="{FF2B5EF4-FFF2-40B4-BE49-F238E27FC236}">
                <a16:creationId xmlns:a16="http://schemas.microsoft.com/office/drawing/2014/main" id="{CACA1410-DA7E-F643-8886-992AD3AF089B}"/>
              </a:ext>
            </a:extLst>
          </p:cNvPr>
          <p:cNvSpPr txBox="1"/>
          <p:nvPr/>
        </p:nvSpPr>
        <p:spPr>
          <a:xfrm>
            <a:off x="1364585" y="5805264"/>
            <a:ext cx="6455614" cy="461665"/>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All can be solved with change of mindset</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spTree>
    <p:extLst>
      <p:ext uri="{BB962C8B-B14F-4D97-AF65-F5344CB8AC3E}">
        <p14:creationId xmlns:p14="http://schemas.microsoft.com/office/powerpoint/2010/main" val="181534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to Revisit the Entire Stack</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Text Box 17"/>
          <p:cNvSpPr txBox="1">
            <a:spLocks noChangeArrowheads="1"/>
          </p:cNvSpPr>
          <p:nvPr/>
        </p:nvSpPr>
        <p:spPr bwMode="auto">
          <a:xfrm>
            <a:off x="3501600" y="3906838"/>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6" name="Text Box 18"/>
          <p:cNvSpPr txBox="1">
            <a:spLocks noChangeAspect="1" noChangeArrowheads="1"/>
          </p:cNvSpPr>
          <p:nvPr/>
        </p:nvSpPr>
        <p:spPr bwMode="auto">
          <a:xfrm>
            <a:off x="3501600" y="3535363"/>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7" name="Text Box 19"/>
          <p:cNvSpPr txBox="1">
            <a:spLocks noChangeAspect="1" noChangeArrowheads="1"/>
          </p:cNvSpPr>
          <p:nvPr/>
        </p:nvSpPr>
        <p:spPr bwMode="auto">
          <a:xfrm>
            <a:off x="3498425" y="2871044"/>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8" name="Text Box 20"/>
          <p:cNvSpPr txBox="1">
            <a:spLocks noChangeAspect="1" noChangeArrowheads="1"/>
          </p:cNvSpPr>
          <p:nvPr/>
        </p:nvSpPr>
        <p:spPr bwMode="auto">
          <a:xfrm>
            <a:off x="3498425" y="2499569"/>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9" name="Text Box 21"/>
          <p:cNvSpPr txBox="1">
            <a:spLocks noChangeAspect="1" noChangeArrowheads="1"/>
          </p:cNvSpPr>
          <p:nvPr/>
        </p:nvSpPr>
        <p:spPr bwMode="auto">
          <a:xfrm>
            <a:off x="3498425" y="2132856"/>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10" name="Text Box 22"/>
          <p:cNvSpPr txBox="1">
            <a:spLocks noChangeAspect="1" noChangeArrowheads="1"/>
          </p:cNvSpPr>
          <p:nvPr/>
        </p:nvSpPr>
        <p:spPr bwMode="auto">
          <a:xfrm>
            <a:off x="3501600" y="42799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mn-ea"/>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mn-ea"/>
              <a:cs typeface="Arial" charset="0"/>
            </a:endParaRPr>
          </a:p>
        </p:txBody>
      </p:sp>
      <p:sp>
        <p:nvSpPr>
          <p:cNvPr id="11" name="Text Box 23"/>
          <p:cNvSpPr txBox="1">
            <a:spLocks noChangeAspect="1" noChangeArrowheads="1"/>
          </p:cNvSpPr>
          <p:nvPr/>
        </p:nvSpPr>
        <p:spPr bwMode="auto">
          <a:xfrm>
            <a:off x="3501600" y="4651375"/>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12" name="Text Box 24"/>
          <p:cNvSpPr txBox="1">
            <a:spLocks noChangeAspect="1" noChangeArrowheads="1"/>
          </p:cNvSpPr>
          <p:nvPr/>
        </p:nvSpPr>
        <p:spPr bwMode="auto">
          <a:xfrm>
            <a:off x="3501600" y="3212976"/>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13" name="Text Box 23"/>
          <p:cNvSpPr txBox="1">
            <a:spLocks noChangeAspect="1" noChangeArrowheads="1"/>
          </p:cNvSpPr>
          <p:nvPr/>
        </p:nvSpPr>
        <p:spPr bwMode="auto">
          <a:xfrm>
            <a:off x="3503188" y="5006975"/>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14" name="Rounded Rectangle 13"/>
          <p:cNvSpPr>
            <a:spLocks noChangeArrowheads="1"/>
          </p:cNvSpPr>
          <p:nvPr/>
        </p:nvSpPr>
        <p:spPr bwMode="auto">
          <a:xfrm rot="5400000">
            <a:off x="3392996" y="2610036"/>
            <a:ext cx="2232248" cy="2286000"/>
          </a:xfrm>
          <a:prstGeom prst="roundRect">
            <a:avLst>
              <a:gd name="adj" fmla="val 16667"/>
            </a:avLst>
          </a:prstGeom>
          <a:noFill/>
          <a:ln w="444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mn-ea"/>
              <a:cs typeface="+mn-cs"/>
            </a:endParaRPr>
          </a:p>
        </p:txBody>
      </p:sp>
      <p:sp>
        <p:nvSpPr>
          <p:cNvPr id="15" name="TextBox 14">
            <a:extLst>
              <a:ext uri="{FF2B5EF4-FFF2-40B4-BE49-F238E27FC236}">
                <a16:creationId xmlns:a16="http://schemas.microsoft.com/office/drawing/2014/main" id="{96A6595C-436B-B546-8CE9-DFF850FBB246}"/>
              </a:ext>
            </a:extLst>
          </p:cNvPr>
          <p:cNvSpPr txBox="1"/>
          <p:nvPr/>
        </p:nvSpPr>
        <p:spPr>
          <a:xfrm>
            <a:off x="2195736" y="5805264"/>
            <a:ext cx="4793300" cy="461665"/>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We can get there step by step</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spTree>
    <p:extLst>
      <p:ext uri="{BB962C8B-B14F-4D97-AF65-F5344CB8AC3E}">
        <p14:creationId xmlns:p14="http://schemas.microsoft.com/office/powerpoint/2010/main" val="7399480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C16C-9759-FC44-89ED-791187DE959D}"/>
              </a:ext>
            </a:extLst>
          </p:cNvPr>
          <p:cNvSpPr>
            <a:spLocks noGrp="1"/>
          </p:cNvSpPr>
          <p:nvPr>
            <p:ph type="title"/>
          </p:nvPr>
        </p:nvSpPr>
        <p:spPr>
          <a:xfrm>
            <a:off x="228600" y="152400"/>
            <a:ext cx="9023920" cy="1066800"/>
          </a:xfrm>
        </p:spPr>
        <p:txBody>
          <a:bodyPr/>
          <a:lstStyle/>
          <a:p>
            <a:r>
              <a:rPr lang="en-US" sz="3200" dirty="0"/>
              <a:t>DAMOV Methodology &amp; Workloads </a:t>
            </a:r>
            <a:r>
              <a:rPr lang="en-US" sz="2400" b="1" dirty="0"/>
              <a:t>[SIGMETRICS’21]</a:t>
            </a:r>
          </a:p>
        </p:txBody>
      </p:sp>
      <p:sp>
        <p:nvSpPr>
          <p:cNvPr id="3" name="Content Placeholder 2">
            <a:extLst>
              <a:ext uri="{FF2B5EF4-FFF2-40B4-BE49-F238E27FC236}">
                <a16:creationId xmlns:a16="http://schemas.microsoft.com/office/drawing/2014/main" id="{61439010-5FA7-AA42-A731-A388AD81277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A26F39B-2AFF-E444-85AA-0B9D802E8B03}"/>
              </a:ext>
            </a:extLst>
          </p:cNvPr>
          <p:cNvSpPr>
            <a:spLocks noGrp="1"/>
          </p:cNvSpPr>
          <p:nvPr>
            <p:ph type="sldNum" sz="quarter" idx="11"/>
          </p:nvPr>
        </p:nvSpPr>
        <p:spPr/>
        <p:txBody>
          <a:bodyPr/>
          <a:lstStyle/>
          <a:p>
            <a:fld id="{323594FA-E141-4234-AE05-360401972BE7}" type="slidenum">
              <a:rPr lang="en-US" altLang="en-US" smtClean="0"/>
              <a:pPr/>
              <a:t>177</a:t>
            </a:fld>
            <a:endParaRPr lang="en-US" altLang="en-US"/>
          </a:p>
        </p:txBody>
      </p:sp>
      <p:pic>
        <p:nvPicPr>
          <p:cNvPr id="5" name="Picture 4">
            <a:extLst>
              <a:ext uri="{FF2B5EF4-FFF2-40B4-BE49-F238E27FC236}">
                <a16:creationId xmlns:a16="http://schemas.microsoft.com/office/drawing/2014/main" id="{21E15779-7C5C-DE4E-8C08-440276A74E6A}"/>
              </a:ext>
            </a:extLst>
          </p:cNvPr>
          <p:cNvPicPr>
            <a:picLocks noChangeAspect="1"/>
          </p:cNvPicPr>
          <p:nvPr/>
        </p:nvPicPr>
        <p:blipFill>
          <a:blip r:embed="rId2"/>
          <a:stretch>
            <a:fillRect/>
          </a:stretch>
        </p:blipFill>
        <p:spPr>
          <a:xfrm>
            <a:off x="1763688" y="1052735"/>
            <a:ext cx="5406441" cy="5724467"/>
          </a:xfrm>
          <a:prstGeom prst="rect">
            <a:avLst/>
          </a:prstGeom>
        </p:spPr>
      </p:pic>
    </p:spTree>
    <p:extLst>
      <p:ext uri="{BB962C8B-B14F-4D97-AF65-F5344CB8AC3E}">
        <p14:creationId xmlns:p14="http://schemas.microsoft.com/office/powerpoint/2010/main" val="2145794310"/>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PIM Review and Open Problems</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3F2BD8AA-5E69-D846-BFB8-21B3FD479841}"/>
              </a:ext>
            </a:extLst>
          </p:cNvPr>
          <p:cNvSpPr txBox="1">
            <a:spLocks/>
          </p:cNvSpPr>
          <p:nvPr/>
        </p:nvSpPr>
        <p:spPr bwMode="auto">
          <a:xfrm>
            <a:off x="381000" y="1205136"/>
            <a:ext cx="8915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sz="1800" b="0" i="0" strike="noStrike" kern="1200" cap="none" spc="0" normalizeH="0" baseline="0" noProof="0" dirty="0">
                <a:ln>
                  <a:noFill/>
                </a:ln>
                <a:solidFill>
                  <a:srgbClr val="000000"/>
                </a:solidFill>
                <a:effectLst/>
                <a:uLnTx/>
                <a:uFillTx/>
                <a:latin typeface="Tahoma"/>
                <a:ea typeface="+mn-ea"/>
                <a:cs typeface="+mn-cs"/>
              </a:rPr>
              <a:t>Onur Mutlu</a:t>
            </a:r>
            <a:r>
              <a:rPr kumimoji="0" lang="en-US" sz="1800" b="0" i="0" u="none" strike="noStrike" kern="1200" cap="none" spc="0" normalizeH="0" baseline="0" noProof="0" dirty="0">
                <a:ln>
                  <a:noFill/>
                </a:ln>
                <a:solidFill>
                  <a:srgbClr val="000000"/>
                </a:solidFill>
                <a:effectLst/>
                <a:uLnTx/>
                <a:uFillTx/>
                <a:latin typeface="Tahoma"/>
                <a:ea typeface="+mn-ea"/>
                <a:cs typeface="+mn-cs"/>
              </a:rPr>
              <a:t>, Saugata Ghose, Juan Gomez-Luna, and </a:t>
            </a:r>
            <a:r>
              <a:rPr kumimoji="0" lang="en-US" sz="1800" b="0" i="0" u="none" strike="noStrike" kern="1200" cap="none" spc="0" normalizeH="0" baseline="0" noProof="0" dirty="0" err="1">
                <a:ln>
                  <a:noFill/>
                </a:ln>
                <a:solidFill>
                  <a:srgbClr val="000000"/>
                </a:solidFill>
                <a:effectLst/>
                <a:uLnTx/>
                <a:uFillTx/>
                <a:latin typeface="Tahoma"/>
                <a:ea typeface="+mn-ea"/>
                <a:cs typeface="+mn-cs"/>
              </a:rPr>
              <a:t>Rachata</a:t>
            </a:r>
            <a:r>
              <a:rPr kumimoji="0" lang="en-US" sz="1800" b="0" i="0" u="none" strike="noStrike" kern="1200" cap="none" spc="0" normalizeH="0" baseline="0" noProof="0" dirty="0">
                <a:ln>
                  <a:noFill/>
                </a:ln>
                <a:solidFill>
                  <a:srgbClr val="000000"/>
                </a:solidFill>
                <a:effectLst/>
                <a:uLnTx/>
                <a:uFillTx/>
                <a:latin typeface="Tahoma"/>
                <a:ea typeface="+mn-ea"/>
                <a:cs typeface="+mn-cs"/>
              </a:rPr>
              <a:t> Ausavarungnirun,</a:t>
            </a:r>
            <a:br>
              <a:rPr kumimoji="0" lang="en-US" sz="1800" b="0" i="0" u="none" strike="noStrike" kern="1200" cap="none" spc="0" normalizeH="0" baseline="0" noProof="0" dirty="0">
                <a:ln>
                  <a:noFill/>
                </a:ln>
                <a:solidFill>
                  <a:srgbClr val="000000"/>
                </a:solidFill>
                <a:effectLst/>
                <a:uLnTx/>
                <a:uFillTx/>
                <a:latin typeface="Tahoma"/>
                <a:ea typeface="+mn-ea"/>
                <a:cs typeface="+mn-cs"/>
              </a:rPr>
            </a:br>
            <a:r>
              <a:rPr kumimoji="0" lang="en-US" sz="1800" b="1" i="0" u="none" strike="noStrike" kern="1200" cap="none" spc="0" normalizeH="0" baseline="0" noProof="0" dirty="0">
                <a:ln>
                  <a:noFill/>
                </a:ln>
                <a:solidFill>
                  <a:srgbClr val="0432FF"/>
                </a:solidFill>
                <a:effectLst/>
                <a:uLnTx/>
                <a:uFillTx/>
                <a:latin typeface="Tahoma"/>
                <a:ea typeface="+mn-ea"/>
                <a:cs typeface="+mn-cs"/>
                <a:hlinkClick r:id="rId2">
                  <a:extLst>
                    <a:ext uri="{A12FA001-AC4F-418D-AE19-62706E023703}">
                      <ahyp:hlinkClr xmlns:ahyp="http://schemas.microsoft.com/office/drawing/2018/hyperlinkcolor" val="tx"/>
                    </a:ext>
                  </a:extLst>
                </a:hlinkClick>
              </a:rPr>
              <a:t>"A Modern Primer on Processing in Memory"</a:t>
            </a:r>
            <a:br>
              <a:rPr kumimoji="0" lang="en-US" sz="1800" b="0" i="0" u="none" strike="noStrike" kern="1200" cap="none" spc="0" normalizeH="0" baseline="0" noProof="0" dirty="0">
                <a:ln>
                  <a:noFill/>
                </a:ln>
                <a:solidFill>
                  <a:srgbClr val="0432FF"/>
                </a:solidFill>
                <a:effectLst/>
                <a:uLnTx/>
                <a:uFillTx/>
                <a:latin typeface="Tahoma"/>
                <a:ea typeface="+mn-ea"/>
                <a:cs typeface="+mn-cs"/>
              </a:rPr>
            </a:br>
            <a:r>
              <a:rPr kumimoji="0" lang="en-US" sz="1800" b="0" i="1" u="none" strike="noStrike" kern="1200" cap="none" spc="0" normalizeH="0" baseline="0" noProof="0" dirty="0">
                <a:ln>
                  <a:noFill/>
                </a:ln>
                <a:solidFill>
                  <a:srgbClr val="000000"/>
                </a:solidFill>
                <a:effectLst/>
                <a:uLnTx/>
                <a:uFillTx/>
                <a:latin typeface="Tahoma"/>
                <a:ea typeface="+mn-ea"/>
                <a:cs typeface="+mn-cs"/>
              </a:rPr>
              <a:t>Invited Book Chapter in </a:t>
            </a:r>
            <a:r>
              <a:rPr kumimoji="0" lang="en-US" sz="1800" b="1" i="1" u="none" strike="noStrike" kern="1200" cap="none" spc="0" normalizeH="0" baseline="0" noProof="0" dirty="0">
                <a:ln>
                  <a:noFill/>
                </a:ln>
                <a:solidFill>
                  <a:srgbClr val="000000"/>
                </a:solidFill>
                <a:effectLst/>
                <a:uLnTx/>
                <a:uFillTx/>
                <a:latin typeface="Tahoma"/>
                <a:ea typeface="+mn-ea"/>
                <a:cs typeface="+mn-cs"/>
                <a:hlinkClick r:id="rId3"/>
              </a:rPr>
              <a:t>Emerging Computing: From Devices to Systems - Looking Beyond Moore and Von Neumann</a:t>
            </a:r>
            <a:r>
              <a:rPr kumimoji="0" lang="en-US" sz="1800" b="0" i="0" u="none" strike="noStrike" kern="1200" cap="none" spc="0" normalizeH="0" baseline="0" noProof="0" dirty="0">
                <a:ln>
                  <a:noFill/>
                </a:ln>
                <a:solidFill>
                  <a:srgbClr val="000000"/>
                </a:solidFill>
                <a:effectLst/>
                <a:uLnTx/>
                <a:uFillTx/>
                <a:latin typeface="Tahoma"/>
                <a:ea typeface="+mn-ea"/>
                <a:cs typeface="+mn-cs"/>
              </a:rPr>
              <a:t>, Springer, to be published in 2021.</a:t>
            </a: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1" i="0" u="none" strike="noStrike" kern="0" cap="none" spc="0" normalizeH="0" baseline="0" noProof="0" dirty="0">
              <a:ln>
                <a:noFill/>
              </a:ln>
              <a:solidFill>
                <a:srgbClr val="000000"/>
              </a:solidFill>
              <a:effectLst/>
              <a:uLnTx/>
              <a:uFillTx/>
              <a:latin typeface="Tahoma"/>
              <a:ea typeface="+mn-ea"/>
              <a:cs typeface="+mn-cs"/>
            </a:endParaRPr>
          </a:p>
        </p:txBody>
      </p:sp>
      <p:sp>
        <p:nvSpPr>
          <p:cNvPr id="5" name="TextBox 4">
            <a:extLst>
              <a:ext uri="{FF2B5EF4-FFF2-40B4-BE49-F238E27FC236}">
                <a16:creationId xmlns:a16="http://schemas.microsoft.com/office/drawing/2014/main" id="{B44AC5CF-BFA6-5646-92DE-C9D89AA74928}"/>
              </a:ext>
            </a:extLst>
          </p:cNvPr>
          <p:cNvSpPr txBox="1"/>
          <p:nvPr/>
        </p:nvSpPr>
        <p:spPr>
          <a:xfrm>
            <a:off x="2411760" y="6453336"/>
            <a:ext cx="4674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Tahoma"/>
                <a:ea typeface="+mn-ea"/>
                <a:cs typeface="+mn-cs"/>
                <a:hlinkClick r:id="rId4">
                  <a:extLst>
                    <a:ext uri="{A12FA001-AC4F-418D-AE19-62706E023703}">
                      <ahyp:hlinkClr xmlns:ahyp="http://schemas.microsoft.com/office/drawing/2018/hyperlinkcolor" val="tx"/>
                    </a:ext>
                  </a:extLst>
                </a:hlinkClick>
              </a:rPr>
              <a:t>https://arxiv.org/pdf/1903.03988.pdf</a:t>
            </a:r>
            <a:endParaRPr kumimoji="0" lang="en-US" sz="1800" b="1" i="0" u="none" strike="noStrike" kern="1200" cap="none" spc="0" normalizeH="0" baseline="0" noProof="0" dirty="0">
              <a:ln>
                <a:noFill/>
              </a:ln>
              <a:solidFill>
                <a:srgbClr val="0432FF"/>
              </a:solidFill>
              <a:effectLst/>
              <a:uLnTx/>
              <a:uFillTx/>
              <a:latin typeface="Tahoma"/>
              <a:ea typeface="+mn-ea"/>
              <a:cs typeface="+mn-cs"/>
            </a:endParaRPr>
          </a:p>
        </p:txBody>
      </p:sp>
      <p:pic>
        <p:nvPicPr>
          <p:cNvPr id="6" name="Picture 5">
            <a:extLst>
              <a:ext uri="{FF2B5EF4-FFF2-40B4-BE49-F238E27FC236}">
                <a16:creationId xmlns:a16="http://schemas.microsoft.com/office/drawing/2014/main" id="{A5EA4CA5-FBD8-9749-9830-D77D34BE5845}"/>
              </a:ext>
            </a:extLst>
          </p:cNvPr>
          <p:cNvPicPr>
            <a:picLocks noChangeAspect="1"/>
          </p:cNvPicPr>
          <p:nvPr/>
        </p:nvPicPr>
        <p:blipFill>
          <a:blip r:embed="rId5"/>
          <a:stretch>
            <a:fillRect/>
          </a:stretch>
        </p:blipFill>
        <p:spPr>
          <a:xfrm>
            <a:off x="-14659" y="1455514"/>
            <a:ext cx="9144000" cy="2744353"/>
          </a:xfrm>
          <a:prstGeom prst="rect">
            <a:avLst/>
          </a:prstGeom>
        </p:spPr>
      </p:pic>
    </p:spTree>
    <p:extLst>
      <p:ext uri="{BB962C8B-B14F-4D97-AF65-F5344CB8AC3E}">
        <p14:creationId xmlns:p14="http://schemas.microsoft.com/office/powerpoint/2010/main" val="3923258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PIM Review and Open Problems (II)</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3F2BD8AA-5E69-D846-BFB8-21B3FD479841}"/>
              </a:ext>
            </a:extLst>
          </p:cNvPr>
          <p:cNvSpPr txBox="1">
            <a:spLocks/>
          </p:cNvSpPr>
          <p:nvPr/>
        </p:nvSpPr>
        <p:spPr bwMode="auto">
          <a:xfrm>
            <a:off x="381000" y="1205136"/>
            <a:ext cx="8915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sz="1700" b="0" i="0" u="none" strike="noStrike" kern="1200" cap="none" spc="0" normalizeH="0" baseline="0" noProof="0" dirty="0">
                <a:ln>
                  <a:noFill/>
                </a:ln>
                <a:solidFill>
                  <a:srgbClr val="000000"/>
                </a:solidFill>
                <a:effectLst/>
                <a:uLnTx/>
                <a:uFillTx/>
                <a:latin typeface="Tahoma"/>
                <a:ea typeface="+mn-ea"/>
                <a:cs typeface="+mn-cs"/>
              </a:rPr>
              <a:t>Saugata Ghose, Amirali Boroumand, </a:t>
            </a:r>
            <a:r>
              <a:rPr kumimoji="0" lang="en-US" sz="1700" b="0" i="0" u="none" strike="noStrike" kern="1200" cap="none" spc="0" normalizeH="0" baseline="0" noProof="0" dirty="0" err="1">
                <a:ln>
                  <a:noFill/>
                </a:ln>
                <a:solidFill>
                  <a:srgbClr val="000000"/>
                </a:solidFill>
                <a:effectLst/>
                <a:uLnTx/>
                <a:uFillTx/>
                <a:latin typeface="Tahoma"/>
                <a:ea typeface="+mn-ea"/>
                <a:cs typeface="+mn-cs"/>
              </a:rPr>
              <a:t>Jeremie</a:t>
            </a:r>
            <a:r>
              <a:rPr kumimoji="0" lang="en-US" sz="1700" b="0" i="0" u="none" strike="noStrike" kern="1200" cap="none" spc="0" normalizeH="0" baseline="0" noProof="0" dirty="0">
                <a:ln>
                  <a:noFill/>
                </a:ln>
                <a:solidFill>
                  <a:srgbClr val="000000"/>
                </a:solidFill>
                <a:effectLst/>
                <a:uLnTx/>
                <a:uFillTx/>
                <a:latin typeface="Tahoma"/>
                <a:ea typeface="+mn-ea"/>
                <a:cs typeface="+mn-cs"/>
              </a:rPr>
              <a:t> S. Kim, Juan Gomez-Luna, and Onur Mutlu,</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1" i="0" u="none" strike="noStrike" kern="1200" cap="none" spc="0" normalizeH="0" baseline="0" noProof="0" dirty="0">
                <a:ln>
                  <a:noFill/>
                </a:ln>
                <a:solidFill>
                  <a:srgbClr val="0000FF"/>
                </a:solidFill>
                <a:effectLst/>
                <a:uLnTx/>
                <a:uFillTx/>
                <a:latin typeface="Tahoma"/>
                <a:ea typeface="+mn-ea"/>
                <a:cs typeface="+mn-cs"/>
                <a:hlinkClick r:id="rId2">
                  <a:extLst>
                    <a:ext uri="{A12FA001-AC4F-418D-AE19-62706E023703}">
                      <ahyp:hlinkClr xmlns:ahyp="http://schemas.microsoft.com/office/drawing/2018/hyperlinkcolor" val="tx"/>
                    </a:ext>
                  </a:extLst>
                </a:hlinkClick>
              </a:rPr>
              <a:t>"Processing-in-Memory: A Workload-Driven Perspective"</a:t>
            </a:r>
            <a:br>
              <a:rPr kumimoji="0" lang="en-US" sz="1900" b="0" i="0" u="none" strike="noStrike" kern="1200" cap="none" spc="0" normalizeH="0" baseline="0" noProof="0" dirty="0">
                <a:ln>
                  <a:noFill/>
                </a:ln>
                <a:solidFill>
                  <a:srgbClr val="0000FF"/>
                </a:solidFill>
                <a:effectLst/>
                <a:uLnTx/>
                <a:uFillTx/>
                <a:latin typeface="Tahoma"/>
                <a:ea typeface="+mn-ea"/>
                <a:cs typeface="+mn-cs"/>
              </a:rPr>
            </a:br>
            <a:r>
              <a:rPr kumimoji="0" lang="en-US" sz="1900" b="0" i="1" u="none" strike="noStrike" kern="1200" cap="none" spc="0" normalizeH="0" baseline="0" noProof="0" dirty="0">
                <a:ln>
                  <a:noFill/>
                </a:ln>
                <a:solidFill>
                  <a:srgbClr val="000000"/>
                </a:solidFill>
                <a:effectLst/>
                <a:uLnTx/>
                <a:uFillTx/>
                <a:latin typeface="Tahoma"/>
                <a:ea typeface="+mn-ea"/>
                <a:cs typeface="+mn-cs"/>
              </a:rPr>
              <a:t>Invited Article in </a:t>
            </a:r>
            <a:r>
              <a:rPr kumimoji="0" lang="en-US" sz="1900" b="0" i="1" u="none" strike="noStrike" kern="1200" cap="none" spc="0" normalizeH="0" baseline="0" noProof="0" dirty="0">
                <a:ln>
                  <a:noFill/>
                </a:ln>
                <a:solidFill>
                  <a:srgbClr val="000000"/>
                </a:solidFill>
                <a:effectLst/>
                <a:uLnTx/>
                <a:uFillTx/>
                <a:latin typeface="Tahoma"/>
                <a:ea typeface="+mn-ea"/>
                <a:cs typeface="+mn-cs"/>
                <a:hlinkClick r:id="rId3"/>
              </a:rPr>
              <a:t>IBM Journal of Research &amp; Development</a:t>
            </a:r>
            <a:r>
              <a:rPr kumimoji="0" lang="en-US" sz="1900" b="0" i="1" u="none" strike="noStrike" kern="1200" cap="none" spc="0" normalizeH="0" baseline="0" noProof="0" dirty="0">
                <a:ln>
                  <a:noFill/>
                </a:ln>
                <a:solidFill>
                  <a:srgbClr val="000000"/>
                </a:solidFill>
                <a:effectLst/>
                <a:uLnTx/>
                <a:uFillTx/>
                <a:latin typeface="Tahoma"/>
                <a:ea typeface="+mn-ea"/>
                <a:cs typeface="+mn-cs"/>
              </a:rPr>
              <a:t>, Special Issue on Hardware for Artificial Intelligence</a:t>
            </a:r>
            <a:r>
              <a:rPr kumimoji="0" lang="en-US" sz="1900" b="0" i="0" u="none" strike="noStrike" kern="1200" cap="none" spc="0" normalizeH="0" baseline="0" noProof="0" dirty="0">
                <a:ln>
                  <a:noFill/>
                </a:ln>
                <a:solidFill>
                  <a:srgbClr val="000000"/>
                </a:solidFill>
                <a:effectLst/>
                <a:uLnTx/>
                <a:uFillTx/>
                <a:latin typeface="Tahoma"/>
                <a:ea typeface="+mn-ea"/>
                <a:cs typeface="+mn-cs"/>
              </a:rPr>
              <a:t>, to appear in November 2019. </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0" i="0" u="none" strike="noStrike" kern="1200" cap="none" spc="0" normalizeH="0" baseline="0" noProof="0" dirty="0">
                <a:ln>
                  <a:noFill/>
                </a:ln>
                <a:solidFill>
                  <a:srgbClr val="000000"/>
                </a:solidFill>
                <a:effectLst/>
                <a:uLnTx/>
                <a:uFillTx/>
                <a:latin typeface="Tahoma"/>
                <a:ea typeface="+mn-ea"/>
                <a:cs typeface="+mn-cs"/>
              </a:rPr>
              <a:t>[</a:t>
            </a:r>
            <a:r>
              <a:rPr kumimoji="0" lang="en-US" sz="1900" b="0" i="0" u="none" strike="noStrike" kern="1200" cap="none" spc="0" normalizeH="0" baseline="0" noProof="0" dirty="0">
                <a:ln>
                  <a:noFill/>
                </a:ln>
                <a:solidFill>
                  <a:srgbClr val="000000"/>
                </a:solidFill>
                <a:effectLst/>
                <a:uLnTx/>
                <a:uFillTx/>
                <a:latin typeface="Tahoma"/>
                <a:ea typeface="+mn-ea"/>
                <a:cs typeface="+mn-cs"/>
                <a:hlinkClick r:id="rId2"/>
              </a:rPr>
              <a:t>Preliminary arXiv version</a:t>
            </a:r>
            <a:r>
              <a:rPr kumimoji="0" lang="en-US" sz="1900" b="0" i="0" u="none" strike="noStrike" kern="1200" cap="none" spc="0" normalizeH="0" baseline="0" noProof="0" dirty="0">
                <a:ln>
                  <a:noFill/>
                </a:ln>
                <a:solidFill>
                  <a:srgbClr val="000000"/>
                </a:solidFill>
                <a:effectLst/>
                <a:uLnTx/>
                <a:uFillTx/>
                <a:latin typeface="Tahoma"/>
                <a:ea typeface="+mn-ea"/>
                <a:cs typeface="+mn-cs"/>
              </a:rPr>
              <a:t>]</a:t>
            </a:r>
          </a:p>
        </p:txBody>
      </p:sp>
      <p:sp>
        <p:nvSpPr>
          <p:cNvPr id="5" name="TextBox 4">
            <a:extLst>
              <a:ext uri="{FF2B5EF4-FFF2-40B4-BE49-F238E27FC236}">
                <a16:creationId xmlns:a16="http://schemas.microsoft.com/office/drawing/2014/main" id="{B44AC5CF-BFA6-5646-92DE-C9D89AA74928}"/>
              </a:ext>
            </a:extLst>
          </p:cNvPr>
          <p:cNvSpPr txBox="1"/>
          <p:nvPr/>
        </p:nvSpPr>
        <p:spPr>
          <a:xfrm>
            <a:off x="2411760" y="6453336"/>
            <a:ext cx="4742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2">
                  <a:extLst>
                    <a:ext uri="{A12FA001-AC4F-418D-AE19-62706E023703}">
                      <ahyp:hlinkClr xmlns:ahyp="http://schemas.microsoft.com/office/drawing/2018/hyperlinkcolor" val="tx"/>
                    </a:ext>
                  </a:extLst>
                </a:hlinkClick>
              </a:rPr>
              <a:t>https://arxiv.org/pdf/1907.12947.pdf</a:t>
            </a:r>
            <a:endParaRPr kumimoji="0" lang="en-US" sz="1800" b="1" i="0" u="none" strike="noStrike" kern="1200" cap="none" spc="0" normalizeH="0" baseline="0" noProof="0" dirty="0">
              <a:ln>
                <a:noFill/>
              </a:ln>
              <a:solidFill>
                <a:srgbClr val="0000FF"/>
              </a:solidFill>
              <a:effectLst/>
              <a:uLnTx/>
              <a:uFillTx/>
              <a:latin typeface="Tahoma"/>
              <a:ea typeface="+mn-ea"/>
              <a:cs typeface="+mn-cs"/>
            </a:endParaRPr>
          </a:p>
        </p:txBody>
      </p:sp>
      <p:pic>
        <p:nvPicPr>
          <p:cNvPr id="6" name="Picture 5">
            <a:extLst>
              <a:ext uri="{FF2B5EF4-FFF2-40B4-BE49-F238E27FC236}">
                <a16:creationId xmlns:a16="http://schemas.microsoft.com/office/drawing/2014/main" id="{FBED0A37-4CC1-FB45-AFBB-5CD2236B6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12" y="2457019"/>
            <a:ext cx="9144000" cy="1055077"/>
          </a:xfrm>
          <a:prstGeom prst="rect">
            <a:avLst/>
          </a:prstGeom>
        </p:spPr>
      </p:pic>
    </p:spTree>
    <p:extLst>
      <p:ext uri="{BB962C8B-B14F-4D97-AF65-F5344CB8AC3E}">
        <p14:creationId xmlns:p14="http://schemas.microsoft.com/office/powerpoint/2010/main" val="33521667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Computing System</a:t>
            </a:r>
          </a:p>
        </p:txBody>
      </p:sp>
      <p:sp>
        <p:nvSpPr>
          <p:cNvPr id="3" name="Content Placeholder 2"/>
          <p:cNvSpPr>
            <a:spLocks noGrp="1"/>
          </p:cNvSpPr>
          <p:nvPr>
            <p:ph idx="1"/>
          </p:nvPr>
        </p:nvSpPr>
        <p:spPr/>
        <p:txBody>
          <a:bodyPr/>
          <a:lstStyle/>
          <a:p>
            <a:r>
              <a:rPr lang="en-US" dirty="0"/>
              <a:t>Three key components</a:t>
            </a:r>
          </a:p>
          <a:p>
            <a:r>
              <a:rPr lang="en-US" dirty="0">
                <a:solidFill>
                  <a:srgbClr val="0000FF"/>
                </a:solidFill>
              </a:rPr>
              <a:t>Computation </a:t>
            </a:r>
          </a:p>
          <a:p>
            <a:r>
              <a:rPr lang="en-US" dirty="0">
                <a:solidFill>
                  <a:srgbClr val="0000FF"/>
                </a:solidFill>
              </a:rPr>
              <a:t>Communication</a:t>
            </a:r>
          </a:p>
          <a:p>
            <a:r>
              <a:rPr lang="en-US" dirty="0">
                <a:solidFill>
                  <a:srgbClr val="0000FF"/>
                </a:solidFill>
              </a:rPr>
              <a:t>Storage/memory</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43000" y="3429000"/>
            <a:ext cx="7226300" cy="330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3798168" y="2852936"/>
            <a:ext cx="8334672" cy="523220"/>
          </a:xfrm>
          <a:prstGeom prst="rect">
            <a:avLst/>
          </a:prstGeom>
        </p:spPr>
        <p:txBody>
          <a:bodyPr wrap="square">
            <a:spAutoFit/>
          </a:bodyPr>
          <a:lstStyle/>
          <a:p>
            <a:r>
              <a:rPr lang="en-US" sz="1400" dirty="0">
                <a:solidFill>
                  <a:srgbClr val="000000"/>
                </a:solidFill>
              </a:rPr>
              <a:t>Burks, Goldstein, von Neumann, “</a:t>
            </a:r>
            <a:r>
              <a:rPr lang="en-US" sz="1400" dirty="0">
                <a:solidFill>
                  <a:srgbClr val="0000FF"/>
                </a:solidFill>
              </a:rPr>
              <a:t>Preliminary discussion of the</a:t>
            </a:r>
          </a:p>
          <a:p>
            <a:r>
              <a:rPr lang="en-US" sz="1400" dirty="0">
                <a:solidFill>
                  <a:srgbClr val="0000FF"/>
                </a:solidFill>
              </a:rPr>
              <a:t>logical design of an electronic computing instrument</a:t>
            </a:r>
            <a:r>
              <a:rPr lang="en-US" sz="1400" dirty="0">
                <a:solidFill>
                  <a:srgbClr val="000000"/>
                </a:solidFill>
              </a:rPr>
              <a:t>,” 1946.</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8063" y="152400"/>
            <a:ext cx="3255263" cy="2554836"/>
          </a:xfrm>
          <a:prstGeom prst="rect">
            <a:avLst/>
          </a:prstGeom>
        </p:spPr>
      </p:pic>
      <p:sp>
        <p:nvSpPr>
          <p:cNvPr id="8" name="TextBox 7"/>
          <p:cNvSpPr txBox="1"/>
          <p:nvPr/>
        </p:nvSpPr>
        <p:spPr>
          <a:xfrm>
            <a:off x="103846" y="6630115"/>
            <a:ext cx="5666936" cy="246221"/>
          </a:xfrm>
          <a:prstGeom prst="rect">
            <a:avLst/>
          </a:prstGeom>
          <a:noFill/>
        </p:spPr>
        <p:txBody>
          <a:bodyPr wrap="none" rtlCol="0">
            <a:spAutoFit/>
          </a:bodyPr>
          <a:lstStyle/>
          <a:p>
            <a:r>
              <a:rPr lang="en-US" sz="1000" dirty="0">
                <a:solidFill>
                  <a:srgbClr val="000000"/>
                </a:solidFill>
              </a:rPr>
              <a:t>Image source: https://lbsitbytes2010.wordpress.com/2013/03/29/john-von-neumann-roll-no-15/</a:t>
            </a:r>
          </a:p>
        </p:txBody>
      </p:sp>
      <p:sp>
        <p:nvSpPr>
          <p:cNvPr id="10" name="AutoShape 25">
            <a:extLst>
              <a:ext uri="{FF2B5EF4-FFF2-40B4-BE49-F238E27FC236}">
                <a16:creationId xmlns:a16="http://schemas.microsoft.com/office/drawing/2014/main" id="{D9E911D2-E77B-FF4B-9489-176C3DB04621}"/>
              </a:ext>
            </a:extLst>
          </p:cNvPr>
          <p:cNvSpPr>
            <a:spLocks noChangeArrowheads="1"/>
          </p:cNvSpPr>
          <p:nvPr/>
        </p:nvSpPr>
        <p:spPr bwMode="auto">
          <a:xfrm>
            <a:off x="1475656" y="3862079"/>
            <a:ext cx="1800200" cy="1224136"/>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1901840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3505-2DAA-ED43-A184-C4D419F9BE48}"/>
              </a:ext>
            </a:extLst>
          </p:cNvPr>
          <p:cNvSpPr>
            <a:spLocks noGrp="1"/>
          </p:cNvSpPr>
          <p:nvPr>
            <p:ph type="title"/>
          </p:nvPr>
        </p:nvSpPr>
        <p:spPr>
          <a:xfrm>
            <a:off x="228600" y="152400"/>
            <a:ext cx="8915400" cy="1066800"/>
          </a:xfrm>
        </p:spPr>
        <p:txBody>
          <a:bodyPr/>
          <a:lstStyle/>
          <a:p>
            <a:r>
              <a:rPr lang="en-US" sz="3800" dirty="0"/>
              <a:t>UPMEM Processing-in-DRAM Engine (2019)</a:t>
            </a:r>
          </a:p>
        </p:txBody>
      </p:sp>
      <p:sp>
        <p:nvSpPr>
          <p:cNvPr id="4" name="Slide Number Placeholder 3">
            <a:extLst>
              <a:ext uri="{FF2B5EF4-FFF2-40B4-BE49-F238E27FC236}">
                <a16:creationId xmlns:a16="http://schemas.microsoft.com/office/drawing/2014/main" id="{1BC247EB-0F00-D348-A874-BCF1EE2FA570}"/>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1AB0E41-6335-3B40-AB06-F5B4D651A9D6}"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11" name="Content Placeholder 10">
            <a:extLst>
              <a:ext uri="{FF2B5EF4-FFF2-40B4-BE49-F238E27FC236}">
                <a16:creationId xmlns:a16="http://schemas.microsoft.com/office/drawing/2014/main" id="{75EB2FE4-BC58-E94C-8039-4CDE8EEBB0EA}"/>
              </a:ext>
            </a:extLst>
          </p:cNvPr>
          <p:cNvSpPr>
            <a:spLocks noGrp="1"/>
          </p:cNvSpPr>
          <p:nvPr>
            <p:ph idx="1"/>
          </p:nvPr>
        </p:nvSpPr>
        <p:spPr>
          <a:xfrm>
            <a:off x="136251" y="964045"/>
            <a:ext cx="8610600" cy="5193723"/>
          </a:xfrm>
        </p:spPr>
        <p:txBody>
          <a:bodyPr/>
          <a:lstStyle/>
          <a:p>
            <a:r>
              <a:rPr lang="en-US" dirty="0">
                <a:solidFill>
                  <a:srgbClr val="FF0000"/>
                </a:solidFill>
              </a:rPr>
              <a:t>Processing in DRAM Engine </a:t>
            </a:r>
          </a:p>
          <a:p>
            <a:r>
              <a:rPr lang="en-US" dirty="0"/>
              <a:t>Includes </a:t>
            </a:r>
            <a:r>
              <a:rPr lang="en-US" b="1" dirty="0"/>
              <a:t>standard DIMM modules</a:t>
            </a:r>
            <a:r>
              <a:rPr lang="en-US" dirty="0"/>
              <a:t>, with a </a:t>
            </a:r>
            <a:r>
              <a:rPr lang="en-US" b="1" dirty="0"/>
              <a:t>large number of DPU processors </a:t>
            </a:r>
            <a:r>
              <a:rPr lang="en-US" dirty="0"/>
              <a:t>combined with DRAM chips.</a:t>
            </a:r>
          </a:p>
          <a:p>
            <a:pPr marL="0" indent="0">
              <a:buNone/>
            </a:pPr>
            <a:endParaRPr lang="en-US" dirty="0"/>
          </a:p>
          <a:p>
            <a:r>
              <a:rPr lang="en-US" dirty="0"/>
              <a:t>Replaces </a:t>
            </a:r>
            <a:r>
              <a:rPr lang="en-US" b="1" dirty="0"/>
              <a:t>standard</a:t>
            </a:r>
            <a:r>
              <a:rPr lang="en-US" dirty="0"/>
              <a:t> DIMMs</a:t>
            </a:r>
          </a:p>
          <a:p>
            <a:pPr lvl="1"/>
            <a:r>
              <a:rPr lang="en-US" dirty="0"/>
              <a:t>DDR4 R-DIMM modules</a:t>
            </a:r>
          </a:p>
          <a:p>
            <a:pPr lvl="2"/>
            <a:r>
              <a:rPr lang="en-US" dirty="0"/>
              <a:t>8GB+128 DPUs (16 PIM chips)</a:t>
            </a:r>
          </a:p>
          <a:p>
            <a:pPr lvl="2"/>
            <a:r>
              <a:rPr lang="en-US" dirty="0"/>
              <a:t>Standard 2x-nm DRAM process</a:t>
            </a:r>
          </a:p>
          <a:p>
            <a:pPr lvl="1"/>
            <a:r>
              <a:rPr lang="en-US" b="1" dirty="0"/>
              <a:t>Large amounts of</a:t>
            </a:r>
            <a:r>
              <a:rPr lang="en-US" dirty="0"/>
              <a:t> compute &amp; memory bandwidth</a:t>
            </a:r>
          </a:p>
        </p:txBody>
      </p:sp>
      <p:pic>
        <p:nvPicPr>
          <p:cNvPr id="8" name="Picture 7">
            <a:extLst>
              <a:ext uri="{FF2B5EF4-FFF2-40B4-BE49-F238E27FC236}">
                <a16:creationId xmlns:a16="http://schemas.microsoft.com/office/drawing/2014/main" id="{D52C3A3A-02C6-5F46-8278-4883459024F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79331" y="2362200"/>
            <a:ext cx="3064669" cy="1809469"/>
          </a:xfrm>
          <a:prstGeom prst="rect">
            <a:avLst/>
          </a:prstGeom>
        </p:spPr>
      </p:pic>
      <p:sp>
        <p:nvSpPr>
          <p:cNvPr id="3" name="TextBox 2">
            <a:extLst>
              <a:ext uri="{FF2B5EF4-FFF2-40B4-BE49-F238E27FC236}">
                <a16:creationId xmlns:a16="http://schemas.microsoft.com/office/drawing/2014/main" id="{33094D00-96B4-E74E-917B-BA57463AF2F6}"/>
              </a:ext>
            </a:extLst>
          </p:cNvPr>
          <p:cNvSpPr txBox="1"/>
          <p:nvPr/>
        </p:nvSpPr>
        <p:spPr>
          <a:xfrm>
            <a:off x="19665" y="6392637"/>
            <a:ext cx="6714852"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hlinkClick r:id="rId3"/>
              </a:rPr>
              <a:t>https://www.anandtech.com/show/14750/hot-chips-31-analysis-inmemory-processing-by-upmem</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10" name="Picture 9">
            <a:extLst>
              <a:ext uri="{FF2B5EF4-FFF2-40B4-BE49-F238E27FC236}">
                <a16:creationId xmlns:a16="http://schemas.microsoft.com/office/drawing/2014/main" id="{69DF79F1-207B-C34F-AF17-579F237B3EF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8600" y="4724400"/>
            <a:ext cx="8754585" cy="1709697"/>
          </a:xfrm>
          <a:prstGeom prst="rect">
            <a:avLst/>
          </a:prstGeom>
        </p:spPr>
      </p:pic>
      <p:sp>
        <p:nvSpPr>
          <p:cNvPr id="13" name="Rectangle 12">
            <a:extLst>
              <a:ext uri="{FF2B5EF4-FFF2-40B4-BE49-F238E27FC236}">
                <a16:creationId xmlns:a16="http://schemas.microsoft.com/office/drawing/2014/main" id="{194B1677-FAD4-8147-AAAE-CAD39B29F335}"/>
              </a:ext>
            </a:extLst>
          </p:cNvPr>
          <p:cNvSpPr/>
          <p:nvPr/>
        </p:nvSpPr>
        <p:spPr>
          <a:xfrm>
            <a:off x="-17231" y="6594579"/>
            <a:ext cx="9175979"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hlinkClick r:id="rId5"/>
              </a:rPr>
              <a:t>https://www.upmem.com/video-upmem-presenting-its-true-processing-in-memory-solution-hot-chips-2019/</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9904614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8F16-3938-264D-8F6A-2EBC6EF7213C}"/>
              </a:ext>
            </a:extLst>
          </p:cNvPr>
          <p:cNvSpPr>
            <a:spLocks noGrp="1"/>
          </p:cNvSpPr>
          <p:nvPr>
            <p:ph type="title"/>
          </p:nvPr>
        </p:nvSpPr>
        <p:spPr>
          <a:xfrm>
            <a:off x="228600" y="152400"/>
            <a:ext cx="8991600" cy="1066800"/>
          </a:xfrm>
        </p:spPr>
        <p:txBody>
          <a:bodyPr/>
          <a:lstStyle/>
          <a:p>
            <a:r>
              <a:rPr lang="en-US" sz="3800" dirty="0"/>
              <a:t>Samsung Function-in-Memory DRAM (2021)</a:t>
            </a:r>
          </a:p>
        </p:txBody>
      </p:sp>
      <p:sp>
        <p:nvSpPr>
          <p:cNvPr id="3" name="Content Placeholder 2">
            <a:extLst>
              <a:ext uri="{FF2B5EF4-FFF2-40B4-BE49-F238E27FC236}">
                <a16:creationId xmlns:a16="http://schemas.microsoft.com/office/drawing/2014/main" id="{83629AC1-76BA-0047-A84D-823522F2F5C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1891D3F-D152-9344-9026-3DCF898A87CA}"/>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6CF17A-3047-224B-BC46-DD606BE3B229}"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a:extLst>
              <a:ext uri="{FF2B5EF4-FFF2-40B4-BE49-F238E27FC236}">
                <a16:creationId xmlns:a16="http://schemas.microsoft.com/office/drawing/2014/main" id="{5B0B81DD-E1C2-B742-9E26-9880117A5BD5}"/>
              </a:ext>
            </a:extLst>
          </p:cNvPr>
          <p:cNvPicPr>
            <a:picLocks noChangeAspect="1"/>
          </p:cNvPicPr>
          <p:nvPr/>
        </p:nvPicPr>
        <p:blipFill>
          <a:blip r:embed="rId2"/>
          <a:stretch>
            <a:fillRect/>
          </a:stretch>
        </p:blipFill>
        <p:spPr>
          <a:xfrm>
            <a:off x="304800" y="928815"/>
            <a:ext cx="8229600" cy="5552821"/>
          </a:xfrm>
          <a:prstGeom prst="rect">
            <a:avLst/>
          </a:prstGeom>
        </p:spPr>
      </p:pic>
      <p:sp>
        <p:nvSpPr>
          <p:cNvPr id="6" name="TextBox 5">
            <a:extLst>
              <a:ext uri="{FF2B5EF4-FFF2-40B4-BE49-F238E27FC236}">
                <a16:creationId xmlns:a16="http://schemas.microsoft.com/office/drawing/2014/main" id="{E2E504B7-DA66-5B4F-B558-31F93F8EC635}"/>
              </a:ext>
            </a:extLst>
          </p:cNvPr>
          <p:cNvSpPr txBox="1"/>
          <p:nvPr/>
        </p:nvSpPr>
        <p:spPr>
          <a:xfrm>
            <a:off x="533400" y="6528003"/>
            <a:ext cx="7548861" cy="47705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hlinkClick r:id="rId3"/>
              </a:rPr>
              <a:t>https://news.samsung.com/global/samsung-develops-industrys-first-high-bandwidth-memory-with-ai-processing-power</a:t>
            </a: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 name="Rounded Rectangle 6">
            <a:extLst>
              <a:ext uri="{FF2B5EF4-FFF2-40B4-BE49-F238E27FC236}">
                <a16:creationId xmlns:a16="http://schemas.microsoft.com/office/drawing/2014/main" id="{2B661DE0-45C9-7F44-A759-0061E543B4F5}"/>
              </a:ext>
            </a:extLst>
          </p:cNvPr>
          <p:cNvSpPr>
            <a:spLocks noChangeArrowheads="1"/>
          </p:cNvSpPr>
          <p:nvPr/>
        </p:nvSpPr>
        <p:spPr bwMode="auto">
          <a:xfrm rot="5400000">
            <a:off x="4762500" y="2019299"/>
            <a:ext cx="228600" cy="60960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724748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8F16-3938-264D-8F6A-2EBC6EF7213C}"/>
              </a:ext>
            </a:extLst>
          </p:cNvPr>
          <p:cNvSpPr>
            <a:spLocks noGrp="1"/>
          </p:cNvSpPr>
          <p:nvPr>
            <p:ph type="title"/>
          </p:nvPr>
        </p:nvSpPr>
        <p:spPr>
          <a:xfrm>
            <a:off x="228600" y="152400"/>
            <a:ext cx="8991600" cy="1066800"/>
          </a:xfrm>
        </p:spPr>
        <p:txBody>
          <a:bodyPr/>
          <a:lstStyle/>
          <a:p>
            <a:r>
              <a:rPr lang="en-US" sz="3800" dirty="0"/>
              <a:t>Samsung Function-in-Memory DRAM (2021)</a:t>
            </a:r>
          </a:p>
        </p:txBody>
      </p:sp>
      <p:sp>
        <p:nvSpPr>
          <p:cNvPr id="3" name="Content Placeholder 2">
            <a:extLst>
              <a:ext uri="{FF2B5EF4-FFF2-40B4-BE49-F238E27FC236}">
                <a16:creationId xmlns:a16="http://schemas.microsoft.com/office/drawing/2014/main" id="{83629AC1-76BA-0047-A84D-823522F2F5C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1891D3F-D152-9344-9026-3DCF898A87CA}"/>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6CF17A-3047-224B-BC46-DD606BE3B229}"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182</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6" name="Picture 5">
            <a:extLst>
              <a:ext uri="{FF2B5EF4-FFF2-40B4-BE49-F238E27FC236}">
                <a16:creationId xmlns:a16="http://schemas.microsoft.com/office/drawing/2014/main" id="{3D60E39F-21C1-5448-816C-90F49DCB38F1}"/>
              </a:ext>
            </a:extLst>
          </p:cNvPr>
          <p:cNvPicPr>
            <a:picLocks noChangeAspect="1"/>
          </p:cNvPicPr>
          <p:nvPr/>
        </p:nvPicPr>
        <p:blipFill>
          <a:blip r:embed="rId2"/>
          <a:stretch>
            <a:fillRect/>
          </a:stretch>
        </p:blipFill>
        <p:spPr>
          <a:xfrm>
            <a:off x="26894" y="1037868"/>
            <a:ext cx="9144000" cy="3959071"/>
          </a:xfrm>
          <a:prstGeom prst="rect">
            <a:avLst/>
          </a:prstGeom>
        </p:spPr>
      </p:pic>
      <p:pic>
        <p:nvPicPr>
          <p:cNvPr id="7" name="Picture 6">
            <a:extLst>
              <a:ext uri="{FF2B5EF4-FFF2-40B4-BE49-F238E27FC236}">
                <a16:creationId xmlns:a16="http://schemas.microsoft.com/office/drawing/2014/main" id="{4CE8C0CB-6C34-F34A-9020-7FC8E1A932ED}"/>
              </a:ext>
            </a:extLst>
          </p:cNvPr>
          <p:cNvPicPr>
            <a:picLocks noChangeAspect="1"/>
          </p:cNvPicPr>
          <p:nvPr/>
        </p:nvPicPr>
        <p:blipFill>
          <a:blip r:embed="rId3"/>
          <a:stretch>
            <a:fillRect/>
          </a:stretch>
        </p:blipFill>
        <p:spPr>
          <a:xfrm>
            <a:off x="6096000" y="4771635"/>
            <a:ext cx="2438400" cy="1680777"/>
          </a:xfrm>
          <a:prstGeom prst="rect">
            <a:avLst/>
          </a:prstGeom>
        </p:spPr>
      </p:pic>
    </p:spTree>
    <p:extLst>
      <p:ext uri="{BB962C8B-B14F-4D97-AF65-F5344CB8AC3E}">
        <p14:creationId xmlns:p14="http://schemas.microsoft.com/office/powerpoint/2010/main" val="1956070367"/>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8F16-3938-264D-8F6A-2EBC6EF7213C}"/>
              </a:ext>
            </a:extLst>
          </p:cNvPr>
          <p:cNvSpPr>
            <a:spLocks noGrp="1"/>
          </p:cNvSpPr>
          <p:nvPr>
            <p:ph type="title"/>
          </p:nvPr>
        </p:nvSpPr>
        <p:spPr>
          <a:xfrm>
            <a:off x="228600" y="152400"/>
            <a:ext cx="8991600" cy="1066800"/>
          </a:xfrm>
        </p:spPr>
        <p:txBody>
          <a:bodyPr/>
          <a:lstStyle/>
          <a:p>
            <a:r>
              <a:rPr lang="en-US" sz="3800" dirty="0"/>
              <a:t>Samsung Function-in-Memory DRAM (2021)</a:t>
            </a:r>
          </a:p>
        </p:txBody>
      </p:sp>
      <p:sp>
        <p:nvSpPr>
          <p:cNvPr id="3" name="Content Placeholder 2">
            <a:extLst>
              <a:ext uri="{FF2B5EF4-FFF2-40B4-BE49-F238E27FC236}">
                <a16:creationId xmlns:a16="http://schemas.microsoft.com/office/drawing/2014/main" id="{83629AC1-76BA-0047-A84D-823522F2F5C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1891D3F-D152-9344-9026-3DCF898A87CA}"/>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6CF17A-3047-224B-BC46-DD606BE3B229}"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183</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a:extLst>
              <a:ext uri="{FF2B5EF4-FFF2-40B4-BE49-F238E27FC236}">
                <a16:creationId xmlns:a16="http://schemas.microsoft.com/office/drawing/2014/main" id="{9975B62A-7CF5-E740-B603-F143F946B926}"/>
              </a:ext>
            </a:extLst>
          </p:cNvPr>
          <p:cNvPicPr>
            <a:picLocks noChangeAspect="1"/>
          </p:cNvPicPr>
          <p:nvPr/>
        </p:nvPicPr>
        <p:blipFill>
          <a:blip r:embed="rId2"/>
          <a:stretch>
            <a:fillRect/>
          </a:stretch>
        </p:blipFill>
        <p:spPr>
          <a:xfrm>
            <a:off x="0" y="1026297"/>
            <a:ext cx="9144000" cy="4805405"/>
          </a:xfrm>
          <a:prstGeom prst="rect">
            <a:avLst/>
          </a:prstGeom>
        </p:spPr>
      </p:pic>
      <p:pic>
        <p:nvPicPr>
          <p:cNvPr id="8" name="Picture 7">
            <a:extLst>
              <a:ext uri="{FF2B5EF4-FFF2-40B4-BE49-F238E27FC236}">
                <a16:creationId xmlns:a16="http://schemas.microsoft.com/office/drawing/2014/main" id="{FB1172E2-3235-8D42-BF84-8638A7D02F86}"/>
              </a:ext>
            </a:extLst>
          </p:cNvPr>
          <p:cNvPicPr>
            <a:picLocks noChangeAspect="1"/>
          </p:cNvPicPr>
          <p:nvPr/>
        </p:nvPicPr>
        <p:blipFill>
          <a:blip r:embed="rId3"/>
          <a:stretch>
            <a:fillRect/>
          </a:stretch>
        </p:blipFill>
        <p:spPr>
          <a:xfrm>
            <a:off x="268941" y="5455128"/>
            <a:ext cx="1775114" cy="1223577"/>
          </a:xfrm>
          <a:prstGeom prst="rect">
            <a:avLst/>
          </a:prstGeom>
        </p:spPr>
      </p:pic>
    </p:spTree>
    <p:extLst>
      <p:ext uri="{BB962C8B-B14F-4D97-AF65-F5344CB8AC3E}">
        <p14:creationId xmlns:p14="http://schemas.microsoft.com/office/powerpoint/2010/main" val="4253475012"/>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937A-8480-B748-AF02-B14403ACF79C}"/>
              </a:ext>
            </a:extLst>
          </p:cNvPr>
          <p:cNvSpPr>
            <a:spLocks noGrp="1"/>
          </p:cNvSpPr>
          <p:nvPr>
            <p:ph type="title"/>
          </p:nvPr>
        </p:nvSpPr>
        <p:spPr/>
        <p:txBody>
          <a:bodyPr/>
          <a:lstStyle/>
          <a:p>
            <a:r>
              <a:rPr lang="en-US" dirty="0"/>
              <a:t>Detailed Lectures on PIM (I)</a:t>
            </a:r>
          </a:p>
        </p:txBody>
      </p:sp>
      <p:sp>
        <p:nvSpPr>
          <p:cNvPr id="3" name="Content Placeholder 2">
            <a:extLst>
              <a:ext uri="{FF2B5EF4-FFF2-40B4-BE49-F238E27FC236}">
                <a16:creationId xmlns:a16="http://schemas.microsoft.com/office/drawing/2014/main" id="{0478BD05-2E95-984E-8F35-2CBFD3B723B3}"/>
              </a:ext>
            </a:extLst>
          </p:cNvPr>
          <p:cNvSpPr>
            <a:spLocks noGrp="1"/>
          </p:cNvSpPr>
          <p:nvPr>
            <p:ph idx="1"/>
          </p:nvPr>
        </p:nvSpPr>
        <p:spPr>
          <a:xfrm>
            <a:off x="228600" y="884955"/>
            <a:ext cx="8851900" cy="5211762"/>
          </a:xfrm>
        </p:spPr>
        <p:txBody>
          <a:bodyPr/>
          <a:lstStyle/>
          <a:p>
            <a:r>
              <a:rPr lang="en-US" sz="2000" dirty="0">
                <a:solidFill>
                  <a:srgbClr val="FF0000"/>
                </a:solidFill>
              </a:rPr>
              <a:t>Computer Architecture, Fall 2020, Lecture 6</a:t>
            </a:r>
          </a:p>
          <a:p>
            <a:pPr lvl="1"/>
            <a:r>
              <a:rPr lang="en-US" sz="2000" b="1" dirty="0"/>
              <a:t>Computation in Memory </a:t>
            </a:r>
            <a:r>
              <a:rPr lang="en-US" sz="2000" dirty="0"/>
              <a:t>(ETH Zürich, Fall 2020)</a:t>
            </a:r>
          </a:p>
          <a:p>
            <a:pPr lvl="1"/>
            <a:r>
              <a:rPr lang="en-US" sz="1700" dirty="0">
                <a:solidFill>
                  <a:srgbClr val="0000FF"/>
                </a:solidFill>
                <a:hlinkClick r:id="rId2">
                  <a:extLst>
                    <a:ext uri="{A12FA001-AC4F-418D-AE19-62706E023703}">
                      <ahyp:hlinkClr xmlns:ahyp="http://schemas.microsoft.com/office/drawing/2018/hyperlinkcolor" val="tx"/>
                    </a:ext>
                  </a:extLst>
                </a:hlinkClick>
              </a:rPr>
              <a:t>https://www.youtube.com/watch?v=oGcZAGwfEUE&amp;list=PL5Q2soXY2Zi9xidyIgBxUz7xRPS-wisBN&amp;index=12</a:t>
            </a:r>
            <a:endParaRPr lang="en-US" sz="1700" dirty="0">
              <a:solidFill>
                <a:srgbClr val="0000FF"/>
              </a:solidFill>
            </a:endParaRPr>
          </a:p>
          <a:p>
            <a:pPr lvl="1"/>
            <a:endParaRPr lang="en-US" sz="600" dirty="0">
              <a:solidFill>
                <a:srgbClr val="FF0000"/>
              </a:solidFill>
            </a:endParaRPr>
          </a:p>
          <a:p>
            <a:r>
              <a:rPr lang="en-US" sz="2000" dirty="0">
                <a:solidFill>
                  <a:srgbClr val="FF0000"/>
                </a:solidFill>
              </a:rPr>
              <a:t>Computer Architecture, Fall 2020, Lecture 7</a:t>
            </a:r>
          </a:p>
          <a:p>
            <a:pPr lvl="1"/>
            <a:r>
              <a:rPr lang="en-US" sz="2000" b="1" dirty="0"/>
              <a:t>Near-Data Processing </a:t>
            </a:r>
            <a:r>
              <a:rPr lang="en-US" sz="2000" dirty="0"/>
              <a:t>(ETH Zürich, Fall 2020)</a:t>
            </a:r>
          </a:p>
          <a:p>
            <a:pPr lvl="1"/>
            <a:r>
              <a:rPr lang="en-US" sz="1700" dirty="0">
                <a:solidFill>
                  <a:srgbClr val="0000FF"/>
                </a:solidFill>
                <a:hlinkClick r:id="rId3">
                  <a:extLst>
                    <a:ext uri="{A12FA001-AC4F-418D-AE19-62706E023703}">
                      <ahyp:hlinkClr xmlns:ahyp="http://schemas.microsoft.com/office/drawing/2018/hyperlinkcolor" val="tx"/>
                    </a:ext>
                  </a:extLst>
                </a:hlinkClick>
              </a:rPr>
              <a:t>https://www.youtube.com/watch?v=j2GIigqn1Qw&amp;list=PL5Q2soXY2Zi9xidyIgBxUz7xRPS-wisBN&amp;index=13</a:t>
            </a:r>
            <a:endParaRPr lang="en-US" sz="1700" dirty="0">
              <a:solidFill>
                <a:srgbClr val="0000FF"/>
              </a:solidFill>
            </a:endParaRPr>
          </a:p>
          <a:p>
            <a:pPr lvl="1"/>
            <a:endParaRPr lang="en-US" sz="600" dirty="0">
              <a:solidFill>
                <a:srgbClr val="0000FF"/>
              </a:solidFill>
            </a:endParaRPr>
          </a:p>
          <a:p>
            <a:r>
              <a:rPr lang="en-US" sz="2000" dirty="0">
                <a:solidFill>
                  <a:srgbClr val="FF0000"/>
                </a:solidFill>
              </a:rPr>
              <a:t>Computer Architecture, Fall 2020, Lecture 11a</a:t>
            </a:r>
          </a:p>
          <a:p>
            <a:pPr lvl="1"/>
            <a:r>
              <a:rPr lang="en-US" sz="2000" b="1" dirty="0"/>
              <a:t>Memory Controllers </a:t>
            </a:r>
            <a:r>
              <a:rPr lang="en-US" sz="2000" dirty="0"/>
              <a:t>(ETH Zürich, Fall 2020)</a:t>
            </a:r>
          </a:p>
          <a:p>
            <a:pPr lvl="1"/>
            <a:r>
              <a:rPr lang="en-US" sz="1700" dirty="0">
                <a:solidFill>
                  <a:srgbClr val="0000FF"/>
                </a:solidFill>
                <a:hlinkClick r:id="rId4">
                  <a:extLst>
                    <a:ext uri="{A12FA001-AC4F-418D-AE19-62706E023703}">
                      <ahyp:hlinkClr xmlns:ahyp="http://schemas.microsoft.com/office/drawing/2018/hyperlinkcolor" val="tx"/>
                    </a:ext>
                  </a:extLst>
                </a:hlinkClick>
              </a:rPr>
              <a:t>https://www.youtube.com/watch?v=TeG773OgiMQ&amp;list=PL5Q2soXY2Zi9xidyIgBxUz7xRPS-wisBN&amp;index=20 </a:t>
            </a:r>
          </a:p>
          <a:p>
            <a:pPr lvl="1"/>
            <a:endParaRPr lang="en-US" sz="600" dirty="0">
              <a:solidFill>
                <a:srgbClr val="0000FF"/>
              </a:solidFill>
              <a:hlinkClick r:id="rId4">
                <a:extLst>
                  <a:ext uri="{A12FA001-AC4F-418D-AE19-62706E023703}">
                    <ahyp:hlinkClr xmlns:ahyp="http://schemas.microsoft.com/office/drawing/2018/hyperlinkcolor" val="tx"/>
                  </a:ext>
                </a:extLst>
              </a:hlinkClick>
            </a:endParaRPr>
          </a:p>
          <a:p>
            <a:r>
              <a:rPr lang="en-US" sz="2000" dirty="0">
                <a:solidFill>
                  <a:srgbClr val="FF0000"/>
                </a:solidFill>
              </a:rPr>
              <a:t>Computer Architecture, Fall 2020, Lecture 12d</a:t>
            </a:r>
          </a:p>
          <a:p>
            <a:pPr lvl="1"/>
            <a:r>
              <a:rPr lang="en-US" sz="2000" b="1" dirty="0"/>
              <a:t>Real Processing-in-DRAM with UPMEM </a:t>
            </a:r>
            <a:r>
              <a:rPr lang="en-US" sz="2000" dirty="0"/>
              <a:t>(ETH Zürich, Fall 2020)</a:t>
            </a:r>
          </a:p>
          <a:p>
            <a:pPr lvl="1"/>
            <a:r>
              <a:rPr lang="en-US" sz="1700" dirty="0">
                <a:solidFill>
                  <a:srgbClr val="0000FF"/>
                </a:solidFill>
                <a:hlinkClick r:id="rId5">
                  <a:extLst>
                    <a:ext uri="{A12FA001-AC4F-418D-AE19-62706E023703}">
                      <ahyp:hlinkClr xmlns:ahyp="http://schemas.microsoft.com/office/drawing/2018/hyperlinkcolor" val="tx"/>
                    </a:ext>
                  </a:extLst>
                </a:hlinkClick>
              </a:rPr>
              <a:t>https://www.youtube.com/watch?v=Sscy1Wrr22A&amp;list=PL5Q2soXY2Zi9xidyIgBxUz7xRPS-wisBN&amp;index=25</a:t>
            </a:r>
            <a:endParaRPr lang="en-US" sz="1700" dirty="0">
              <a:solidFill>
                <a:srgbClr val="0000FF"/>
              </a:solidFill>
            </a:endParaRPr>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0CDD3B14-C38A-CD43-A830-5A9D1992803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6" name="TextBox 5">
            <a:extLst>
              <a:ext uri="{FF2B5EF4-FFF2-40B4-BE49-F238E27FC236}">
                <a16:creationId xmlns:a16="http://schemas.microsoft.com/office/drawing/2014/main" id="{B9FA4FBF-90BC-A44A-80A5-E27853501F68}"/>
              </a:ext>
            </a:extLst>
          </p:cNvPr>
          <p:cNvSpPr txBox="1"/>
          <p:nvPr/>
        </p:nvSpPr>
        <p:spPr>
          <a:xfrm>
            <a:off x="1979712" y="6461778"/>
            <a:ext cx="56781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6">
                  <a:extLst>
                    <a:ext uri="{A12FA001-AC4F-418D-AE19-62706E023703}">
                      <ahyp:hlinkClr xmlns:ahyp="http://schemas.microsoft.com/office/drawing/2018/hyperlinkcolor" val="tx"/>
                    </a:ext>
                  </a:extLst>
                </a:hlinkClick>
              </a:rPr>
              <a:t>https://www.youtube.com/onurmutlulectures</a:t>
            </a:r>
            <a:r>
              <a:rPr kumimoji="0" lang="en-US" sz="1800" b="1" i="0" u="none" strike="noStrike" kern="1200" cap="none" spc="0" normalizeH="0" baseline="0" noProof="0" dirty="0">
                <a:ln>
                  <a:noFill/>
                </a:ln>
                <a:solidFill>
                  <a:srgbClr val="0000FF"/>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471507145"/>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937A-8480-B748-AF02-B14403ACF79C}"/>
              </a:ext>
            </a:extLst>
          </p:cNvPr>
          <p:cNvSpPr>
            <a:spLocks noGrp="1"/>
          </p:cNvSpPr>
          <p:nvPr>
            <p:ph type="title"/>
          </p:nvPr>
        </p:nvSpPr>
        <p:spPr/>
        <p:txBody>
          <a:bodyPr/>
          <a:lstStyle/>
          <a:p>
            <a:r>
              <a:rPr lang="en-US" dirty="0"/>
              <a:t>Detailed Lectures on PIM (II)</a:t>
            </a:r>
          </a:p>
        </p:txBody>
      </p:sp>
      <p:sp>
        <p:nvSpPr>
          <p:cNvPr id="3" name="Content Placeholder 2">
            <a:extLst>
              <a:ext uri="{FF2B5EF4-FFF2-40B4-BE49-F238E27FC236}">
                <a16:creationId xmlns:a16="http://schemas.microsoft.com/office/drawing/2014/main" id="{0478BD05-2E95-984E-8F35-2CBFD3B723B3}"/>
              </a:ext>
            </a:extLst>
          </p:cNvPr>
          <p:cNvSpPr>
            <a:spLocks noGrp="1"/>
          </p:cNvSpPr>
          <p:nvPr>
            <p:ph idx="1"/>
          </p:nvPr>
        </p:nvSpPr>
        <p:spPr>
          <a:xfrm>
            <a:off x="228600" y="1036638"/>
            <a:ext cx="8851900" cy="5211762"/>
          </a:xfrm>
        </p:spPr>
        <p:txBody>
          <a:bodyPr/>
          <a:lstStyle/>
          <a:p>
            <a:r>
              <a:rPr lang="en-US" sz="2000" dirty="0">
                <a:solidFill>
                  <a:srgbClr val="FF0000"/>
                </a:solidFill>
              </a:rPr>
              <a:t>Computer Architecture, Fall 2020, Lecture 15</a:t>
            </a:r>
          </a:p>
          <a:p>
            <a:pPr lvl="1"/>
            <a:r>
              <a:rPr lang="en-US" sz="2000" b="1" dirty="0"/>
              <a:t>Emerging Memory Technologies </a:t>
            </a:r>
            <a:r>
              <a:rPr lang="en-US" sz="2000" dirty="0"/>
              <a:t>(ETH Zürich, Fall 2020)</a:t>
            </a:r>
          </a:p>
          <a:p>
            <a:pPr lvl="1"/>
            <a:r>
              <a:rPr lang="en-US" sz="1700" dirty="0">
                <a:solidFill>
                  <a:srgbClr val="0000FF"/>
                </a:solidFill>
                <a:hlinkClick r:id="">
                  <a:extLst>
                    <a:ext uri="{A12FA001-AC4F-418D-AE19-62706E023703}">
                      <ahyp:hlinkClr xmlns:ahyp="http://schemas.microsoft.com/office/drawing/2018/hyperlinkcolor" val="tx"/>
                    </a:ext>
                  </a:extLst>
                </a:hlinkClick>
              </a:rPr>
              <a:t>https://www.youtube.com/watch?v=AlE1rD9G_YU&amp;list=PL5Q2soXY2Zi9xidyIgBxUz7xRPS-wisBN&amp;index=28</a:t>
            </a:r>
          </a:p>
          <a:p>
            <a:pPr lvl="1"/>
            <a:endParaRPr lang="en-US" sz="1700" dirty="0">
              <a:solidFill>
                <a:srgbClr val="0000FF"/>
              </a:solidFill>
              <a:hlinkClick r:id="">
                <a:extLst>
                  <a:ext uri="{A12FA001-AC4F-418D-AE19-62706E023703}">
                    <ahyp:hlinkClr xmlns:ahyp="http://schemas.microsoft.com/office/drawing/2018/hyperlinkcolor" val="tx"/>
                  </a:ext>
                </a:extLst>
              </a:hlinkClick>
            </a:endParaRPr>
          </a:p>
          <a:p>
            <a:r>
              <a:rPr lang="en-US" sz="2000" dirty="0">
                <a:solidFill>
                  <a:srgbClr val="FF0000"/>
                </a:solidFill>
              </a:rPr>
              <a:t>Computer Architecture, Fall 2020, Lecture 16a</a:t>
            </a:r>
          </a:p>
          <a:p>
            <a:pPr lvl="1"/>
            <a:r>
              <a:rPr lang="en-US" sz="2000" b="1" dirty="0"/>
              <a:t>Opportunities &amp; Challenges of Emerging Memory Technologies </a:t>
            </a:r>
            <a:r>
              <a:rPr lang="en-US" sz="2000" dirty="0"/>
              <a:t>(ETH Zürich, Fall 2020)</a:t>
            </a:r>
          </a:p>
          <a:p>
            <a:pPr lvl="1"/>
            <a:r>
              <a:rPr lang="en-US" sz="1700" dirty="0">
                <a:solidFill>
                  <a:srgbClr val="0000FF"/>
                </a:solidFill>
                <a:hlinkClick r:id="">
                  <a:extLst>
                    <a:ext uri="{A12FA001-AC4F-418D-AE19-62706E023703}">
                      <ahyp:hlinkClr xmlns:ahyp="http://schemas.microsoft.com/office/drawing/2018/hyperlinkcolor" val="tx"/>
                    </a:ext>
                  </a:extLst>
                </a:hlinkClick>
              </a:rPr>
              <a:t>https://www.youtube.com/watch?v=pmLszWGmMGQ&amp;list=PL5Q2soXY2Zi9xidyIgBxUz7xRPS-wisBN&amp;index=29</a:t>
            </a:r>
          </a:p>
          <a:p>
            <a:pPr lvl="1"/>
            <a:endParaRPr lang="en-US" sz="1700" dirty="0">
              <a:solidFill>
                <a:srgbClr val="0000FF"/>
              </a:solidFill>
              <a:hlinkClick r:id="">
                <a:extLst>
                  <a:ext uri="{A12FA001-AC4F-418D-AE19-62706E023703}">
                    <ahyp:hlinkClr xmlns:ahyp="http://schemas.microsoft.com/office/drawing/2018/hyperlinkcolor" val="tx"/>
                  </a:ext>
                </a:extLst>
              </a:hlinkClick>
            </a:endParaRPr>
          </a:p>
          <a:p>
            <a:r>
              <a:rPr lang="en-US" sz="2000" dirty="0">
                <a:solidFill>
                  <a:srgbClr val="FF0000"/>
                </a:solidFill>
              </a:rPr>
              <a:t>Computer Architecture, Fall 2020, Guest Lecture</a:t>
            </a:r>
          </a:p>
          <a:p>
            <a:pPr lvl="1"/>
            <a:r>
              <a:rPr lang="en-US" sz="2000" b="1" dirty="0"/>
              <a:t>In-Memory Computing: Memory Devices &amp; Applications </a:t>
            </a:r>
            <a:r>
              <a:rPr lang="en-US" sz="2000" dirty="0"/>
              <a:t>(ETH Zürich, Fall 2020)</a:t>
            </a:r>
          </a:p>
          <a:p>
            <a:pPr lvl="1"/>
            <a:r>
              <a:rPr lang="en-US" sz="1700" dirty="0">
                <a:solidFill>
                  <a:srgbClr val="0000FF"/>
                </a:solidFill>
                <a:hlinkClick r:id="rId2">
                  <a:extLst>
                    <a:ext uri="{A12FA001-AC4F-418D-AE19-62706E023703}">
                      <ahyp:hlinkClr xmlns:ahyp="http://schemas.microsoft.com/office/drawing/2018/hyperlinkcolor" val="tx"/>
                    </a:ext>
                  </a:extLst>
                </a:hlinkClick>
              </a:rPr>
              <a:t>https://www.youtube.com/watch?v=wNmqQHiEZNk&amp;list=PL5Q2soXY2Zi9xidyIgBxUz7xRPS-wisBN&amp;index=41</a:t>
            </a:r>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0CDD3B14-C38A-CD43-A830-5A9D1992803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6" name="TextBox 5">
            <a:extLst>
              <a:ext uri="{FF2B5EF4-FFF2-40B4-BE49-F238E27FC236}">
                <a16:creationId xmlns:a16="http://schemas.microsoft.com/office/drawing/2014/main" id="{B9FA4FBF-90BC-A44A-80A5-E27853501F68}"/>
              </a:ext>
            </a:extLst>
          </p:cNvPr>
          <p:cNvSpPr txBox="1"/>
          <p:nvPr/>
        </p:nvSpPr>
        <p:spPr>
          <a:xfrm>
            <a:off x="1979712" y="6461778"/>
            <a:ext cx="56781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3">
                  <a:extLst>
                    <a:ext uri="{A12FA001-AC4F-418D-AE19-62706E023703}">
                      <ahyp:hlinkClr xmlns:ahyp="http://schemas.microsoft.com/office/drawing/2018/hyperlinkcolor" val="tx"/>
                    </a:ext>
                  </a:extLst>
                </a:hlinkClick>
              </a:rPr>
              <a:t>https://www.youtube.com/onurmutlulectures</a:t>
            </a:r>
            <a:r>
              <a:rPr kumimoji="0" lang="en-US" sz="1800" b="1" i="0" u="none" strike="noStrike" kern="1200" cap="none" spc="0" normalizeH="0" baseline="0" noProof="0" dirty="0">
                <a:ln>
                  <a:noFill/>
                </a:ln>
                <a:solidFill>
                  <a:srgbClr val="0000FF"/>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1218763417"/>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C24F-E3C0-6340-9A7F-5212D7E1F8CD}"/>
              </a:ext>
            </a:extLst>
          </p:cNvPr>
          <p:cNvSpPr>
            <a:spLocks noGrp="1"/>
          </p:cNvSpPr>
          <p:nvPr>
            <p:ph type="title"/>
          </p:nvPr>
        </p:nvSpPr>
        <p:spPr/>
        <p:txBody>
          <a:bodyPr/>
          <a:lstStyle/>
          <a:p>
            <a:r>
              <a:rPr lang="en-US" dirty="0"/>
              <a:t>A Tutorial on PIM</a:t>
            </a:r>
          </a:p>
        </p:txBody>
      </p:sp>
      <p:sp>
        <p:nvSpPr>
          <p:cNvPr id="3" name="Content Placeholder 2">
            <a:extLst>
              <a:ext uri="{FF2B5EF4-FFF2-40B4-BE49-F238E27FC236}">
                <a16:creationId xmlns:a16="http://schemas.microsoft.com/office/drawing/2014/main" id="{5965F6AA-00E8-884F-968B-BE2AE34B0B3F}"/>
              </a:ext>
            </a:extLst>
          </p:cNvPr>
          <p:cNvSpPr>
            <a:spLocks noGrp="1"/>
          </p:cNvSpPr>
          <p:nvPr>
            <p:ph idx="1"/>
          </p:nvPr>
        </p:nvSpPr>
        <p:spPr/>
        <p:txBody>
          <a:bodyPr/>
          <a:lstStyle/>
          <a:p>
            <a:r>
              <a:rPr lang="en-US" dirty="0"/>
              <a:t>Onur Mutlu,</a:t>
            </a:r>
            <a:br>
              <a:rPr lang="en-US" dirty="0"/>
            </a:br>
            <a:r>
              <a:rPr lang="en-US" b="1" dirty="0">
                <a:solidFill>
                  <a:srgbClr val="FF0000"/>
                </a:solidFill>
                <a:hlinkClick r:id="rId2">
                  <a:extLst>
                    <a:ext uri="{A12FA001-AC4F-418D-AE19-62706E023703}">
                      <ahyp:hlinkClr xmlns:ahyp="http://schemas.microsoft.com/office/drawing/2018/hyperlinkcolor" val="tx"/>
                    </a:ext>
                  </a:extLst>
                </a:hlinkClick>
              </a:rPr>
              <a:t>"Memory-Centric Computing Systems"</a:t>
            </a:r>
            <a:br>
              <a:rPr lang="en-US" dirty="0"/>
            </a:br>
            <a:r>
              <a:rPr lang="en-US" dirty="0"/>
              <a:t>Invited Tutorial at </a:t>
            </a:r>
            <a:r>
              <a:rPr lang="en-US" i="1" dirty="0">
                <a:hlinkClick r:id="rId3"/>
              </a:rPr>
              <a:t>66th International Electron Devices Meeting (</a:t>
            </a:r>
            <a:r>
              <a:rPr lang="en-US" b="1" i="1" dirty="0">
                <a:hlinkClick r:id="rId3"/>
              </a:rPr>
              <a:t>IEDM</a:t>
            </a:r>
            <a:r>
              <a:rPr lang="en-US" i="1" dirty="0">
                <a:hlinkClick r:id="rId3"/>
              </a:rPr>
              <a:t>)</a:t>
            </a:r>
            <a:r>
              <a:rPr lang="en-US" dirty="0"/>
              <a:t>, Virtual, 12 December 2020.</a:t>
            </a:r>
            <a:br>
              <a:rPr lang="en-US" dirty="0"/>
            </a:br>
            <a:r>
              <a:rPr lang="en-US" dirty="0"/>
              <a:t>[</a:t>
            </a:r>
            <a:r>
              <a:rPr lang="en-US" dirty="0">
                <a:hlinkClick r:id="rId2"/>
              </a:rPr>
              <a:t>Slides (pptx)</a:t>
            </a:r>
            <a:r>
              <a:rPr lang="en-US" dirty="0"/>
              <a:t> </a:t>
            </a:r>
            <a:r>
              <a:rPr lang="en-US" dirty="0">
                <a:hlinkClick r:id="rId4"/>
              </a:rPr>
              <a:t>(pdf)</a:t>
            </a:r>
            <a:r>
              <a:rPr lang="en-US" dirty="0"/>
              <a:t>]</a:t>
            </a:r>
            <a:br>
              <a:rPr lang="en-US" dirty="0"/>
            </a:br>
            <a:r>
              <a:rPr lang="en-US" dirty="0"/>
              <a:t>[</a:t>
            </a:r>
            <a:r>
              <a:rPr lang="en-US" dirty="0">
                <a:hlinkClick r:id="rId5"/>
              </a:rPr>
              <a:t>Executive Summary Slides (pptx)</a:t>
            </a:r>
            <a:r>
              <a:rPr lang="en-US" dirty="0"/>
              <a:t> </a:t>
            </a:r>
            <a:r>
              <a:rPr lang="en-US" dirty="0">
                <a:hlinkClick r:id="rId6"/>
              </a:rPr>
              <a:t>(pdf)</a:t>
            </a:r>
            <a:r>
              <a:rPr lang="en-US" dirty="0"/>
              <a:t>]</a:t>
            </a:r>
            <a:br>
              <a:rPr lang="en-US" dirty="0"/>
            </a:br>
            <a:r>
              <a:rPr lang="en-US" dirty="0"/>
              <a:t>[</a:t>
            </a:r>
            <a:r>
              <a:rPr lang="en-US" dirty="0">
                <a:hlinkClick r:id="rId7"/>
              </a:rPr>
              <a:t>Tutorial Video</a:t>
            </a:r>
            <a:r>
              <a:rPr lang="en-US" dirty="0"/>
              <a:t> (1 hour 51 minutes)]</a:t>
            </a:r>
            <a:br>
              <a:rPr lang="en-US" dirty="0"/>
            </a:br>
            <a:r>
              <a:rPr lang="en-US" dirty="0"/>
              <a:t>[</a:t>
            </a:r>
            <a:r>
              <a:rPr lang="en-US" dirty="0">
                <a:hlinkClick r:id="rId8"/>
              </a:rPr>
              <a:t>Executive Summary Video</a:t>
            </a:r>
            <a:r>
              <a:rPr lang="en-US" dirty="0"/>
              <a:t> (2 minutes)]</a:t>
            </a:r>
            <a:br>
              <a:rPr lang="en-US" dirty="0"/>
            </a:br>
            <a:r>
              <a:rPr lang="en-US" dirty="0"/>
              <a:t>[</a:t>
            </a:r>
            <a:r>
              <a:rPr lang="en-US" dirty="0">
                <a:hlinkClick r:id="rId9"/>
              </a:rPr>
              <a:t>Abstract and Bio</a:t>
            </a:r>
            <a:r>
              <a:rPr lang="en-US" dirty="0"/>
              <a:t>]</a:t>
            </a:r>
            <a:br>
              <a:rPr lang="en-US" dirty="0"/>
            </a:br>
            <a:r>
              <a:rPr lang="en-US" dirty="0"/>
              <a:t>[</a:t>
            </a:r>
            <a:r>
              <a:rPr lang="en-US" dirty="0">
                <a:hlinkClick r:id="rId10"/>
              </a:rPr>
              <a:t>Related Keynote Paper from VLSI-DAT 2020</a:t>
            </a:r>
            <a:r>
              <a:rPr lang="en-US" dirty="0"/>
              <a:t>]</a:t>
            </a:r>
            <a:br>
              <a:rPr lang="en-US" dirty="0"/>
            </a:br>
            <a:r>
              <a:rPr lang="en-US" dirty="0"/>
              <a:t>[</a:t>
            </a:r>
            <a:r>
              <a:rPr lang="en-US" dirty="0">
                <a:hlinkClick r:id="rId11"/>
              </a:rPr>
              <a:t>Related Review Paper on Processing in Memory</a:t>
            </a:r>
            <a:r>
              <a:rPr lang="en-US" dirty="0"/>
              <a:t>]</a:t>
            </a:r>
            <a:br>
              <a:rPr lang="en-US" dirty="0"/>
            </a:br>
            <a:endParaRPr lang="en-US" dirty="0"/>
          </a:p>
          <a:p>
            <a:pPr marL="0" indent="0" algn="ctr">
              <a:buNone/>
            </a:pPr>
            <a:r>
              <a:rPr lang="en-US" dirty="0">
                <a:solidFill>
                  <a:srgbClr val="0000FF"/>
                </a:solidFill>
                <a:hlinkClick r:id="rId7">
                  <a:extLst>
                    <a:ext uri="{A12FA001-AC4F-418D-AE19-62706E023703}">
                      <ahyp:hlinkClr xmlns:ahyp="http://schemas.microsoft.com/office/drawing/2018/hyperlinkcolor" val="tx"/>
                    </a:ext>
                  </a:extLst>
                </a:hlinkClick>
              </a:rPr>
              <a:t>https://www.youtube.com/watch?v=H3sEaINPBOE</a:t>
            </a:r>
            <a:r>
              <a:rPr lang="en-US" dirty="0">
                <a:solidFill>
                  <a:srgbClr val="0000FF"/>
                </a:solidFill>
              </a:rPr>
              <a:t> </a:t>
            </a:r>
          </a:p>
        </p:txBody>
      </p:sp>
      <p:sp>
        <p:nvSpPr>
          <p:cNvPr id="4" name="Slide Number Placeholder 3">
            <a:extLst>
              <a:ext uri="{FF2B5EF4-FFF2-40B4-BE49-F238E27FC236}">
                <a16:creationId xmlns:a16="http://schemas.microsoft.com/office/drawing/2014/main" id="{668D3D00-D671-7A49-9903-3A6903D905B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5" name="Rectangle 4">
            <a:extLst>
              <a:ext uri="{FF2B5EF4-FFF2-40B4-BE49-F238E27FC236}">
                <a16:creationId xmlns:a16="http://schemas.microsoft.com/office/drawing/2014/main" id="{5DFA3366-29E6-914D-98EA-E6458972951E}"/>
              </a:ext>
            </a:extLst>
          </p:cNvPr>
          <p:cNvSpPr/>
          <p:nvPr/>
        </p:nvSpPr>
        <p:spPr>
          <a:xfrm>
            <a:off x="1590700" y="6475391"/>
            <a:ext cx="5886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12">
                  <a:extLst>
                    <a:ext uri="{A12FA001-AC4F-418D-AE19-62706E023703}">
                      <ahyp:hlinkClr xmlns:ahyp="http://schemas.microsoft.com/office/drawing/2018/hyperlinkcolor" val="tx"/>
                    </a:ext>
                  </a:extLst>
                </a:hlinkClick>
              </a:rPr>
              <a:t>https://www.youtube.com/onurmutlulectures</a:t>
            </a:r>
            <a:r>
              <a:rPr kumimoji="0" lang="en-US" sz="1800" b="1" i="0" u="none" strike="noStrike" kern="1200" cap="none" spc="0" normalizeH="0" baseline="0" noProof="0" dirty="0">
                <a:ln>
                  <a:noFill/>
                </a:ln>
                <a:solidFill>
                  <a:srgbClr val="0000FF"/>
                </a:solidFill>
                <a:effectLst/>
                <a:uLnTx/>
                <a:uFillTx/>
                <a:latin typeface="Tahoma"/>
                <a:ea typeface="+mn-ea"/>
                <a:cs typeface="+mn-cs"/>
              </a:rPr>
              <a:t> </a:t>
            </a:r>
          </a:p>
        </p:txBody>
      </p:sp>
    </p:spTree>
    <p:extLst>
      <p:ext uri="{BB962C8B-B14F-4D97-AF65-F5344CB8AC3E}">
        <p14:creationId xmlns:p14="http://schemas.microsoft.com/office/powerpoint/2010/main" val="124704379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C24F-E3C0-6340-9A7F-5212D7E1F8CD}"/>
              </a:ext>
            </a:extLst>
          </p:cNvPr>
          <p:cNvSpPr>
            <a:spLocks noGrp="1"/>
          </p:cNvSpPr>
          <p:nvPr>
            <p:ph type="title"/>
          </p:nvPr>
        </p:nvSpPr>
        <p:spPr/>
        <p:txBody>
          <a:bodyPr/>
          <a:lstStyle/>
          <a:p>
            <a:r>
              <a:rPr lang="en-US" dirty="0"/>
              <a:t>A Tutorial on PIM</a:t>
            </a:r>
          </a:p>
        </p:txBody>
      </p:sp>
      <p:sp>
        <p:nvSpPr>
          <p:cNvPr id="3" name="Content Placeholder 2">
            <a:extLst>
              <a:ext uri="{FF2B5EF4-FFF2-40B4-BE49-F238E27FC236}">
                <a16:creationId xmlns:a16="http://schemas.microsoft.com/office/drawing/2014/main" id="{5965F6AA-00E8-884F-968B-BE2AE34B0B3F}"/>
              </a:ext>
            </a:extLst>
          </p:cNvPr>
          <p:cNvSpPr>
            <a:spLocks noGrp="1"/>
          </p:cNvSpPr>
          <p:nvPr>
            <p:ph idx="1"/>
          </p:nvPr>
        </p:nvSpPr>
        <p:spPr/>
        <p:txBody>
          <a:bodyPr/>
          <a:lstStyle/>
          <a:p>
            <a:r>
              <a:rPr lang="en-US" dirty="0"/>
              <a:t>Onur Mutlu,</a:t>
            </a:r>
            <a:br>
              <a:rPr lang="en-US" dirty="0"/>
            </a:br>
            <a:r>
              <a:rPr lang="en-US" b="1" dirty="0">
                <a:hlinkClick r:id="rId2"/>
              </a:rPr>
              <a:t>"Memory-Centric Computing Systems"</a:t>
            </a:r>
            <a:br>
              <a:rPr lang="en-US" dirty="0"/>
            </a:br>
            <a:r>
              <a:rPr lang="en-US" dirty="0"/>
              <a:t>Invited Tutorial at </a:t>
            </a:r>
            <a:r>
              <a:rPr lang="en-US" i="1" dirty="0">
                <a:hlinkClick r:id="rId3"/>
              </a:rPr>
              <a:t>66th International Electron Devices Meeting (</a:t>
            </a:r>
            <a:r>
              <a:rPr lang="en-US" b="1" i="1" dirty="0">
                <a:hlinkClick r:id="rId3"/>
              </a:rPr>
              <a:t>IEDM</a:t>
            </a:r>
            <a:r>
              <a:rPr lang="en-US" i="1" dirty="0">
                <a:hlinkClick r:id="rId3"/>
              </a:rPr>
              <a:t>)</a:t>
            </a:r>
            <a:r>
              <a:rPr lang="en-US" dirty="0"/>
              <a:t>, Virtual, 12 December 2020.</a:t>
            </a:r>
            <a:br>
              <a:rPr lang="en-US" dirty="0"/>
            </a:br>
            <a:r>
              <a:rPr lang="en-US" dirty="0"/>
              <a:t>[</a:t>
            </a:r>
            <a:r>
              <a:rPr lang="en-US" dirty="0">
                <a:hlinkClick r:id="rId2"/>
              </a:rPr>
              <a:t>Slides (pptx)</a:t>
            </a:r>
            <a:r>
              <a:rPr lang="en-US" dirty="0"/>
              <a:t> </a:t>
            </a:r>
            <a:r>
              <a:rPr lang="en-US" dirty="0">
                <a:hlinkClick r:id="rId4"/>
              </a:rPr>
              <a:t>(pdf)</a:t>
            </a:r>
            <a:r>
              <a:rPr lang="en-US" dirty="0"/>
              <a:t>]</a:t>
            </a:r>
            <a:br>
              <a:rPr lang="en-US" dirty="0"/>
            </a:br>
            <a:r>
              <a:rPr lang="en-US" dirty="0"/>
              <a:t>[</a:t>
            </a:r>
            <a:r>
              <a:rPr lang="en-US" dirty="0">
                <a:hlinkClick r:id="rId5"/>
              </a:rPr>
              <a:t>Executive Summary Slides (pptx)</a:t>
            </a:r>
            <a:r>
              <a:rPr lang="en-US" dirty="0"/>
              <a:t> </a:t>
            </a:r>
            <a:r>
              <a:rPr lang="en-US" dirty="0">
                <a:hlinkClick r:id="rId6"/>
              </a:rPr>
              <a:t>(pdf)</a:t>
            </a:r>
            <a:r>
              <a:rPr lang="en-US" dirty="0"/>
              <a:t>]</a:t>
            </a:r>
            <a:br>
              <a:rPr lang="en-US" dirty="0"/>
            </a:br>
            <a:r>
              <a:rPr lang="en-US" dirty="0"/>
              <a:t>[</a:t>
            </a:r>
            <a:r>
              <a:rPr lang="en-US" dirty="0">
                <a:hlinkClick r:id="rId7"/>
              </a:rPr>
              <a:t>Tutorial Video</a:t>
            </a:r>
            <a:r>
              <a:rPr lang="en-US" dirty="0"/>
              <a:t> (1 hour 51 minutes)]</a:t>
            </a:r>
            <a:br>
              <a:rPr lang="en-US" dirty="0"/>
            </a:br>
            <a:r>
              <a:rPr lang="en-US" dirty="0"/>
              <a:t>[</a:t>
            </a:r>
            <a:r>
              <a:rPr lang="en-US" dirty="0">
                <a:hlinkClick r:id="rId8"/>
              </a:rPr>
              <a:t>Executive Summary Video</a:t>
            </a:r>
            <a:r>
              <a:rPr lang="en-US" dirty="0"/>
              <a:t> (2 minutes)]</a:t>
            </a:r>
            <a:br>
              <a:rPr lang="en-US" dirty="0"/>
            </a:br>
            <a:r>
              <a:rPr lang="en-US" dirty="0"/>
              <a:t>[</a:t>
            </a:r>
            <a:r>
              <a:rPr lang="en-US" dirty="0">
                <a:hlinkClick r:id="rId9"/>
              </a:rPr>
              <a:t>Abstract and Bio</a:t>
            </a:r>
            <a:r>
              <a:rPr lang="en-US" dirty="0"/>
              <a:t>]</a:t>
            </a:r>
            <a:br>
              <a:rPr lang="en-US" dirty="0"/>
            </a:br>
            <a:r>
              <a:rPr lang="en-US" dirty="0"/>
              <a:t>[</a:t>
            </a:r>
            <a:r>
              <a:rPr lang="en-US" dirty="0">
                <a:hlinkClick r:id="rId10"/>
              </a:rPr>
              <a:t>Related Keynote Paper from VLSI-DAT 2020</a:t>
            </a:r>
            <a:r>
              <a:rPr lang="en-US" dirty="0"/>
              <a:t>]</a:t>
            </a:r>
            <a:br>
              <a:rPr lang="en-US" dirty="0"/>
            </a:br>
            <a:r>
              <a:rPr lang="en-US" dirty="0"/>
              <a:t>[</a:t>
            </a:r>
            <a:r>
              <a:rPr lang="en-US" dirty="0">
                <a:hlinkClick r:id="rId11"/>
              </a:rPr>
              <a:t>Related Review Paper on Processing in Memory</a:t>
            </a:r>
            <a:r>
              <a:rPr lang="en-US" dirty="0"/>
              <a:t>]</a:t>
            </a:r>
            <a:br>
              <a:rPr lang="en-US" dirty="0"/>
            </a:br>
            <a:endParaRPr lang="en-US" dirty="0"/>
          </a:p>
          <a:p>
            <a:pPr marL="0" indent="0" algn="ctr">
              <a:buNone/>
            </a:pPr>
            <a:r>
              <a:rPr lang="en-US" dirty="0">
                <a:solidFill>
                  <a:srgbClr val="0000FF"/>
                </a:solidFill>
                <a:hlinkClick r:id="rId7">
                  <a:extLst>
                    <a:ext uri="{A12FA001-AC4F-418D-AE19-62706E023703}">
                      <ahyp:hlinkClr xmlns:ahyp="http://schemas.microsoft.com/office/drawing/2018/hyperlinkcolor" val="tx"/>
                    </a:ext>
                  </a:extLst>
                </a:hlinkClick>
              </a:rPr>
              <a:t>https://www.youtube.com/watch?v=H3sEaINPBOE</a:t>
            </a:r>
            <a:r>
              <a:rPr lang="en-US" dirty="0">
                <a:solidFill>
                  <a:srgbClr val="0000FF"/>
                </a:solidFill>
              </a:rPr>
              <a:t> </a:t>
            </a:r>
          </a:p>
        </p:txBody>
      </p:sp>
      <p:sp>
        <p:nvSpPr>
          <p:cNvPr id="5" name="Rectangle 4">
            <a:extLst>
              <a:ext uri="{FF2B5EF4-FFF2-40B4-BE49-F238E27FC236}">
                <a16:creationId xmlns:a16="http://schemas.microsoft.com/office/drawing/2014/main" id="{5DFA3366-29E6-914D-98EA-E6458972951E}"/>
              </a:ext>
            </a:extLst>
          </p:cNvPr>
          <p:cNvSpPr/>
          <p:nvPr/>
        </p:nvSpPr>
        <p:spPr>
          <a:xfrm>
            <a:off x="1590700" y="6475391"/>
            <a:ext cx="5886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12">
                  <a:extLst>
                    <a:ext uri="{A12FA001-AC4F-418D-AE19-62706E023703}">
                      <ahyp:hlinkClr xmlns:ahyp="http://schemas.microsoft.com/office/drawing/2018/hyperlinkcolor" val="tx"/>
                    </a:ext>
                  </a:extLst>
                </a:hlinkClick>
              </a:rPr>
              <a:t>https://www.youtube.com/onurmutlulectures</a:t>
            </a:r>
            <a:r>
              <a:rPr kumimoji="0" lang="en-US" sz="1800" b="1" i="0" u="none" strike="noStrike" kern="1200" cap="none" spc="0" normalizeH="0" baseline="0" noProof="0" dirty="0">
                <a:ln>
                  <a:noFill/>
                </a:ln>
                <a:solidFill>
                  <a:srgbClr val="0000FF"/>
                </a:solidFill>
                <a:effectLst/>
                <a:uLnTx/>
                <a:uFillTx/>
                <a:latin typeface="Tahoma"/>
                <a:ea typeface="+mn-ea"/>
                <a:cs typeface="+mn-cs"/>
              </a:rPr>
              <a:t> </a:t>
            </a:r>
          </a:p>
        </p:txBody>
      </p:sp>
      <p:pic>
        <p:nvPicPr>
          <p:cNvPr id="6" name="Picture 5">
            <a:extLst>
              <a:ext uri="{FF2B5EF4-FFF2-40B4-BE49-F238E27FC236}">
                <a16:creationId xmlns:a16="http://schemas.microsoft.com/office/drawing/2014/main" id="{1F19BEF1-D7AD-6145-A699-312C82831CD5}"/>
              </a:ext>
            </a:extLst>
          </p:cNvPr>
          <p:cNvPicPr>
            <a:picLocks noChangeAspect="1"/>
          </p:cNvPicPr>
          <p:nvPr/>
        </p:nvPicPr>
        <p:blipFill>
          <a:blip r:embed="rId13"/>
          <a:stretch>
            <a:fillRect/>
          </a:stretch>
        </p:blipFill>
        <p:spPr>
          <a:xfrm>
            <a:off x="0" y="277358"/>
            <a:ext cx="9144000" cy="6303283"/>
          </a:xfrm>
          <a:prstGeom prst="rect">
            <a:avLst/>
          </a:prstGeom>
        </p:spPr>
      </p:pic>
    </p:spTree>
    <p:extLst>
      <p:ext uri="{BB962C8B-B14F-4D97-AF65-F5344CB8AC3E}">
        <p14:creationId xmlns:p14="http://schemas.microsoft.com/office/powerpoint/2010/main" val="1195329140"/>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Challenge </a:t>
            </a:r>
            <a:r>
              <a:rPr lang="en-US" dirty="0">
                <a:latin typeface="+mn-lt"/>
              </a:rPr>
              <a:t>1: Code Mapping</a:t>
            </a:r>
          </a:p>
        </p:txBody>
      </p:sp>
      <p:cxnSp>
        <p:nvCxnSpPr>
          <p:cNvPr id="5" name="Straight Connector 4"/>
          <p:cNvCxnSpPr/>
          <p:nvPr/>
        </p:nvCxnSpPr>
        <p:spPr>
          <a:xfrm flipV="1">
            <a:off x="6175231" y="4775741"/>
            <a:ext cx="470522" cy="587497"/>
          </a:xfrm>
          <a:prstGeom prst="line">
            <a:avLst/>
          </a:prstGeom>
          <a:noFill/>
          <a:ln w="6350" cap="flat" cmpd="sng" algn="ctr">
            <a:solidFill>
              <a:sysClr val="windowText" lastClr="000000"/>
            </a:solidFill>
            <a:prstDash val="dash"/>
            <a:miter lim="800000"/>
          </a:ln>
          <a:effectLst/>
        </p:spPr>
      </p:cxnSp>
      <p:cxnSp>
        <p:nvCxnSpPr>
          <p:cNvPr id="6" name="Straight Connector 5"/>
          <p:cNvCxnSpPr/>
          <p:nvPr/>
        </p:nvCxnSpPr>
        <p:spPr>
          <a:xfrm>
            <a:off x="5687292" y="5890254"/>
            <a:ext cx="958461" cy="497100"/>
          </a:xfrm>
          <a:prstGeom prst="line">
            <a:avLst/>
          </a:prstGeom>
          <a:noFill/>
          <a:ln w="6350" cap="flat" cmpd="sng" algn="ctr">
            <a:solidFill>
              <a:sysClr val="windowText" lastClr="000000"/>
            </a:solidFill>
            <a:prstDash val="dash"/>
            <a:miter lim="800000"/>
          </a:ln>
          <a:effectLst/>
        </p:spPr>
      </p:cxnSp>
      <p:sp>
        <p:nvSpPr>
          <p:cNvPr id="7" name="Rectangle 6"/>
          <p:cNvSpPr/>
          <p:nvPr/>
        </p:nvSpPr>
        <p:spPr>
          <a:xfrm>
            <a:off x="6648206" y="4751545"/>
            <a:ext cx="1867144" cy="1635809"/>
          </a:xfrm>
          <a:prstGeom prst="rect">
            <a:avLst/>
          </a:prstGeom>
          <a:no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8" name="Rectangle 7"/>
          <p:cNvSpPr/>
          <p:nvPr/>
        </p:nvSpPr>
        <p:spPr>
          <a:xfrm>
            <a:off x="6953184" y="4790055"/>
            <a:ext cx="1257187" cy="572041"/>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C0"/>
                </a:solidFill>
                <a:effectLst/>
                <a:uLnTx/>
                <a:uFillTx/>
                <a:latin typeface="Gill Sans MT" panose="020B0502020104020203" pitchFamily="34" charset="0"/>
                <a:ea typeface="Times New Roman" charset="0"/>
                <a:cs typeface="Times New Roman" charset="0"/>
              </a:rPr>
              <a:t>Logic layer SM</a:t>
            </a:r>
          </a:p>
        </p:txBody>
      </p:sp>
      <p:sp>
        <p:nvSpPr>
          <p:cNvPr id="9" name="Rectangle 8"/>
          <p:cNvSpPr/>
          <p:nvPr/>
        </p:nvSpPr>
        <p:spPr>
          <a:xfrm>
            <a:off x="6730825" y="5441830"/>
            <a:ext cx="1696999" cy="266755"/>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Crossbar switch</a:t>
            </a:r>
          </a:p>
        </p:txBody>
      </p:sp>
      <p:sp>
        <p:nvSpPr>
          <p:cNvPr id="10" name="Rectangle 9"/>
          <p:cNvSpPr/>
          <p:nvPr/>
        </p:nvSpPr>
        <p:spPr>
          <a:xfrm>
            <a:off x="6719812"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Vault Ctrl</a:t>
            </a:r>
          </a:p>
        </p:txBody>
      </p:sp>
      <p:sp>
        <p:nvSpPr>
          <p:cNvPr id="11" name="Rectangle 10"/>
          <p:cNvSpPr/>
          <p:nvPr/>
        </p:nvSpPr>
        <p:spPr>
          <a:xfrm>
            <a:off x="7376106" y="5809890"/>
            <a:ext cx="43269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s-IS" sz="12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a:t>
            </a:r>
            <a:endParaRPr kumimoji="0" lang="en-US" sz="12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cxnSp>
        <p:nvCxnSpPr>
          <p:cNvPr id="12" name="Straight Connector 11"/>
          <p:cNvCxnSpPr/>
          <p:nvPr/>
        </p:nvCxnSpPr>
        <p:spPr>
          <a:xfrm flipH="1">
            <a:off x="7579325" y="5362096"/>
            <a:ext cx="2452" cy="79735"/>
          </a:xfrm>
          <a:prstGeom prst="line">
            <a:avLst/>
          </a:prstGeom>
          <a:noFill/>
          <a:ln w="6350" cap="flat" cmpd="sng" algn="ctr">
            <a:solidFill>
              <a:sysClr val="windowText" lastClr="000000"/>
            </a:solidFill>
            <a:prstDash val="solid"/>
            <a:miter lim="800000"/>
          </a:ln>
          <a:effectLst/>
        </p:spPr>
      </p:cxnSp>
      <p:cxnSp>
        <p:nvCxnSpPr>
          <p:cNvPr id="13" name="Straight Connector 12"/>
          <p:cNvCxnSpPr/>
          <p:nvPr/>
        </p:nvCxnSpPr>
        <p:spPr>
          <a:xfrm>
            <a:off x="7004197" y="5705587"/>
            <a:ext cx="0" cy="100947"/>
          </a:xfrm>
          <a:prstGeom prst="line">
            <a:avLst/>
          </a:prstGeom>
          <a:noFill/>
          <a:ln w="6350" cap="flat" cmpd="sng" algn="ctr">
            <a:solidFill>
              <a:sysClr val="windowText" lastClr="000000"/>
            </a:solidFill>
            <a:prstDash val="solid"/>
            <a:miter lim="800000"/>
          </a:ln>
          <a:effectLst/>
        </p:spPr>
      </p:cxnSp>
      <p:cxnSp>
        <p:nvCxnSpPr>
          <p:cNvPr id="14" name="Straight Connector 13"/>
          <p:cNvCxnSpPr/>
          <p:nvPr/>
        </p:nvCxnSpPr>
        <p:spPr>
          <a:xfrm>
            <a:off x="8112043" y="5709738"/>
            <a:ext cx="0" cy="85860"/>
          </a:xfrm>
          <a:prstGeom prst="line">
            <a:avLst/>
          </a:prstGeom>
          <a:noFill/>
          <a:ln w="6350" cap="flat" cmpd="sng" algn="ctr">
            <a:solidFill>
              <a:sysClr val="windowText" lastClr="000000"/>
            </a:solidFill>
            <a:prstDash val="solid"/>
            <a:miter lim="800000"/>
          </a:ln>
          <a:effectLst/>
        </p:spPr>
      </p:cxnSp>
      <p:sp>
        <p:nvSpPr>
          <p:cNvPr id="15" name="Rectangle 14"/>
          <p:cNvSpPr/>
          <p:nvPr/>
        </p:nvSpPr>
        <p:spPr>
          <a:xfrm>
            <a:off x="7877688"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Vault Ctrl</a:t>
            </a:r>
          </a:p>
        </p:txBody>
      </p:sp>
      <p:cxnSp>
        <p:nvCxnSpPr>
          <p:cNvPr id="16" name="Straight Connector 15"/>
          <p:cNvCxnSpPr/>
          <p:nvPr/>
        </p:nvCxnSpPr>
        <p:spPr>
          <a:xfrm flipV="1">
            <a:off x="2432635" y="5320670"/>
            <a:ext cx="706042" cy="270898"/>
          </a:xfrm>
          <a:prstGeom prst="line">
            <a:avLst/>
          </a:prstGeom>
          <a:noFill/>
          <a:ln w="12700" cap="flat" cmpd="sng" algn="ctr">
            <a:solidFill>
              <a:sysClr val="windowText" lastClr="000000"/>
            </a:solidFill>
            <a:prstDash val="solid"/>
            <a:miter lim="800000"/>
          </a:ln>
          <a:effectLst/>
        </p:spPr>
      </p:cxnSp>
      <p:cxnSp>
        <p:nvCxnSpPr>
          <p:cNvPr id="17" name="Straight Connector 16"/>
          <p:cNvCxnSpPr/>
          <p:nvPr/>
        </p:nvCxnSpPr>
        <p:spPr>
          <a:xfrm flipV="1">
            <a:off x="4661744" y="4614246"/>
            <a:ext cx="589727" cy="230089"/>
          </a:xfrm>
          <a:prstGeom prst="line">
            <a:avLst/>
          </a:prstGeom>
          <a:noFill/>
          <a:ln w="12700" cap="flat" cmpd="sng" algn="ctr">
            <a:solidFill>
              <a:sysClr val="windowText" lastClr="000000"/>
            </a:solidFill>
            <a:prstDash val="solid"/>
            <a:miter lim="800000"/>
          </a:ln>
          <a:effectLst/>
        </p:spPr>
      </p:cxnSp>
      <p:cxnSp>
        <p:nvCxnSpPr>
          <p:cNvPr id="18" name="Straight Connector 17"/>
          <p:cNvCxnSpPr/>
          <p:nvPr/>
        </p:nvCxnSpPr>
        <p:spPr>
          <a:xfrm flipH="1">
            <a:off x="1709972" y="4656586"/>
            <a:ext cx="506351" cy="792977"/>
          </a:xfrm>
          <a:prstGeom prst="line">
            <a:avLst/>
          </a:prstGeom>
          <a:noFill/>
          <a:ln w="12700" cap="flat" cmpd="sng" algn="ctr">
            <a:solidFill>
              <a:sysClr val="windowText" lastClr="000000"/>
            </a:solidFill>
            <a:prstDash val="solid"/>
            <a:miter lim="800000"/>
          </a:ln>
          <a:effectLst/>
        </p:spPr>
      </p:cxnSp>
      <p:cxnSp>
        <p:nvCxnSpPr>
          <p:cNvPr id="19" name="Straight Connector 18"/>
          <p:cNvCxnSpPr/>
          <p:nvPr/>
        </p:nvCxnSpPr>
        <p:spPr>
          <a:xfrm flipH="1">
            <a:off x="5251471" y="4640370"/>
            <a:ext cx="506351" cy="792977"/>
          </a:xfrm>
          <a:prstGeom prst="line">
            <a:avLst/>
          </a:prstGeom>
          <a:noFill/>
          <a:ln w="12700" cap="flat" cmpd="sng" algn="ctr">
            <a:solidFill>
              <a:sysClr val="windowText" lastClr="000000"/>
            </a:solidFill>
            <a:prstDash val="solid"/>
            <a:miter lim="800000"/>
          </a:ln>
          <a:effectLst/>
        </p:spPr>
      </p:cxnSp>
      <p:cxnSp>
        <p:nvCxnSpPr>
          <p:cNvPr id="20" name="Straight Connector 19"/>
          <p:cNvCxnSpPr/>
          <p:nvPr/>
        </p:nvCxnSpPr>
        <p:spPr>
          <a:xfrm>
            <a:off x="2334512" y="5691560"/>
            <a:ext cx="2713462" cy="7124"/>
          </a:xfrm>
          <a:prstGeom prst="line">
            <a:avLst/>
          </a:prstGeom>
          <a:noFill/>
          <a:ln w="12700" cap="flat" cmpd="sng" algn="ctr">
            <a:solidFill>
              <a:sysClr val="windowText" lastClr="000000"/>
            </a:solidFill>
            <a:prstDash val="solid"/>
            <a:miter lim="800000"/>
          </a:ln>
          <a:effectLst/>
        </p:spPr>
      </p:cxnSp>
      <p:cxnSp>
        <p:nvCxnSpPr>
          <p:cNvPr id="21" name="Straight Connector 20"/>
          <p:cNvCxnSpPr/>
          <p:nvPr/>
        </p:nvCxnSpPr>
        <p:spPr>
          <a:xfrm>
            <a:off x="3023146" y="4277055"/>
            <a:ext cx="2713462" cy="7124"/>
          </a:xfrm>
          <a:prstGeom prst="line">
            <a:avLst/>
          </a:prstGeom>
          <a:noFill/>
          <a:ln w="12700" cap="flat" cmpd="sng" algn="ctr">
            <a:solidFill>
              <a:sysClr val="windowText" lastClr="000000"/>
            </a:solidFill>
            <a:prstDash val="solid"/>
            <a:miter lim="800000"/>
          </a:ln>
          <a:effectLst/>
        </p:spPr>
      </p:cxnSp>
      <p:cxnSp>
        <p:nvCxnSpPr>
          <p:cNvPr id="22" name="Straight Connector 21"/>
          <p:cNvCxnSpPr/>
          <p:nvPr/>
        </p:nvCxnSpPr>
        <p:spPr>
          <a:xfrm>
            <a:off x="2868543" y="4439837"/>
            <a:ext cx="581884" cy="312226"/>
          </a:xfrm>
          <a:prstGeom prst="line">
            <a:avLst/>
          </a:prstGeom>
          <a:noFill/>
          <a:ln w="12700" cap="flat" cmpd="sng" algn="ctr">
            <a:solidFill>
              <a:sysClr val="windowText" lastClr="000000"/>
            </a:solidFill>
            <a:prstDash val="solid"/>
            <a:miter lim="800000"/>
          </a:ln>
          <a:effectLst/>
        </p:spPr>
      </p:cxnSp>
      <p:cxnSp>
        <p:nvCxnSpPr>
          <p:cNvPr id="23" name="Straight Connector 22"/>
          <p:cNvCxnSpPr/>
          <p:nvPr/>
        </p:nvCxnSpPr>
        <p:spPr>
          <a:xfrm>
            <a:off x="4371371" y="5182180"/>
            <a:ext cx="1081108" cy="474857"/>
          </a:xfrm>
          <a:prstGeom prst="line">
            <a:avLst/>
          </a:prstGeom>
          <a:noFill/>
          <a:ln w="12700" cap="flat" cmpd="sng" algn="ctr">
            <a:solidFill>
              <a:sysClr val="windowText" lastClr="000000"/>
            </a:solidFill>
            <a:prstDash val="solid"/>
            <a:miter lim="800000"/>
          </a:ln>
          <a:effectLst/>
        </p:spPr>
      </p:cxnSp>
      <p:grpSp>
        <p:nvGrpSpPr>
          <p:cNvPr id="24" name="Group 23"/>
          <p:cNvGrpSpPr/>
          <p:nvPr/>
        </p:nvGrpSpPr>
        <p:grpSpPr>
          <a:xfrm>
            <a:off x="1714577" y="3773893"/>
            <a:ext cx="1386451" cy="904640"/>
            <a:chOff x="1783056" y="1197864"/>
            <a:chExt cx="1207032" cy="713232"/>
          </a:xfrm>
        </p:grpSpPr>
        <p:sp>
          <p:nvSpPr>
            <p:cNvPr id="25" name="Cube 24"/>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Cube 25"/>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Cube 26"/>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Cube 27"/>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9" name="Group 28"/>
          <p:cNvGrpSpPr/>
          <p:nvPr/>
        </p:nvGrpSpPr>
        <p:grpSpPr>
          <a:xfrm>
            <a:off x="1217540" y="4994760"/>
            <a:ext cx="1386451" cy="904640"/>
            <a:chOff x="1783056" y="1140582"/>
            <a:chExt cx="1844298" cy="1027220"/>
          </a:xfrm>
        </p:grpSpPr>
        <p:sp>
          <p:nvSpPr>
            <p:cNvPr id="30" name="Cube 29"/>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Cube 30"/>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2" name="Cube 31"/>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Cube 32"/>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4" name="Cube 33"/>
          <p:cNvSpPr/>
          <p:nvPr/>
        </p:nvSpPr>
        <p:spPr>
          <a:xfrm>
            <a:off x="2953471" y="4598547"/>
            <a:ext cx="1906529" cy="723107"/>
          </a:xfrm>
          <a:prstGeom prst="cube">
            <a:avLst>
              <a:gd name="adj" fmla="val 93596"/>
            </a:avLst>
          </a:prstGeom>
          <a:solidFill>
            <a:srgbClr val="009C48"/>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5" name="Cube 34"/>
          <p:cNvSpPr/>
          <p:nvPr/>
        </p:nvSpPr>
        <p:spPr>
          <a:xfrm>
            <a:off x="3061157" y="4633607"/>
            <a:ext cx="1674497" cy="614583"/>
          </a:xfrm>
          <a:prstGeom prst="cube">
            <a:avLst>
              <a:gd name="adj" fmla="val 93596"/>
            </a:avLst>
          </a:prstGeom>
          <a:solidFill>
            <a:srgbClr val="E7E6E6"/>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36" name="Group 35"/>
          <p:cNvGrpSpPr/>
          <p:nvPr/>
        </p:nvGrpSpPr>
        <p:grpSpPr>
          <a:xfrm>
            <a:off x="5251471" y="3751874"/>
            <a:ext cx="1386451" cy="904640"/>
            <a:chOff x="1783056" y="1197864"/>
            <a:chExt cx="1207032" cy="713232"/>
          </a:xfrm>
        </p:grpSpPr>
        <p:sp>
          <p:nvSpPr>
            <p:cNvPr id="37" name="Cube 36"/>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Cube 37"/>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Cube 38"/>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Cube 39"/>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41" name="Group 40"/>
          <p:cNvGrpSpPr/>
          <p:nvPr/>
        </p:nvGrpSpPr>
        <p:grpSpPr>
          <a:xfrm>
            <a:off x="4778495" y="4992400"/>
            <a:ext cx="1386451" cy="904640"/>
            <a:chOff x="1783056" y="1140582"/>
            <a:chExt cx="1844298" cy="1027220"/>
          </a:xfrm>
        </p:grpSpPr>
        <p:sp>
          <p:nvSpPr>
            <p:cNvPr id="42" name="Cube 41"/>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Cube 42"/>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Cube 43"/>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Cube 44"/>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6" name="Rectangle 45"/>
          <p:cNvSpPr/>
          <p:nvPr/>
        </p:nvSpPr>
        <p:spPr>
          <a:xfrm>
            <a:off x="6752190" y="4198561"/>
            <a:ext cx="13598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Logic layer</a:t>
            </a:r>
          </a:p>
        </p:txBody>
      </p:sp>
      <p:cxnSp>
        <p:nvCxnSpPr>
          <p:cNvPr id="47" name="Straight Arrow Connector 46"/>
          <p:cNvCxnSpPr/>
          <p:nvPr/>
        </p:nvCxnSpPr>
        <p:spPr>
          <a:xfrm flipH="1" flipV="1">
            <a:off x="6481250" y="4361170"/>
            <a:ext cx="270940" cy="32578"/>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grpSp>
        <p:nvGrpSpPr>
          <p:cNvPr id="48" name="Group 47"/>
          <p:cNvGrpSpPr/>
          <p:nvPr/>
        </p:nvGrpSpPr>
        <p:grpSpPr>
          <a:xfrm>
            <a:off x="3516974" y="4652814"/>
            <a:ext cx="1131475" cy="165803"/>
            <a:chOff x="3727519" y="1965605"/>
            <a:chExt cx="985052" cy="130722"/>
          </a:xfrm>
        </p:grpSpPr>
        <p:sp>
          <p:nvSpPr>
            <p:cNvPr id="49" name="Parallelogram 48"/>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Parallelogram 49"/>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1" name="Parallelogram 50"/>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2" name="Group 51"/>
          <p:cNvGrpSpPr/>
          <p:nvPr/>
        </p:nvGrpSpPr>
        <p:grpSpPr>
          <a:xfrm>
            <a:off x="3344838" y="4838059"/>
            <a:ext cx="1131475" cy="165803"/>
            <a:chOff x="3727519" y="1965605"/>
            <a:chExt cx="985052" cy="130722"/>
          </a:xfrm>
        </p:grpSpPr>
        <p:sp>
          <p:nvSpPr>
            <p:cNvPr id="53" name="Parallelogram 52"/>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4" name="Parallelogram 53"/>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Parallelogram 54"/>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6" name="Group 55"/>
          <p:cNvGrpSpPr/>
          <p:nvPr/>
        </p:nvGrpSpPr>
        <p:grpSpPr>
          <a:xfrm>
            <a:off x="3172702" y="5023303"/>
            <a:ext cx="1131475" cy="165803"/>
            <a:chOff x="3727519" y="1965605"/>
            <a:chExt cx="985052" cy="130722"/>
          </a:xfrm>
        </p:grpSpPr>
        <p:sp>
          <p:nvSpPr>
            <p:cNvPr id="57" name="Parallelogram 56"/>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8" name="Parallelogram 57"/>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9" name="Parallelogram 58"/>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0" name="Rectangle 59"/>
          <p:cNvSpPr/>
          <p:nvPr/>
        </p:nvSpPr>
        <p:spPr>
          <a:xfrm>
            <a:off x="4820948" y="1813082"/>
            <a:ext cx="53016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uLnTx/>
                <a:uFillTx/>
                <a:latin typeface="Calibri"/>
                <a:ea typeface="Times New Roman" charset="0"/>
                <a:cs typeface="Times New Roman" charset="0"/>
              </a:rPr>
              <a:t>?</a:t>
            </a:r>
          </a:p>
        </p:txBody>
      </p:sp>
      <p:cxnSp>
        <p:nvCxnSpPr>
          <p:cNvPr id="61" name="Straight Arrow Connector 60"/>
          <p:cNvCxnSpPr/>
          <p:nvPr/>
        </p:nvCxnSpPr>
        <p:spPr>
          <a:xfrm flipH="1">
            <a:off x="4480056" y="3668380"/>
            <a:ext cx="852288" cy="984377"/>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sp>
        <p:nvSpPr>
          <p:cNvPr id="62" name="Rectangle 61"/>
          <p:cNvSpPr/>
          <p:nvPr/>
        </p:nvSpPr>
        <p:spPr>
          <a:xfrm>
            <a:off x="2994311" y="5359799"/>
            <a:ext cx="160533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Main GPU</a:t>
            </a:r>
          </a:p>
        </p:txBody>
      </p:sp>
      <p:sp>
        <p:nvSpPr>
          <p:cNvPr id="63" name="Rectangle 62"/>
          <p:cNvSpPr/>
          <p:nvPr/>
        </p:nvSpPr>
        <p:spPr>
          <a:xfrm>
            <a:off x="998829" y="2973192"/>
            <a:ext cx="279815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3D-stacked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(memory stack)</a:t>
            </a:r>
          </a:p>
        </p:txBody>
      </p:sp>
      <p:pic>
        <p:nvPicPr>
          <p:cNvPr id="64" name="Picture 2" descr="http://www.mathworks.com/cmsimages/76061_wl_CUDA_code2_wl.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757822" y="1768993"/>
            <a:ext cx="3245771" cy="165341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5" name="Straight Arrow Connector 64"/>
          <p:cNvCxnSpPr/>
          <p:nvPr/>
        </p:nvCxnSpPr>
        <p:spPr>
          <a:xfrm>
            <a:off x="7910782" y="3507815"/>
            <a:ext cx="34338" cy="1338505"/>
          </a:xfrm>
          <a:prstGeom prst="straightConnector1">
            <a:avLst/>
          </a:prstGeom>
          <a:ln w="762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143"/>
          <p:cNvCxnSpPr>
            <a:endCxn id="50" idx="1"/>
          </p:cNvCxnSpPr>
          <p:nvPr/>
        </p:nvCxnSpPr>
        <p:spPr>
          <a:xfrm rot="5400000">
            <a:off x="3823168" y="2815999"/>
            <a:ext cx="2189702" cy="1483929"/>
          </a:xfrm>
          <a:prstGeom prst="bentConnector3">
            <a:avLst>
              <a:gd name="adj1" fmla="val -1039"/>
            </a:avLst>
          </a:prstGeom>
          <a:ln w="762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Content Placeholder 2"/>
          <p:cNvSpPr>
            <a:spLocks noGrp="1"/>
          </p:cNvSpPr>
          <p:nvPr>
            <p:ph idx="1"/>
          </p:nvPr>
        </p:nvSpPr>
        <p:spPr>
          <a:xfrm>
            <a:off x="610146" y="1123094"/>
            <a:ext cx="8300174" cy="909876"/>
          </a:xfrm>
        </p:spPr>
        <p:txBody>
          <a:bodyPr>
            <a:normAutofit/>
          </a:bodyPr>
          <a:lstStyle/>
          <a:p>
            <a:r>
              <a:rPr lang="en-US" b="1" dirty="0">
                <a:solidFill>
                  <a:srgbClr val="0070C0"/>
                </a:solidFill>
              </a:rPr>
              <a:t>Challenge </a:t>
            </a:r>
            <a:r>
              <a:rPr lang="en-US" b="1" dirty="0">
                <a:solidFill>
                  <a:srgbClr val="0070C0"/>
                </a:solidFill>
                <a:latin typeface="+mn-lt"/>
              </a:rPr>
              <a:t>1</a:t>
            </a:r>
            <a:r>
              <a:rPr lang="en-US" b="1" dirty="0">
                <a:solidFill>
                  <a:srgbClr val="0070C0"/>
                </a:solidFill>
              </a:rPr>
              <a:t>:</a:t>
            </a:r>
            <a:r>
              <a:rPr lang="en-US" dirty="0">
                <a:solidFill>
                  <a:srgbClr val="0070C0"/>
                </a:solidFill>
              </a:rPr>
              <a:t> Which operations should be executed in memory vs. in CPU?</a:t>
            </a:r>
          </a:p>
          <a:p>
            <a:pPr lvl="1"/>
            <a:endParaRPr lang="en-US" dirty="0">
              <a:solidFill>
                <a:srgbClr val="0070C0"/>
              </a:solidFill>
            </a:endParaRPr>
          </a:p>
        </p:txBody>
      </p:sp>
      <p:sp>
        <p:nvSpPr>
          <p:cNvPr id="69" name="Rectangle 68"/>
          <p:cNvSpPr/>
          <p:nvPr/>
        </p:nvSpPr>
        <p:spPr>
          <a:xfrm>
            <a:off x="7992481" y="3532975"/>
            <a:ext cx="53016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uLnTx/>
                <a:uFillTx/>
                <a:latin typeface="Calibri"/>
                <a:ea typeface="Times New Roman" charset="0"/>
                <a:cs typeface="Times New Roman" charset="0"/>
              </a:rPr>
              <a:t>?</a:t>
            </a:r>
          </a:p>
        </p:txBody>
      </p:sp>
      <p:sp>
        <p:nvSpPr>
          <p:cNvPr id="74" name="Rectangle 73"/>
          <p:cNvSpPr/>
          <p:nvPr/>
        </p:nvSpPr>
        <p:spPr>
          <a:xfrm>
            <a:off x="4380050" y="3345588"/>
            <a:ext cx="338557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SM </a:t>
            </a:r>
            <a:r>
              <a:rPr kumimoji="0" lang="en-US" sz="1600" b="1" i="0" u="none" strike="noStrike" kern="1200" cap="none" spc="0" normalizeH="0" baseline="0" noProof="0">
                <a:ln>
                  <a:noFill/>
                </a:ln>
                <a:solidFill>
                  <a:prstClr val="black"/>
                </a:solidFill>
                <a:effectLst/>
                <a:uLnTx/>
                <a:uFillTx/>
                <a:latin typeface="Gill Sans MT" panose="020B0502020104020203" pitchFamily="34" charset="0"/>
                <a:ea typeface="Times New Roman" charset="0"/>
                <a:cs typeface="Times New Roman" charset="0"/>
              </a:rPr>
              <a:t>(Streaming Multiprocessor)</a:t>
            </a:r>
            <a:endParaRPr kumimoji="0" lang="en-US" sz="16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spTree>
    <p:extLst>
      <p:ext uri="{BB962C8B-B14F-4D97-AF65-F5344CB8AC3E}">
        <p14:creationId xmlns:p14="http://schemas.microsoft.com/office/powerpoint/2010/main" val="34088949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Challenge 2: Data Mapping</a:t>
            </a:r>
          </a:p>
        </p:txBody>
      </p:sp>
      <p:cxnSp>
        <p:nvCxnSpPr>
          <p:cNvPr id="5" name="Straight Connector 4"/>
          <p:cNvCxnSpPr/>
          <p:nvPr/>
        </p:nvCxnSpPr>
        <p:spPr>
          <a:xfrm flipV="1">
            <a:off x="6175231" y="4775741"/>
            <a:ext cx="470522" cy="587497"/>
          </a:xfrm>
          <a:prstGeom prst="line">
            <a:avLst/>
          </a:prstGeom>
          <a:noFill/>
          <a:ln w="6350" cap="flat" cmpd="sng" algn="ctr">
            <a:solidFill>
              <a:sysClr val="windowText" lastClr="000000"/>
            </a:solidFill>
            <a:prstDash val="dash"/>
            <a:miter lim="800000"/>
          </a:ln>
          <a:effectLst/>
        </p:spPr>
      </p:cxnSp>
      <p:cxnSp>
        <p:nvCxnSpPr>
          <p:cNvPr id="6" name="Straight Connector 5"/>
          <p:cNvCxnSpPr/>
          <p:nvPr/>
        </p:nvCxnSpPr>
        <p:spPr>
          <a:xfrm>
            <a:off x="5687292" y="5890254"/>
            <a:ext cx="958461" cy="497100"/>
          </a:xfrm>
          <a:prstGeom prst="line">
            <a:avLst/>
          </a:prstGeom>
          <a:noFill/>
          <a:ln w="6350" cap="flat" cmpd="sng" algn="ctr">
            <a:solidFill>
              <a:sysClr val="windowText" lastClr="000000"/>
            </a:solidFill>
            <a:prstDash val="dash"/>
            <a:miter lim="800000"/>
          </a:ln>
          <a:effectLst/>
        </p:spPr>
      </p:cxnSp>
      <p:sp>
        <p:nvSpPr>
          <p:cNvPr id="7" name="Rectangle 6"/>
          <p:cNvSpPr/>
          <p:nvPr/>
        </p:nvSpPr>
        <p:spPr>
          <a:xfrm>
            <a:off x="6648206" y="4751545"/>
            <a:ext cx="1867144" cy="1635809"/>
          </a:xfrm>
          <a:prstGeom prst="rect">
            <a:avLst/>
          </a:prstGeom>
          <a:no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8" name="Rectangle 7"/>
          <p:cNvSpPr/>
          <p:nvPr/>
        </p:nvSpPr>
        <p:spPr>
          <a:xfrm>
            <a:off x="6953184" y="4790055"/>
            <a:ext cx="1257187" cy="572041"/>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C0"/>
                </a:solidFill>
                <a:effectLst/>
                <a:uLnTx/>
                <a:uFillTx/>
                <a:latin typeface="Gill Sans MT" panose="020B0502020104020203" pitchFamily="34" charset="0"/>
                <a:ea typeface="Times New Roman" charset="0"/>
                <a:cs typeface="Times New Roman" charset="0"/>
              </a:rPr>
              <a:t>Logic layer SM</a:t>
            </a:r>
          </a:p>
        </p:txBody>
      </p:sp>
      <p:sp>
        <p:nvSpPr>
          <p:cNvPr id="9" name="Rectangle 8"/>
          <p:cNvSpPr/>
          <p:nvPr/>
        </p:nvSpPr>
        <p:spPr>
          <a:xfrm>
            <a:off x="6730825" y="5441830"/>
            <a:ext cx="1696999" cy="266755"/>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Crossbar switch</a:t>
            </a:r>
          </a:p>
        </p:txBody>
      </p:sp>
      <p:sp>
        <p:nvSpPr>
          <p:cNvPr id="10" name="Rectangle 9"/>
          <p:cNvSpPr/>
          <p:nvPr/>
        </p:nvSpPr>
        <p:spPr>
          <a:xfrm>
            <a:off x="6719812"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Vault Ctrl</a:t>
            </a:r>
          </a:p>
        </p:txBody>
      </p:sp>
      <p:sp>
        <p:nvSpPr>
          <p:cNvPr id="11" name="Rectangle 10"/>
          <p:cNvSpPr/>
          <p:nvPr/>
        </p:nvSpPr>
        <p:spPr>
          <a:xfrm>
            <a:off x="7376106" y="5809890"/>
            <a:ext cx="43269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s-IS" sz="12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a:t>
            </a:r>
            <a:endParaRPr kumimoji="0" lang="en-US" sz="12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cxnSp>
        <p:nvCxnSpPr>
          <p:cNvPr id="12" name="Straight Connector 11"/>
          <p:cNvCxnSpPr/>
          <p:nvPr/>
        </p:nvCxnSpPr>
        <p:spPr>
          <a:xfrm flipH="1">
            <a:off x="7579325" y="5362096"/>
            <a:ext cx="2452" cy="79735"/>
          </a:xfrm>
          <a:prstGeom prst="line">
            <a:avLst/>
          </a:prstGeom>
          <a:noFill/>
          <a:ln w="6350" cap="flat" cmpd="sng" algn="ctr">
            <a:solidFill>
              <a:sysClr val="windowText" lastClr="000000"/>
            </a:solidFill>
            <a:prstDash val="solid"/>
            <a:miter lim="800000"/>
          </a:ln>
          <a:effectLst/>
        </p:spPr>
      </p:cxnSp>
      <p:cxnSp>
        <p:nvCxnSpPr>
          <p:cNvPr id="13" name="Straight Connector 12"/>
          <p:cNvCxnSpPr/>
          <p:nvPr/>
        </p:nvCxnSpPr>
        <p:spPr>
          <a:xfrm>
            <a:off x="7004197" y="5705587"/>
            <a:ext cx="0" cy="100947"/>
          </a:xfrm>
          <a:prstGeom prst="line">
            <a:avLst/>
          </a:prstGeom>
          <a:noFill/>
          <a:ln w="6350" cap="flat" cmpd="sng" algn="ctr">
            <a:solidFill>
              <a:sysClr val="windowText" lastClr="000000"/>
            </a:solidFill>
            <a:prstDash val="solid"/>
            <a:miter lim="800000"/>
          </a:ln>
          <a:effectLst/>
        </p:spPr>
      </p:cxnSp>
      <p:cxnSp>
        <p:nvCxnSpPr>
          <p:cNvPr id="14" name="Straight Connector 13"/>
          <p:cNvCxnSpPr/>
          <p:nvPr/>
        </p:nvCxnSpPr>
        <p:spPr>
          <a:xfrm>
            <a:off x="8112043" y="5709738"/>
            <a:ext cx="0" cy="85860"/>
          </a:xfrm>
          <a:prstGeom prst="line">
            <a:avLst/>
          </a:prstGeom>
          <a:noFill/>
          <a:ln w="6350" cap="flat" cmpd="sng" algn="ctr">
            <a:solidFill>
              <a:sysClr val="windowText" lastClr="000000"/>
            </a:solidFill>
            <a:prstDash val="solid"/>
            <a:miter lim="800000"/>
          </a:ln>
          <a:effectLst/>
        </p:spPr>
      </p:cxnSp>
      <p:sp>
        <p:nvSpPr>
          <p:cNvPr id="15" name="Rectangle 14"/>
          <p:cNvSpPr/>
          <p:nvPr/>
        </p:nvSpPr>
        <p:spPr>
          <a:xfrm>
            <a:off x="7877688"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Vault Ctrl</a:t>
            </a:r>
          </a:p>
        </p:txBody>
      </p:sp>
      <p:cxnSp>
        <p:nvCxnSpPr>
          <p:cNvPr id="16" name="Straight Connector 15"/>
          <p:cNvCxnSpPr/>
          <p:nvPr/>
        </p:nvCxnSpPr>
        <p:spPr>
          <a:xfrm flipV="1">
            <a:off x="2432635" y="5320670"/>
            <a:ext cx="706042" cy="270898"/>
          </a:xfrm>
          <a:prstGeom prst="line">
            <a:avLst/>
          </a:prstGeom>
          <a:noFill/>
          <a:ln w="12700" cap="flat" cmpd="sng" algn="ctr">
            <a:solidFill>
              <a:sysClr val="windowText" lastClr="000000"/>
            </a:solidFill>
            <a:prstDash val="solid"/>
            <a:miter lim="800000"/>
          </a:ln>
          <a:effectLst/>
        </p:spPr>
      </p:cxnSp>
      <p:cxnSp>
        <p:nvCxnSpPr>
          <p:cNvPr id="17" name="Straight Connector 16"/>
          <p:cNvCxnSpPr/>
          <p:nvPr/>
        </p:nvCxnSpPr>
        <p:spPr>
          <a:xfrm flipV="1">
            <a:off x="4661744" y="4614246"/>
            <a:ext cx="589727" cy="230089"/>
          </a:xfrm>
          <a:prstGeom prst="line">
            <a:avLst/>
          </a:prstGeom>
          <a:noFill/>
          <a:ln w="12700" cap="flat" cmpd="sng" algn="ctr">
            <a:solidFill>
              <a:sysClr val="windowText" lastClr="000000"/>
            </a:solidFill>
            <a:prstDash val="solid"/>
            <a:miter lim="800000"/>
          </a:ln>
          <a:effectLst/>
        </p:spPr>
      </p:cxnSp>
      <p:cxnSp>
        <p:nvCxnSpPr>
          <p:cNvPr id="18" name="Straight Connector 17"/>
          <p:cNvCxnSpPr/>
          <p:nvPr/>
        </p:nvCxnSpPr>
        <p:spPr>
          <a:xfrm flipH="1">
            <a:off x="1709972" y="4656586"/>
            <a:ext cx="506351" cy="792977"/>
          </a:xfrm>
          <a:prstGeom prst="line">
            <a:avLst/>
          </a:prstGeom>
          <a:noFill/>
          <a:ln w="12700" cap="flat" cmpd="sng" algn="ctr">
            <a:solidFill>
              <a:sysClr val="windowText" lastClr="000000"/>
            </a:solidFill>
            <a:prstDash val="solid"/>
            <a:miter lim="800000"/>
          </a:ln>
          <a:effectLst/>
        </p:spPr>
      </p:cxnSp>
      <p:cxnSp>
        <p:nvCxnSpPr>
          <p:cNvPr id="19" name="Straight Connector 18"/>
          <p:cNvCxnSpPr/>
          <p:nvPr/>
        </p:nvCxnSpPr>
        <p:spPr>
          <a:xfrm flipH="1">
            <a:off x="5251471" y="4640370"/>
            <a:ext cx="506351" cy="792977"/>
          </a:xfrm>
          <a:prstGeom prst="line">
            <a:avLst/>
          </a:prstGeom>
          <a:noFill/>
          <a:ln w="12700" cap="flat" cmpd="sng" algn="ctr">
            <a:solidFill>
              <a:sysClr val="windowText" lastClr="000000"/>
            </a:solidFill>
            <a:prstDash val="solid"/>
            <a:miter lim="800000"/>
          </a:ln>
          <a:effectLst/>
        </p:spPr>
      </p:cxnSp>
      <p:cxnSp>
        <p:nvCxnSpPr>
          <p:cNvPr id="20" name="Straight Connector 19"/>
          <p:cNvCxnSpPr/>
          <p:nvPr/>
        </p:nvCxnSpPr>
        <p:spPr>
          <a:xfrm>
            <a:off x="2334512" y="5691560"/>
            <a:ext cx="2713462" cy="7124"/>
          </a:xfrm>
          <a:prstGeom prst="line">
            <a:avLst/>
          </a:prstGeom>
          <a:noFill/>
          <a:ln w="12700" cap="flat" cmpd="sng" algn="ctr">
            <a:solidFill>
              <a:sysClr val="windowText" lastClr="000000"/>
            </a:solidFill>
            <a:prstDash val="solid"/>
            <a:miter lim="800000"/>
          </a:ln>
          <a:effectLst/>
        </p:spPr>
      </p:cxnSp>
      <p:cxnSp>
        <p:nvCxnSpPr>
          <p:cNvPr id="21" name="Straight Connector 20"/>
          <p:cNvCxnSpPr/>
          <p:nvPr/>
        </p:nvCxnSpPr>
        <p:spPr>
          <a:xfrm>
            <a:off x="3023146" y="4277055"/>
            <a:ext cx="2713462" cy="7124"/>
          </a:xfrm>
          <a:prstGeom prst="line">
            <a:avLst/>
          </a:prstGeom>
          <a:noFill/>
          <a:ln w="12700" cap="flat" cmpd="sng" algn="ctr">
            <a:solidFill>
              <a:sysClr val="windowText" lastClr="000000"/>
            </a:solidFill>
            <a:prstDash val="solid"/>
            <a:miter lim="800000"/>
          </a:ln>
          <a:effectLst/>
        </p:spPr>
      </p:cxnSp>
      <p:cxnSp>
        <p:nvCxnSpPr>
          <p:cNvPr id="22" name="Straight Connector 21"/>
          <p:cNvCxnSpPr/>
          <p:nvPr/>
        </p:nvCxnSpPr>
        <p:spPr>
          <a:xfrm>
            <a:off x="2868543" y="4439837"/>
            <a:ext cx="581884" cy="312226"/>
          </a:xfrm>
          <a:prstGeom prst="line">
            <a:avLst/>
          </a:prstGeom>
          <a:noFill/>
          <a:ln w="12700" cap="flat" cmpd="sng" algn="ctr">
            <a:solidFill>
              <a:sysClr val="windowText" lastClr="000000"/>
            </a:solidFill>
            <a:prstDash val="solid"/>
            <a:miter lim="800000"/>
          </a:ln>
          <a:effectLst/>
        </p:spPr>
      </p:cxnSp>
      <p:cxnSp>
        <p:nvCxnSpPr>
          <p:cNvPr id="23" name="Straight Connector 22"/>
          <p:cNvCxnSpPr/>
          <p:nvPr/>
        </p:nvCxnSpPr>
        <p:spPr>
          <a:xfrm>
            <a:off x="4371371" y="5182180"/>
            <a:ext cx="1081108" cy="474857"/>
          </a:xfrm>
          <a:prstGeom prst="line">
            <a:avLst/>
          </a:prstGeom>
          <a:noFill/>
          <a:ln w="12700" cap="flat" cmpd="sng" algn="ctr">
            <a:solidFill>
              <a:sysClr val="windowText" lastClr="000000"/>
            </a:solidFill>
            <a:prstDash val="solid"/>
            <a:miter lim="800000"/>
          </a:ln>
          <a:effectLst/>
        </p:spPr>
      </p:cxnSp>
      <p:grpSp>
        <p:nvGrpSpPr>
          <p:cNvPr id="24" name="Group 23"/>
          <p:cNvGrpSpPr/>
          <p:nvPr/>
        </p:nvGrpSpPr>
        <p:grpSpPr>
          <a:xfrm>
            <a:off x="1714577" y="3773893"/>
            <a:ext cx="1386451" cy="904640"/>
            <a:chOff x="1783056" y="1197864"/>
            <a:chExt cx="1207032" cy="713232"/>
          </a:xfrm>
        </p:grpSpPr>
        <p:sp>
          <p:nvSpPr>
            <p:cNvPr id="25" name="Cube 24"/>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Cube 25"/>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Cube 26"/>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Cube 27"/>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9" name="Group 28"/>
          <p:cNvGrpSpPr/>
          <p:nvPr/>
        </p:nvGrpSpPr>
        <p:grpSpPr>
          <a:xfrm>
            <a:off x="1217540" y="4994760"/>
            <a:ext cx="1386451" cy="904640"/>
            <a:chOff x="1783056" y="1140582"/>
            <a:chExt cx="1844298" cy="1027220"/>
          </a:xfrm>
        </p:grpSpPr>
        <p:sp>
          <p:nvSpPr>
            <p:cNvPr id="30" name="Cube 29"/>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Cube 30"/>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2" name="Cube 31"/>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Cube 32"/>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4" name="Cube 33"/>
          <p:cNvSpPr/>
          <p:nvPr/>
        </p:nvSpPr>
        <p:spPr>
          <a:xfrm>
            <a:off x="2953471" y="4598547"/>
            <a:ext cx="1906529" cy="723107"/>
          </a:xfrm>
          <a:prstGeom prst="cube">
            <a:avLst>
              <a:gd name="adj" fmla="val 93596"/>
            </a:avLst>
          </a:prstGeom>
          <a:solidFill>
            <a:srgbClr val="009C48"/>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5" name="Cube 34"/>
          <p:cNvSpPr/>
          <p:nvPr/>
        </p:nvSpPr>
        <p:spPr>
          <a:xfrm>
            <a:off x="3061157" y="4633607"/>
            <a:ext cx="1674497" cy="614583"/>
          </a:xfrm>
          <a:prstGeom prst="cube">
            <a:avLst>
              <a:gd name="adj" fmla="val 93596"/>
            </a:avLst>
          </a:prstGeom>
          <a:solidFill>
            <a:srgbClr val="E7E6E6"/>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36" name="Group 35"/>
          <p:cNvGrpSpPr/>
          <p:nvPr/>
        </p:nvGrpSpPr>
        <p:grpSpPr>
          <a:xfrm>
            <a:off x="5251471" y="3751874"/>
            <a:ext cx="1386451" cy="904640"/>
            <a:chOff x="1783056" y="1197864"/>
            <a:chExt cx="1207032" cy="713232"/>
          </a:xfrm>
        </p:grpSpPr>
        <p:sp>
          <p:nvSpPr>
            <p:cNvPr id="37" name="Cube 36"/>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Cube 37"/>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Cube 38"/>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Cube 39"/>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41" name="Group 40"/>
          <p:cNvGrpSpPr/>
          <p:nvPr/>
        </p:nvGrpSpPr>
        <p:grpSpPr>
          <a:xfrm>
            <a:off x="4778495" y="4992400"/>
            <a:ext cx="1386451" cy="904640"/>
            <a:chOff x="1783056" y="1140582"/>
            <a:chExt cx="1844298" cy="1027220"/>
          </a:xfrm>
        </p:grpSpPr>
        <p:sp>
          <p:nvSpPr>
            <p:cNvPr id="42" name="Cube 41"/>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Cube 42"/>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Cube 43"/>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Cube 44"/>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6" name="Rectangle 45"/>
          <p:cNvSpPr/>
          <p:nvPr/>
        </p:nvSpPr>
        <p:spPr>
          <a:xfrm>
            <a:off x="6752190" y="4198561"/>
            <a:ext cx="13598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Logic layer</a:t>
            </a:r>
          </a:p>
        </p:txBody>
      </p:sp>
      <p:cxnSp>
        <p:nvCxnSpPr>
          <p:cNvPr id="47" name="Straight Arrow Connector 46"/>
          <p:cNvCxnSpPr/>
          <p:nvPr/>
        </p:nvCxnSpPr>
        <p:spPr>
          <a:xfrm flipH="1" flipV="1">
            <a:off x="6481250" y="4361170"/>
            <a:ext cx="270940" cy="32578"/>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grpSp>
        <p:nvGrpSpPr>
          <p:cNvPr id="48" name="Group 47"/>
          <p:cNvGrpSpPr/>
          <p:nvPr/>
        </p:nvGrpSpPr>
        <p:grpSpPr>
          <a:xfrm>
            <a:off x="3516974" y="4652814"/>
            <a:ext cx="1131475" cy="165803"/>
            <a:chOff x="3727519" y="1965605"/>
            <a:chExt cx="985052" cy="130722"/>
          </a:xfrm>
        </p:grpSpPr>
        <p:sp>
          <p:nvSpPr>
            <p:cNvPr id="49" name="Parallelogram 48"/>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Parallelogram 49"/>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1" name="Parallelogram 50"/>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2" name="Group 51"/>
          <p:cNvGrpSpPr/>
          <p:nvPr/>
        </p:nvGrpSpPr>
        <p:grpSpPr>
          <a:xfrm>
            <a:off x="3344838" y="4838059"/>
            <a:ext cx="1131475" cy="165803"/>
            <a:chOff x="3727519" y="1965605"/>
            <a:chExt cx="985052" cy="130722"/>
          </a:xfrm>
        </p:grpSpPr>
        <p:sp>
          <p:nvSpPr>
            <p:cNvPr id="53" name="Parallelogram 52"/>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4" name="Parallelogram 53"/>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Parallelogram 54"/>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6" name="Group 55"/>
          <p:cNvGrpSpPr/>
          <p:nvPr/>
        </p:nvGrpSpPr>
        <p:grpSpPr>
          <a:xfrm>
            <a:off x="3172702" y="5023303"/>
            <a:ext cx="1131475" cy="165803"/>
            <a:chOff x="3727519" y="1965605"/>
            <a:chExt cx="985052" cy="130722"/>
          </a:xfrm>
        </p:grpSpPr>
        <p:sp>
          <p:nvSpPr>
            <p:cNvPr id="57" name="Parallelogram 56"/>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8" name="Parallelogram 57"/>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9" name="Parallelogram 58"/>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61" name="Straight Arrow Connector 60"/>
          <p:cNvCxnSpPr/>
          <p:nvPr/>
        </p:nvCxnSpPr>
        <p:spPr>
          <a:xfrm flipH="1">
            <a:off x="4480056" y="3668380"/>
            <a:ext cx="852288" cy="984377"/>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sp>
        <p:nvSpPr>
          <p:cNvPr id="62" name="Rectangle 61"/>
          <p:cNvSpPr/>
          <p:nvPr/>
        </p:nvSpPr>
        <p:spPr>
          <a:xfrm>
            <a:off x="2994311" y="5359799"/>
            <a:ext cx="160533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Main GPU</a:t>
            </a:r>
          </a:p>
        </p:txBody>
      </p:sp>
      <p:sp>
        <p:nvSpPr>
          <p:cNvPr id="63" name="Rectangle 62"/>
          <p:cNvSpPr/>
          <p:nvPr/>
        </p:nvSpPr>
        <p:spPr>
          <a:xfrm>
            <a:off x="998829" y="2973192"/>
            <a:ext cx="279815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3D-stacked 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(memory stack)</a:t>
            </a:r>
          </a:p>
        </p:txBody>
      </p:sp>
      <p:sp>
        <p:nvSpPr>
          <p:cNvPr id="69" name="Content Placeholder 2"/>
          <p:cNvSpPr txBox="1">
            <a:spLocks/>
          </p:cNvSpPr>
          <p:nvPr/>
        </p:nvSpPr>
        <p:spPr>
          <a:xfrm>
            <a:off x="700063" y="1386295"/>
            <a:ext cx="7799174" cy="107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070C0"/>
                </a:solidFill>
                <a:effectLst/>
                <a:uLnTx/>
                <a:uFillTx/>
                <a:latin typeface="Gill Sans MT" panose="020B0502020104020203" pitchFamily="34" charset="0"/>
                <a:ea typeface="+mn-ea"/>
                <a:cs typeface="+mn-cs"/>
              </a:rPr>
              <a:t>Challenge 2:</a:t>
            </a:r>
            <a:r>
              <a:rPr kumimoji="0" lang="en-US" sz="2800" b="0" i="0" u="none" strike="noStrike" kern="1200" cap="none" spc="0" normalizeH="0" baseline="0" noProof="0" dirty="0">
                <a:ln>
                  <a:noFill/>
                </a:ln>
                <a:solidFill>
                  <a:srgbClr val="0070C0"/>
                </a:solidFill>
                <a:effectLst/>
                <a:uLnTx/>
                <a:uFillTx/>
                <a:latin typeface="Gill Sans MT" panose="020B0502020104020203" pitchFamily="34" charset="0"/>
                <a:ea typeface="+mn-ea"/>
                <a:cs typeface="+mn-cs"/>
              </a:rPr>
              <a:t> How should data be mapped to different 3D memory stacks?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70C0"/>
              </a:solidFill>
              <a:effectLst/>
              <a:uLnTx/>
              <a:uFillTx/>
              <a:latin typeface="Gill Sans MT" panose="020B0502020104020203" pitchFamily="34" charset="0"/>
              <a:ea typeface="+mn-ea"/>
              <a:cs typeface="+mn-cs"/>
            </a:endParaRPr>
          </a:p>
        </p:txBody>
      </p:sp>
      <p:sp>
        <p:nvSpPr>
          <p:cNvPr id="67" name="Oval 66"/>
          <p:cNvSpPr/>
          <p:nvPr/>
        </p:nvSpPr>
        <p:spPr>
          <a:xfrm>
            <a:off x="1390900" y="3668380"/>
            <a:ext cx="1953938" cy="1169679"/>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1054333" y="4885098"/>
            <a:ext cx="1774621" cy="116390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4476313" y="4842578"/>
            <a:ext cx="1889711" cy="1191383"/>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Oval 71"/>
          <p:cNvSpPr/>
          <p:nvPr/>
        </p:nvSpPr>
        <p:spPr>
          <a:xfrm>
            <a:off x="4974267" y="3668380"/>
            <a:ext cx="1870825" cy="1084829"/>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4" name="Rectangle 73"/>
          <p:cNvSpPr/>
          <p:nvPr/>
        </p:nvSpPr>
        <p:spPr>
          <a:xfrm>
            <a:off x="4380050" y="3345588"/>
            <a:ext cx="338557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SM </a:t>
            </a:r>
            <a:r>
              <a:rPr kumimoji="0" lang="en-US" sz="1600" b="1" i="0" u="none" strike="noStrike" kern="1200" cap="none" spc="0" normalizeH="0" baseline="0" noProof="0">
                <a:ln>
                  <a:noFill/>
                </a:ln>
                <a:solidFill>
                  <a:prstClr val="black"/>
                </a:solidFill>
                <a:effectLst/>
                <a:uLnTx/>
                <a:uFillTx/>
                <a:latin typeface="Gill Sans MT" panose="020B0502020104020203" pitchFamily="34" charset="0"/>
                <a:ea typeface="Times New Roman" charset="0"/>
                <a:cs typeface="Times New Roman" charset="0"/>
              </a:rPr>
              <a:t>(Streaming Multiprocessor)</a:t>
            </a:r>
            <a:endParaRPr kumimoji="0" lang="en-US" sz="16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spTree>
    <p:extLst>
      <p:ext uri="{BB962C8B-B14F-4D97-AF65-F5344CB8AC3E}">
        <p14:creationId xmlns:p14="http://schemas.microsoft.com/office/powerpoint/2010/main" val="19884452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Perils of Processor-Centric Design</a:t>
            </a:r>
          </a:p>
        </p:txBody>
      </p:sp>
      <p:sp>
        <p:nvSpPr>
          <p:cNvPr id="3" name="Content Placeholder 2"/>
          <p:cNvSpPr>
            <a:spLocks noGrp="1"/>
          </p:cNvSpPr>
          <p:nvPr>
            <p:ph idx="1"/>
          </p:nvPr>
        </p:nvSpPr>
        <p:spPr>
          <a:xfrm>
            <a:off x="228600" y="899573"/>
            <a:ext cx="8610600" cy="5193723"/>
          </a:xfrm>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6" name="Picture 5" descr="many-core3.eps"/>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954782"/>
            <a:ext cx="6146800" cy="4953000"/>
          </a:xfrm>
          <a:prstGeom prst="rect">
            <a:avLst/>
          </a:prstGeom>
          <a:noFill/>
          <a:ln w="9525">
            <a:noFill/>
            <a:miter lim="800000"/>
            <a:headEnd/>
            <a:tailEnd/>
          </a:ln>
        </p:spPr>
      </p:pic>
      <p:pic>
        <p:nvPicPr>
          <p:cNvPr id="7" name="Picture 23" descr="http://i.ehow.com/images/a04/ac/qb/format-hard-drive-xp-800X80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0433856">
            <a:off x="6691556" y="2327775"/>
            <a:ext cx="2124075" cy="212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Line 21"/>
          <p:cNvSpPr>
            <a:spLocks noChangeShapeType="1"/>
          </p:cNvSpPr>
          <p:nvPr/>
        </p:nvSpPr>
        <p:spPr bwMode="auto">
          <a:xfrm>
            <a:off x="6080368" y="3372350"/>
            <a:ext cx="1044575" cy="0"/>
          </a:xfrm>
          <a:prstGeom prst="line">
            <a:avLst/>
          </a:prstGeom>
          <a:noFill/>
          <a:ln w="38100">
            <a:solidFill>
              <a:srgbClr val="993300"/>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5" name="TextBox 4"/>
          <p:cNvSpPr txBox="1"/>
          <p:nvPr/>
        </p:nvSpPr>
        <p:spPr>
          <a:xfrm>
            <a:off x="611560" y="6021288"/>
            <a:ext cx="781195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ahoma"/>
                <a:ea typeface="+mn-ea"/>
                <a:cs typeface="+mn-cs"/>
              </a:rPr>
              <a:t>Most of the system is dedicated to storing and moving data </a:t>
            </a:r>
          </a:p>
        </p:txBody>
      </p:sp>
    </p:spTree>
    <p:extLst>
      <p:ext uri="{BB962C8B-B14F-4D97-AF65-F5344CB8AC3E}">
        <p14:creationId xmlns:p14="http://schemas.microsoft.com/office/powerpoint/2010/main" val="3212154416"/>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Do the Code and Data Mapping?</a:t>
            </a:r>
          </a:p>
        </p:txBody>
      </p:sp>
      <p:sp>
        <p:nvSpPr>
          <p:cNvPr id="3" name="Content Placeholder 2"/>
          <p:cNvSpPr>
            <a:spLocks noGrp="1"/>
          </p:cNvSpPr>
          <p:nvPr>
            <p:ph idx="1"/>
          </p:nvPr>
        </p:nvSpPr>
        <p:spPr>
          <a:xfrm>
            <a:off x="228600" y="1124744"/>
            <a:ext cx="8807896" cy="5123656"/>
          </a:xfrm>
        </p:spPr>
        <p:txBody>
          <a:bodyPr/>
          <a:lstStyle/>
          <a:p>
            <a:r>
              <a:rPr lang="en-US" sz="2000" dirty="0"/>
              <a:t>Kevin Hsieh, </a:t>
            </a:r>
            <a:r>
              <a:rPr lang="en-US" sz="2000" dirty="0" err="1"/>
              <a:t>Eiman</a:t>
            </a:r>
            <a:r>
              <a:rPr lang="en-US" sz="2000" dirty="0"/>
              <a:t> </a:t>
            </a:r>
            <a:r>
              <a:rPr lang="en-US" sz="2000" dirty="0" err="1"/>
              <a:t>Ebrahimi</a:t>
            </a:r>
            <a:r>
              <a:rPr lang="en-US" sz="2000" dirty="0"/>
              <a:t>, </a:t>
            </a:r>
            <a:r>
              <a:rPr lang="en-US" sz="2000" dirty="0" err="1"/>
              <a:t>Gwangsun</a:t>
            </a:r>
            <a:r>
              <a:rPr lang="en-US" sz="2000" dirty="0"/>
              <a:t> Kim, </a:t>
            </a:r>
            <a:r>
              <a:rPr lang="en-US" sz="2000" dirty="0" err="1"/>
              <a:t>Niladrish</a:t>
            </a:r>
            <a:r>
              <a:rPr lang="en-US" sz="2000" dirty="0"/>
              <a:t> </a:t>
            </a:r>
            <a:r>
              <a:rPr lang="en-US" sz="2000" dirty="0" err="1"/>
              <a:t>Chatterjee</a:t>
            </a:r>
            <a:r>
              <a:rPr lang="en-US" sz="2000" dirty="0"/>
              <a:t>, Mike O'Connor, </a:t>
            </a:r>
            <a:r>
              <a:rPr lang="en-US" sz="2000" dirty="0" err="1"/>
              <a:t>Nandita</a:t>
            </a:r>
            <a:r>
              <a:rPr lang="en-US" sz="2000" dirty="0"/>
              <a:t> </a:t>
            </a:r>
            <a:r>
              <a:rPr lang="en-US" sz="2000" dirty="0" err="1"/>
              <a:t>Vijaykumar</a:t>
            </a:r>
            <a:r>
              <a:rPr lang="en-US" sz="2000" dirty="0"/>
              <a:t>, Onur Mutlu, and Stephen W. </a:t>
            </a:r>
            <a:r>
              <a:rPr lang="en-US" sz="2000" dirty="0" err="1"/>
              <a:t>Keckler</a:t>
            </a:r>
            <a:r>
              <a:rPr lang="en-US" sz="2000" dirty="0"/>
              <a:t>,</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"Transparent Offloading and Mapping (TOM): Enabling Programmer-Transparent Near-Data Processing in GPU Systems"</a:t>
            </a:r>
            <a:br>
              <a:rPr lang="en-US" sz="2000" dirty="0">
                <a:solidFill>
                  <a:srgbClr val="0432FF"/>
                </a:solidFill>
              </a:rPr>
            </a:br>
            <a:r>
              <a:rPr lang="en-US" sz="2000" i="1" dirty="0"/>
              <a:t>Proceedings of the </a:t>
            </a:r>
            <a:r>
              <a:rPr lang="en-US" sz="2000" i="1" dirty="0">
                <a:hlinkClick r:id="rId3"/>
              </a:rPr>
              <a:t>43rd International Symposium on Computer Architecture</a:t>
            </a:r>
            <a:r>
              <a:rPr lang="en-US" sz="2000" i="1" dirty="0"/>
              <a:t> (</a:t>
            </a:r>
            <a:r>
              <a:rPr lang="en-US" sz="2000" b="1" i="1" dirty="0"/>
              <a:t>ISCA</a:t>
            </a:r>
            <a:r>
              <a:rPr lang="en-US" sz="2000" i="1" dirty="0"/>
              <a:t>)</a:t>
            </a:r>
            <a:r>
              <a:rPr lang="en-US" sz="2000" dirty="0"/>
              <a:t>, Seoul, South Korea, June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Lightning Session Slides (pptx)</a:t>
            </a:r>
            <a:r>
              <a:rPr lang="en-US" sz="2000" dirty="0"/>
              <a:t> </a:t>
            </a:r>
            <a:r>
              <a:rPr lang="en-US" sz="2000" dirty="0">
                <a:hlinkClick r:id="rId7"/>
              </a:rPr>
              <a:t>(pdf)</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4883385"/>
            <a:ext cx="9144000" cy="1857983"/>
          </a:xfrm>
          <a:prstGeom prst="rect">
            <a:avLst/>
          </a:prstGeom>
        </p:spPr>
      </p:pic>
    </p:spTree>
    <p:extLst>
      <p:ext uri="{BB962C8B-B14F-4D97-AF65-F5344CB8AC3E}">
        <p14:creationId xmlns:p14="http://schemas.microsoft.com/office/powerpoint/2010/main" val="21666482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How to Schedule Code? (I)</a:t>
            </a:r>
          </a:p>
        </p:txBody>
      </p:sp>
      <p:sp>
        <p:nvSpPr>
          <p:cNvPr id="3" name="Content Placeholder 2"/>
          <p:cNvSpPr>
            <a:spLocks noGrp="1"/>
          </p:cNvSpPr>
          <p:nvPr>
            <p:ph idx="1"/>
          </p:nvPr>
        </p:nvSpPr>
        <p:spPr>
          <a:xfrm>
            <a:off x="228600" y="1124744"/>
            <a:ext cx="8807896" cy="5123656"/>
          </a:xfrm>
        </p:spPr>
        <p:txBody>
          <a:bodyPr/>
          <a:lstStyle/>
          <a:p>
            <a:r>
              <a:rPr lang="en-US" sz="2000" dirty="0" err="1"/>
              <a:t>Ashutosh</a:t>
            </a:r>
            <a:r>
              <a:rPr lang="en-US" sz="2000" dirty="0"/>
              <a:t> Pattnaik, </a:t>
            </a:r>
            <a:r>
              <a:rPr lang="en-US" sz="2000" dirty="0" err="1"/>
              <a:t>Xulong</a:t>
            </a:r>
            <a:r>
              <a:rPr lang="en-US" sz="2000" dirty="0"/>
              <a:t> Tang, </a:t>
            </a:r>
            <a:r>
              <a:rPr lang="en-US" sz="2000" dirty="0" err="1"/>
              <a:t>Adwait</a:t>
            </a:r>
            <a:r>
              <a:rPr lang="en-US" sz="2000" dirty="0"/>
              <a:t> Jog, Onur </a:t>
            </a:r>
            <a:r>
              <a:rPr lang="en-US" sz="2000" dirty="0" err="1"/>
              <a:t>Kayiran</a:t>
            </a:r>
            <a:r>
              <a:rPr lang="en-US" sz="2000" dirty="0"/>
              <a:t>, </a:t>
            </a:r>
            <a:r>
              <a:rPr lang="en-US" sz="2000" dirty="0" err="1"/>
              <a:t>Asit</a:t>
            </a:r>
            <a:r>
              <a:rPr lang="en-US" sz="2000" dirty="0"/>
              <a:t> K. Mishra, </a:t>
            </a:r>
            <a:r>
              <a:rPr lang="en-US" sz="2000" dirty="0" err="1"/>
              <a:t>Mahmut</a:t>
            </a:r>
            <a:r>
              <a:rPr lang="en-US" sz="2000" dirty="0"/>
              <a:t> T. </a:t>
            </a:r>
            <a:r>
              <a:rPr lang="en-US" sz="2000" dirty="0" err="1"/>
              <a:t>Kandemir</a:t>
            </a:r>
            <a:r>
              <a:rPr lang="en-US" sz="2000" dirty="0"/>
              <a:t>, </a:t>
            </a:r>
            <a:r>
              <a:rPr lang="en-US" sz="2000" u="sng" dirty="0"/>
              <a:t>Onur Mutlu</a:t>
            </a:r>
            <a:r>
              <a:rPr lang="en-US" sz="2000" dirty="0"/>
              <a:t>, and Chita R. Das,</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"Scheduling Techniques for GPU Architectures with Processing-In-Memory Capabilities"</a:t>
            </a:r>
            <a:br>
              <a:rPr lang="en-US" sz="2000" dirty="0">
                <a:solidFill>
                  <a:srgbClr val="0432FF"/>
                </a:solidFill>
              </a:rPr>
            </a:br>
            <a:r>
              <a:rPr lang="en-US" sz="2000" i="1" dirty="0"/>
              <a:t>Proceedings of the </a:t>
            </a:r>
            <a:r>
              <a:rPr lang="en-US" sz="2000" i="1" dirty="0">
                <a:hlinkClick r:id="rId3"/>
              </a:rPr>
              <a:t>25th International Conference on Parallel Architectures and Compilation Techniques</a:t>
            </a:r>
            <a:r>
              <a:rPr lang="en-US" sz="2000" i="1" dirty="0"/>
              <a:t> (</a:t>
            </a:r>
            <a:r>
              <a:rPr lang="en-US" sz="2000" b="1" i="1" dirty="0"/>
              <a:t>PACT</a:t>
            </a:r>
            <a:r>
              <a:rPr lang="en-US" sz="2000" i="1" dirty="0"/>
              <a:t>)</a:t>
            </a:r>
            <a:r>
              <a:rPr lang="en-US" sz="2000" dirty="0"/>
              <a:t>, Haifa, Israel, September 2016.</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stretch>
            <a:fillRect/>
          </a:stretch>
        </p:blipFill>
        <p:spPr>
          <a:xfrm>
            <a:off x="228600" y="3717032"/>
            <a:ext cx="8686800" cy="2476500"/>
          </a:xfrm>
          <a:prstGeom prst="rect">
            <a:avLst/>
          </a:prstGeom>
        </p:spPr>
      </p:pic>
    </p:spTree>
    <p:extLst>
      <p:ext uri="{BB962C8B-B14F-4D97-AF65-F5344CB8AC3E}">
        <p14:creationId xmlns:p14="http://schemas.microsoft.com/office/powerpoint/2010/main" val="8758879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Schedule Code? (II)</a:t>
            </a:r>
          </a:p>
        </p:txBody>
      </p:sp>
      <p:sp>
        <p:nvSpPr>
          <p:cNvPr id="3" name="Content Placeholder 2"/>
          <p:cNvSpPr>
            <a:spLocks noGrp="1"/>
          </p:cNvSpPr>
          <p:nvPr>
            <p:ph idx="1"/>
          </p:nvPr>
        </p:nvSpPr>
        <p:spPr>
          <a:xfrm>
            <a:off x="228600" y="1052736"/>
            <a:ext cx="8807896" cy="5195664"/>
          </a:xfrm>
        </p:spPr>
        <p:txBody>
          <a:bodyPr/>
          <a:lstStyle/>
          <a:p>
            <a:r>
              <a:rPr lang="en-US" sz="2000" dirty="0" err="1"/>
              <a:t>Milad</a:t>
            </a:r>
            <a:r>
              <a:rPr lang="en-US" sz="2000" dirty="0"/>
              <a:t> Hashemi, </a:t>
            </a:r>
            <a:r>
              <a:rPr lang="en-US" sz="2000" dirty="0" err="1"/>
              <a:t>Khubaib</a:t>
            </a:r>
            <a:r>
              <a:rPr lang="en-US" sz="2000" dirty="0"/>
              <a:t>, </a:t>
            </a:r>
            <a:r>
              <a:rPr lang="en-US" sz="2000" dirty="0" err="1"/>
              <a:t>Eiman</a:t>
            </a:r>
            <a:r>
              <a:rPr lang="en-US" sz="2000" dirty="0"/>
              <a:t> </a:t>
            </a:r>
            <a:r>
              <a:rPr lang="en-US" sz="2000" dirty="0" err="1"/>
              <a:t>Ebrahimi</a:t>
            </a:r>
            <a:r>
              <a:rPr lang="en-US" sz="2000" dirty="0"/>
              <a:t>, Onur Mutlu, and Yale N. </a:t>
            </a:r>
            <a:r>
              <a:rPr lang="en-US" sz="2000" dirty="0" err="1"/>
              <a:t>Patt</a:t>
            </a:r>
            <a:r>
              <a:rPr lang="en-US" sz="2000" dirty="0"/>
              <a:t>,</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"Accelerating Dependent Cache Misses with an Enhanced Memory Controller"</a:t>
            </a:r>
            <a:br>
              <a:rPr lang="en-US" sz="2000" dirty="0">
                <a:solidFill>
                  <a:srgbClr val="0432FF"/>
                </a:solidFill>
              </a:rPr>
            </a:br>
            <a:r>
              <a:rPr lang="en-US" sz="2000" i="1" dirty="0"/>
              <a:t>Proceedings of the </a:t>
            </a:r>
            <a:r>
              <a:rPr lang="en-US" sz="2000" i="1" dirty="0">
                <a:hlinkClick r:id="rId3"/>
              </a:rPr>
              <a:t>43rd International Symposium on Computer Architecture</a:t>
            </a:r>
            <a:r>
              <a:rPr lang="en-US" sz="2000" i="1" dirty="0"/>
              <a:t> (</a:t>
            </a:r>
            <a:r>
              <a:rPr lang="en-US" sz="2000" b="1" i="1" dirty="0"/>
              <a:t>ISCA</a:t>
            </a:r>
            <a:r>
              <a:rPr lang="en-US" sz="2000" i="1" dirty="0"/>
              <a:t>)</a:t>
            </a:r>
            <a:r>
              <a:rPr lang="en-US" sz="2000" dirty="0"/>
              <a:t>, Seoul, South Korea, June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Lightning Session Slides (pptx)</a:t>
            </a:r>
            <a:r>
              <a:rPr lang="en-US" sz="2000" dirty="0"/>
              <a:t> </a:t>
            </a:r>
            <a:r>
              <a:rPr lang="en-US" sz="2000" dirty="0">
                <a:hlinkClick r:id="rId7"/>
              </a:rPr>
              <a:t>(pdf)</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8"/>
          <a:stretch>
            <a:fillRect/>
          </a:stretch>
        </p:blipFill>
        <p:spPr>
          <a:xfrm>
            <a:off x="0" y="4018088"/>
            <a:ext cx="9144000" cy="1643160"/>
          </a:xfrm>
          <a:prstGeom prst="rect">
            <a:avLst/>
          </a:prstGeom>
        </p:spPr>
      </p:pic>
      <p:pic>
        <p:nvPicPr>
          <p:cNvPr id="6" name="Picture 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5805264"/>
            <a:ext cx="9144000" cy="332336"/>
          </a:xfrm>
          <a:prstGeom prst="rect">
            <a:avLst/>
          </a:prstGeom>
        </p:spPr>
      </p:pic>
    </p:spTree>
    <p:extLst>
      <p:ext uri="{BB962C8B-B14F-4D97-AF65-F5344CB8AC3E}">
        <p14:creationId xmlns:p14="http://schemas.microsoft.com/office/powerpoint/2010/main" val="16087921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6" y="188640"/>
            <a:ext cx="9036496" cy="1066800"/>
          </a:xfrm>
        </p:spPr>
        <p:txBody>
          <a:bodyPr/>
          <a:lstStyle/>
          <a:p>
            <a:r>
              <a:rPr lang="en-US" dirty="0"/>
              <a:t>How to Schedule Code? (III)</a:t>
            </a:r>
          </a:p>
        </p:txBody>
      </p:sp>
      <p:sp>
        <p:nvSpPr>
          <p:cNvPr id="3" name="Content Placeholder 2"/>
          <p:cNvSpPr>
            <a:spLocks noGrp="1"/>
          </p:cNvSpPr>
          <p:nvPr>
            <p:ph idx="1"/>
          </p:nvPr>
        </p:nvSpPr>
        <p:spPr>
          <a:xfrm>
            <a:off x="228600" y="1052736"/>
            <a:ext cx="8807896" cy="5195664"/>
          </a:xfrm>
        </p:spPr>
        <p:txBody>
          <a:bodyPr/>
          <a:lstStyle/>
          <a:p>
            <a:r>
              <a:rPr lang="en-US" sz="2000" dirty="0"/>
              <a:t>Milad Hashemi, Onur Mutlu, and Yale N. </a:t>
            </a:r>
            <a:r>
              <a:rPr lang="en-US" sz="2000" dirty="0" err="1"/>
              <a:t>Patt</a:t>
            </a:r>
            <a:r>
              <a:rPr lang="en-US" sz="2000" dirty="0"/>
              <a:t>,</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"Continuous Runahead: Transparent Hardware Acceleration for Memory Intensive Workloads"</a:t>
            </a:r>
            <a:br>
              <a:rPr lang="en-US" sz="2000" dirty="0">
                <a:solidFill>
                  <a:srgbClr val="0432FF"/>
                </a:solidFill>
              </a:rPr>
            </a:br>
            <a:r>
              <a:rPr lang="en-US" sz="2000" i="1" dirty="0"/>
              <a:t>Proceedings of the </a:t>
            </a:r>
            <a:r>
              <a:rPr lang="en-US" sz="2000" i="1" dirty="0">
                <a:hlinkClick r:id="rId3"/>
              </a:rPr>
              <a:t>49th International Symposium on Microarchitecture</a:t>
            </a:r>
            <a:r>
              <a:rPr lang="en-US" sz="2000" i="1" dirty="0"/>
              <a:t> (</a:t>
            </a:r>
            <a:r>
              <a:rPr lang="en-US" sz="2000" b="1" i="1" dirty="0"/>
              <a:t>MICRO</a:t>
            </a:r>
            <a:r>
              <a:rPr lang="en-US" sz="2000" i="1" dirty="0"/>
              <a:t>)</a:t>
            </a:r>
            <a:r>
              <a:rPr lang="en-US" sz="2000" dirty="0"/>
              <a:t>, Taipei, Taiwan, October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Lightning Session Slides (pdf)</a:t>
            </a:r>
            <a:r>
              <a:rPr lang="en-US" sz="2000" dirty="0"/>
              <a:t>] [</a:t>
            </a:r>
            <a:r>
              <a:rPr lang="en-US" sz="2000" dirty="0">
                <a:hlinkClick r:id="rId7"/>
              </a:rPr>
              <a:t>Poster (pptx)</a:t>
            </a:r>
            <a:r>
              <a:rPr lang="en-US" sz="2000" dirty="0"/>
              <a:t> </a:t>
            </a:r>
            <a:r>
              <a:rPr lang="en-US" sz="2000" dirty="0">
                <a:hlinkClick r:id="rId8"/>
              </a:rPr>
              <a:t>(pdf)</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7" name="Picture 6">
            <a:extLst>
              <a:ext uri="{FF2B5EF4-FFF2-40B4-BE49-F238E27FC236}">
                <a16:creationId xmlns:a16="http://schemas.microsoft.com/office/drawing/2014/main" id="{2BAAF175-9725-C44D-8341-3876DE686CC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4027286"/>
            <a:ext cx="9144000" cy="1705970"/>
          </a:xfrm>
          <a:prstGeom prst="rect">
            <a:avLst/>
          </a:prstGeom>
        </p:spPr>
      </p:pic>
    </p:spTree>
    <p:extLst>
      <p:ext uri="{BB962C8B-B14F-4D97-AF65-F5344CB8AC3E}">
        <p14:creationId xmlns:p14="http://schemas.microsoft.com/office/powerpoint/2010/main" val="18325548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How to Maintain Coherence? (I)</a:t>
            </a:r>
          </a:p>
        </p:txBody>
      </p:sp>
      <p:sp>
        <p:nvSpPr>
          <p:cNvPr id="3" name="Content Placeholder 2"/>
          <p:cNvSpPr>
            <a:spLocks noGrp="1"/>
          </p:cNvSpPr>
          <p:nvPr>
            <p:ph idx="1"/>
          </p:nvPr>
        </p:nvSpPr>
        <p:spPr/>
        <p:txBody>
          <a:bodyPr/>
          <a:lstStyle/>
          <a:p>
            <a:r>
              <a:rPr lang="en-US" dirty="0" err="1"/>
              <a:t>Amirali</a:t>
            </a:r>
            <a:r>
              <a:rPr lang="en-US" dirty="0"/>
              <a:t> Boroumand, </a:t>
            </a:r>
            <a:r>
              <a:rPr lang="en-US" dirty="0" err="1"/>
              <a:t>Saugata</a:t>
            </a:r>
            <a:r>
              <a:rPr lang="en-US" dirty="0"/>
              <a:t> </a:t>
            </a:r>
            <a:r>
              <a:rPr lang="en-US" dirty="0" err="1"/>
              <a:t>Ghose</a:t>
            </a:r>
            <a:r>
              <a:rPr lang="en-US" dirty="0"/>
              <a:t>, </a:t>
            </a:r>
            <a:r>
              <a:rPr lang="en-US" dirty="0" err="1"/>
              <a:t>Minesh</a:t>
            </a:r>
            <a:r>
              <a:rPr lang="en-US" dirty="0"/>
              <a:t> Patel, </a:t>
            </a:r>
            <a:r>
              <a:rPr lang="en-US" dirty="0" err="1"/>
              <a:t>Hasan</a:t>
            </a:r>
            <a:r>
              <a:rPr lang="en-US" dirty="0"/>
              <a:t> Hassan, Brandon Lucia, Kevin Hsieh, Krishna T. </a:t>
            </a:r>
            <a:r>
              <a:rPr lang="en-US" dirty="0" err="1"/>
              <a:t>Malladi</a:t>
            </a:r>
            <a:r>
              <a:rPr lang="en-US" dirty="0"/>
              <a:t>, </a:t>
            </a:r>
            <a:r>
              <a:rPr lang="en-US" dirty="0" err="1"/>
              <a:t>Hongzhong</a:t>
            </a:r>
            <a:r>
              <a:rPr lang="en-US" dirty="0"/>
              <a:t> </a:t>
            </a:r>
            <a:r>
              <a:rPr lang="en-US" dirty="0" err="1"/>
              <a:t>Zheng</a:t>
            </a:r>
            <a:r>
              <a:rPr lang="en-US" dirty="0"/>
              <a:t>, and Onur Mutlu,</a:t>
            </a:r>
            <a:br>
              <a:rPr lang="en-US" dirty="0"/>
            </a:br>
            <a:r>
              <a:rPr lang="en-US" b="1" dirty="0">
                <a:solidFill>
                  <a:srgbClr val="0432FF"/>
                </a:solidFill>
                <a:hlinkClick r:id="rId2">
                  <a:extLst>
                    <a:ext uri="{A12FA001-AC4F-418D-AE19-62706E023703}">
                      <ahyp:hlinkClr xmlns:ahyp="http://schemas.microsoft.com/office/drawing/2018/hyperlinkcolor" val="tx"/>
                    </a:ext>
                  </a:extLst>
                </a:hlinkClick>
              </a:rPr>
              <a:t>"LazyPIM: An Efficient Cache Coherence Mechanism for Processing-in-Memory"</a:t>
            </a:r>
            <a:br>
              <a:rPr lang="en-US" dirty="0">
                <a:solidFill>
                  <a:srgbClr val="0432FF"/>
                </a:solidFill>
              </a:rPr>
            </a:br>
            <a:r>
              <a:rPr lang="en-US" i="1" dirty="0">
                <a:hlinkClick r:id="rId3"/>
              </a:rPr>
              <a:t>IEEE Computer Architecture Letters</a:t>
            </a:r>
            <a:r>
              <a:rPr lang="en-US" i="1" dirty="0"/>
              <a:t> (</a:t>
            </a:r>
            <a:r>
              <a:rPr lang="en-US" b="1" i="1" dirty="0"/>
              <a:t>CAL</a:t>
            </a:r>
            <a:r>
              <a:rPr lang="en-US" i="1" dirty="0"/>
              <a:t>)</a:t>
            </a:r>
            <a:r>
              <a:rPr lang="en-US" dirty="0"/>
              <a:t>, June 2016.</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81128"/>
            <a:ext cx="9144000" cy="1080655"/>
          </a:xfrm>
          <a:prstGeom prst="rect">
            <a:avLst/>
          </a:prstGeom>
        </p:spPr>
      </p:pic>
    </p:spTree>
    <p:extLst>
      <p:ext uri="{BB962C8B-B14F-4D97-AF65-F5344CB8AC3E}">
        <p14:creationId xmlns:p14="http://schemas.microsoft.com/office/powerpoint/2010/main" val="4658316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92" y="152400"/>
            <a:ext cx="9167936" cy="1066800"/>
          </a:xfrm>
        </p:spPr>
        <p:txBody>
          <a:bodyPr/>
          <a:lstStyle/>
          <a:p>
            <a:r>
              <a:rPr lang="en-US" dirty="0"/>
              <a:t>How to Maintain Coherence? (II)</a:t>
            </a:r>
          </a:p>
        </p:txBody>
      </p:sp>
      <p:sp>
        <p:nvSpPr>
          <p:cNvPr id="3" name="Content Placeholder 2"/>
          <p:cNvSpPr>
            <a:spLocks noGrp="1"/>
          </p:cNvSpPr>
          <p:nvPr>
            <p:ph idx="1"/>
          </p:nvPr>
        </p:nvSpPr>
        <p:spPr>
          <a:xfrm>
            <a:off x="90767" y="1075911"/>
            <a:ext cx="8610600" cy="4876800"/>
          </a:xfrm>
        </p:spPr>
        <p:txBody>
          <a:bodyPr/>
          <a:lstStyle/>
          <a:p>
            <a:r>
              <a:rPr lang="en-US" sz="2200" dirty="0"/>
              <a:t>Amirali Boroumand, Saugata Ghose, Minesh Patel, Hasan Hassan, Brandon Lucia, Kevin Hsieh, Krishna T. Malladi, Hongzhong Zheng, and </a:t>
            </a:r>
            <a:r>
              <a:rPr lang="en-US" sz="2200" u="sng" dirty="0"/>
              <a:t>Onur Mutlu</a:t>
            </a:r>
            <a:r>
              <a:rPr lang="en-US" sz="2200" dirty="0"/>
              <a:t>,</a:t>
            </a:r>
            <a:br>
              <a:rPr lang="en-US" sz="2200" dirty="0"/>
            </a:br>
            <a:r>
              <a:rPr lang="en-US" sz="2200" b="1" dirty="0">
                <a:solidFill>
                  <a:srgbClr val="0432FF"/>
                </a:solidFill>
                <a:hlinkClick r:id="rId2">
                  <a:extLst>
                    <a:ext uri="{A12FA001-AC4F-418D-AE19-62706E023703}">
                      <ahyp:hlinkClr xmlns:ahyp="http://schemas.microsoft.com/office/drawing/2018/hyperlinkcolor" val="tx"/>
                    </a:ext>
                  </a:extLst>
                </a:hlinkClick>
              </a:rPr>
              <a:t>"CoNDA: Efficient Cache Coherence Support for Near-Data Accelerators"</a:t>
            </a:r>
            <a:br>
              <a:rPr lang="en-US" sz="2200" dirty="0">
                <a:solidFill>
                  <a:srgbClr val="0432FF"/>
                </a:solidFill>
              </a:rPr>
            </a:br>
            <a:r>
              <a:rPr lang="en-US" sz="2200" i="1" dirty="0"/>
              <a:t>Proceedings of the </a:t>
            </a:r>
            <a:r>
              <a:rPr lang="en-US" sz="2200" i="1" dirty="0">
                <a:hlinkClick r:id="rId3"/>
              </a:rPr>
              <a:t>46th International Symposium on Computer Architecture</a:t>
            </a:r>
            <a:r>
              <a:rPr lang="en-US" sz="2200" i="1" dirty="0"/>
              <a:t> (</a:t>
            </a:r>
            <a:r>
              <a:rPr lang="en-US" sz="2200" b="1" i="1" dirty="0"/>
              <a:t>ISCA</a:t>
            </a:r>
            <a:r>
              <a:rPr lang="en-US" sz="2200" i="1" dirty="0"/>
              <a:t>)</a:t>
            </a:r>
            <a:r>
              <a:rPr lang="en-US" sz="2200" dirty="0"/>
              <a:t>, Phoenix, AZ, USA, June 2019. </a:t>
            </a:r>
            <a:br>
              <a:rPr lang="en-US" dirty="0"/>
            </a:br>
            <a:br>
              <a:rPr lang="en-US" dirty="0"/>
            </a:b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18973CF5-BABA-FE44-A413-0E0589FC98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1" y="3858574"/>
            <a:ext cx="9144000" cy="2405311"/>
          </a:xfrm>
          <a:prstGeom prst="rect">
            <a:avLst/>
          </a:prstGeom>
        </p:spPr>
      </p:pic>
    </p:spTree>
    <p:extLst>
      <p:ext uri="{BB962C8B-B14F-4D97-AF65-F5344CB8AC3E}">
        <p14:creationId xmlns:p14="http://schemas.microsoft.com/office/powerpoint/2010/main" val="9437360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92" y="152400"/>
            <a:ext cx="9167936" cy="1066800"/>
          </a:xfrm>
        </p:spPr>
        <p:txBody>
          <a:bodyPr/>
          <a:lstStyle/>
          <a:p>
            <a:r>
              <a:rPr lang="en-US" dirty="0"/>
              <a:t>How to Support Synchronization?</a:t>
            </a:r>
          </a:p>
        </p:txBody>
      </p:sp>
      <p:sp>
        <p:nvSpPr>
          <p:cNvPr id="3" name="Content Placeholder 2"/>
          <p:cNvSpPr>
            <a:spLocks noGrp="1"/>
          </p:cNvSpPr>
          <p:nvPr>
            <p:ph idx="1"/>
          </p:nvPr>
        </p:nvSpPr>
        <p:spPr>
          <a:xfrm>
            <a:off x="90766" y="1075911"/>
            <a:ext cx="8896642" cy="4876800"/>
          </a:xfrm>
        </p:spPr>
        <p:txBody>
          <a:bodyPr/>
          <a:lstStyle/>
          <a:p>
            <a:r>
              <a:rPr lang="en-US" sz="1600" dirty="0"/>
              <a:t>Christina </a:t>
            </a:r>
            <a:r>
              <a:rPr lang="en-US" sz="1600" dirty="0" err="1"/>
              <a:t>Giannoula</a:t>
            </a:r>
            <a:r>
              <a:rPr lang="en-US" sz="1600" dirty="0"/>
              <a:t>, Nandita Vijaykumar, </a:t>
            </a:r>
            <a:r>
              <a:rPr lang="en-US" sz="1600" dirty="0" err="1"/>
              <a:t>Nikela</a:t>
            </a:r>
            <a:r>
              <a:rPr lang="en-US" sz="1600" dirty="0"/>
              <a:t> </a:t>
            </a:r>
            <a:r>
              <a:rPr lang="en-US" sz="1600" dirty="0" err="1"/>
              <a:t>Papadopoulou</a:t>
            </a:r>
            <a:r>
              <a:rPr lang="en-US" sz="1600" dirty="0"/>
              <a:t>, Vasileios </a:t>
            </a:r>
            <a:r>
              <a:rPr lang="en-US" sz="1600" dirty="0" err="1"/>
              <a:t>Karakostas</a:t>
            </a:r>
            <a:r>
              <a:rPr lang="en-US" sz="1600" dirty="0"/>
              <a:t>, Ivan Fernandez, Juan Gómez-Luna, Lois </a:t>
            </a:r>
            <a:r>
              <a:rPr lang="en-US" sz="1600" dirty="0" err="1"/>
              <a:t>Orosa</a:t>
            </a:r>
            <a:r>
              <a:rPr lang="en-US" sz="1600" dirty="0"/>
              <a:t>, </a:t>
            </a:r>
            <a:r>
              <a:rPr lang="en-US" sz="1600" dirty="0" err="1"/>
              <a:t>Nectarios</a:t>
            </a:r>
            <a:r>
              <a:rPr lang="en-US" sz="1600" dirty="0"/>
              <a:t> </a:t>
            </a:r>
            <a:r>
              <a:rPr lang="en-US" sz="1600" dirty="0" err="1"/>
              <a:t>Koziris</a:t>
            </a:r>
            <a:r>
              <a:rPr lang="en-US" sz="1600" dirty="0"/>
              <a:t>, Georgios </a:t>
            </a:r>
            <a:r>
              <a:rPr lang="en-US" sz="1600" dirty="0" err="1"/>
              <a:t>Goumas</a:t>
            </a:r>
            <a:r>
              <a:rPr lang="en-US" sz="1600" dirty="0"/>
              <a:t>, Onur Mutlu,</a:t>
            </a:r>
            <a:br>
              <a:rPr lang="en-US" sz="1600" dirty="0"/>
            </a:br>
            <a:r>
              <a:rPr lang="en-US" sz="1600" b="1" dirty="0">
                <a:solidFill>
                  <a:srgbClr val="0432FF"/>
                </a:solidFill>
                <a:hlinkClick r:id="rId2">
                  <a:extLst>
                    <a:ext uri="{A12FA001-AC4F-418D-AE19-62706E023703}">
                      <ahyp:hlinkClr xmlns:ahyp="http://schemas.microsoft.com/office/drawing/2018/hyperlinkcolor" val="tx"/>
                    </a:ext>
                  </a:extLst>
                </a:hlinkClick>
              </a:rPr>
              <a:t>"SynCron: Efficient Synchronization Support for Near-Data-Processing Architectures"</a:t>
            </a:r>
            <a:br>
              <a:rPr lang="en-US" sz="1600" dirty="0">
                <a:solidFill>
                  <a:srgbClr val="0432FF"/>
                </a:solidFill>
              </a:rPr>
            </a:br>
            <a:r>
              <a:rPr lang="en-US" sz="1600" i="1" dirty="0"/>
              <a:t>Proceedings of the </a:t>
            </a:r>
            <a:r>
              <a:rPr lang="en-US" sz="1600" i="1" dirty="0">
                <a:hlinkClick r:id="rId3"/>
              </a:rPr>
              <a:t>27th International Symposium on High-Performance Computer Architecture</a:t>
            </a:r>
            <a:r>
              <a:rPr lang="en-US" sz="1600" i="1" dirty="0"/>
              <a:t> (</a:t>
            </a:r>
            <a:r>
              <a:rPr lang="en-US" sz="1600" b="1" i="1" dirty="0"/>
              <a:t>HPCA</a:t>
            </a:r>
            <a:r>
              <a:rPr lang="en-US" sz="1600" i="1" dirty="0"/>
              <a:t>)</a:t>
            </a:r>
            <a:r>
              <a:rPr lang="en-US" sz="1600" dirty="0"/>
              <a:t>, Virtual, February-March 2021.</a:t>
            </a:r>
            <a:br>
              <a:rPr lang="en-US" sz="1600" dirty="0"/>
            </a:br>
            <a:r>
              <a:rPr lang="en-US" sz="1600" dirty="0"/>
              <a:t>[</a:t>
            </a:r>
            <a:r>
              <a:rPr lang="en-US" sz="1600" dirty="0">
                <a:hlinkClick r:id="rId4"/>
              </a:rPr>
              <a:t>Slides (pptx)</a:t>
            </a:r>
            <a:r>
              <a:rPr lang="en-US" sz="1600" dirty="0"/>
              <a:t> </a:t>
            </a:r>
            <a:r>
              <a:rPr lang="en-US" sz="1600" dirty="0">
                <a:hlinkClick r:id="rId5"/>
              </a:rPr>
              <a:t>(pdf)</a:t>
            </a:r>
            <a:r>
              <a:rPr lang="en-US" sz="1600" dirty="0"/>
              <a:t>]</a:t>
            </a:r>
            <a:br>
              <a:rPr lang="en-US" sz="1600" dirty="0"/>
            </a:br>
            <a:r>
              <a:rPr lang="en-US" sz="1600" dirty="0"/>
              <a:t>[</a:t>
            </a:r>
            <a:r>
              <a:rPr lang="en-US" sz="1600" dirty="0">
                <a:hlinkClick r:id="rId6"/>
              </a:rPr>
              <a:t>Short Talk Slides (pptx)</a:t>
            </a:r>
            <a:r>
              <a:rPr lang="en-US" sz="1600" dirty="0"/>
              <a:t> </a:t>
            </a:r>
            <a:r>
              <a:rPr lang="en-US" sz="1600" dirty="0">
                <a:hlinkClick r:id="rId7"/>
              </a:rPr>
              <a:t>(pdf)</a:t>
            </a:r>
            <a:r>
              <a:rPr lang="en-US" sz="1600" dirty="0"/>
              <a:t>]</a:t>
            </a:r>
            <a:br>
              <a:rPr lang="en-US" sz="1600" dirty="0"/>
            </a:br>
            <a:r>
              <a:rPr lang="en-US" sz="1600" dirty="0"/>
              <a:t>[</a:t>
            </a:r>
            <a:r>
              <a:rPr lang="en-US" sz="1600" dirty="0">
                <a:hlinkClick r:id="rId8"/>
              </a:rPr>
              <a:t>Talk Video</a:t>
            </a:r>
            <a:r>
              <a:rPr lang="en-US" sz="1600" dirty="0"/>
              <a:t> (21 minutes)]</a:t>
            </a:r>
            <a:br>
              <a:rPr lang="en-US" sz="1600" dirty="0"/>
            </a:br>
            <a:r>
              <a:rPr lang="en-US" sz="1600" dirty="0"/>
              <a:t>[</a:t>
            </a:r>
            <a:r>
              <a:rPr lang="en-US" sz="1600" dirty="0">
                <a:hlinkClick r:id="rId9"/>
              </a:rPr>
              <a:t>Short Talk Video</a:t>
            </a:r>
            <a:r>
              <a:rPr lang="en-US" sz="1600" dirty="0"/>
              <a:t> (7 minutes)]</a:t>
            </a:r>
          </a:p>
          <a:p>
            <a:pPr marL="0" indent="0">
              <a:buNone/>
            </a:pPr>
            <a:br>
              <a:rPr lang="en-US" sz="1600" dirty="0"/>
            </a:br>
            <a:br>
              <a:rPr lang="en-US" sz="1600" dirty="0"/>
            </a:br>
            <a:br>
              <a:rPr lang="en-US" sz="1600" dirty="0"/>
            </a:br>
            <a:endParaRPr lang="en-US" sz="16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9" name="Picture 8">
            <a:extLst>
              <a:ext uri="{FF2B5EF4-FFF2-40B4-BE49-F238E27FC236}">
                <a16:creationId xmlns:a16="http://schemas.microsoft.com/office/drawing/2014/main" id="{20DBE68B-4496-9045-AA2D-092740D13918}"/>
              </a:ext>
            </a:extLst>
          </p:cNvPr>
          <p:cNvPicPr>
            <a:picLocks noChangeAspect="1"/>
          </p:cNvPicPr>
          <p:nvPr/>
        </p:nvPicPr>
        <p:blipFill>
          <a:blip r:embed="rId10"/>
          <a:stretch>
            <a:fillRect/>
          </a:stretch>
        </p:blipFill>
        <p:spPr>
          <a:xfrm>
            <a:off x="0" y="4149080"/>
            <a:ext cx="9144000" cy="1562878"/>
          </a:xfrm>
          <a:prstGeom prst="rect">
            <a:avLst/>
          </a:prstGeom>
        </p:spPr>
      </p:pic>
    </p:spTree>
    <p:extLst>
      <p:ext uri="{BB962C8B-B14F-4D97-AF65-F5344CB8AC3E}">
        <p14:creationId xmlns:p14="http://schemas.microsoft.com/office/powerpoint/2010/main" val="18287012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Support Virtual Memory?</a:t>
            </a:r>
            <a:endParaRPr lang="en-US" dirty="0"/>
          </a:p>
        </p:txBody>
      </p:sp>
      <p:sp>
        <p:nvSpPr>
          <p:cNvPr id="3" name="Content Placeholder 2"/>
          <p:cNvSpPr>
            <a:spLocks noGrp="1"/>
          </p:cNvSpPr>
          <p:nvPr>
            <p:ph idx="1"/>
          </p:nvPr>
        </p:nvSpPr>
        <p:spPr>
          <a:xfrm>
            <a:off x="228600" y="1095375"/>
            <a:ext cx="8610600" cy="2405633"/>
          </a:xfrm>
        </p:spPr>
        <p:txBody>
          <a:bodyPr/>
          <a:lstStyle/>
          <a:p>
            <a:r>
              <a:rPr lang="en-US" sz="2000" dirty="0"/>
              <a:t>Kevin Hsieh, Samira Khan, </a:t>
            </a:r>
            <a:r>
              <a:rPr lang="en-US" sz="2000" dirty="0" err="1"/>
              <a:t>Nandita</a:t>
            </a:r>
            <a:r>
              <a:rPr lang="en-US" sz="2000" dirty="0"/>
              <a:t> </a:t>
            </a:r>
            <a:r>
              <a:rPr lang="en-US" sz="2000" dirty="0" err="1"/>
              <a:t>Vijaykumar</a:t>
            </a:r>
            <a:r>
              <a:rPr lang="en-US" sz="2000" dirty="0"/>
              <a:t>, Kevin K. Chang, Amirali Boroumand, </a:t>
            </a:r>
            <a:r>
              <a:rPr lang="en-US" sz="2000" dirty="0" err="1"/>
              <a:t>Saugata</a:t>
            </a:r>
            <a:r>
              <a:rPr lang="en-US" sz="2000" dirty="0"/>
              <a:t> </a:t>
            </a:r>
            <a:r>
              <a:rPr lang="en-US" sz="2000" dirty="0" err="1"/>
              <a:t>Ghose</a:t>
            </a:r>
            <a:r>
              <a:rPr lang="en-US" sz="2000" dirty="0"/>
              <a:t>, and Onur Mutlu,</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"Accelerating Pointer Chasing in 3D-Stacked Memory: Challenges, Mechanisms, Evaluation"</a:t>
            </a:r>
            <a:br>
              <a:rPr lang="en-US" sz="2000" dirty="0">
                <a:solidFill>
                  <a:srgbClr val="0432FF"/>
                </a:solidFill>
              </a:rPr>
            </a:br>
            <a:r>
              <a:rPr lang="en-US" sz="2000" i="1" dirty="0"/>
              <a:t>Proceedings of the </a:t>
            </a:r>
            <a:r>
              <a:rPr lang="en-US" sz="2000" i="1" dirty="0">
                <a:hlinkClick r:id="rId3"/>
              </a:rPr>
              <a:t>34th IEEE International Conference on Computer Design</a:t>
            </a:r>
            <a:r>
              <a:rPr lang="en-US" sz="2000" i="1" dirty="0"/>
              <a:t> (</a:t>
            </a:r>
            <a:r>
              <a:rPr lang="en-US" sz="2000" b="1" i="1" dirty="0"/>
              <a:t>ICCD</a:t>
            </a:r>
            <a:r>
              <a:rPr lang="en-US" sz="2000" i="1" dirty="0"/>
              <a:t>)</a:t>
            </a:r>
            <a:r>
              <a:rPr lang="en-US" sz="2000" dirty="0"/>
              <a:t>, Phoenix, AZ, USA, October 2016.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861048"/>
            <a:ext cx="9144000" cy="2260728"/>
          </a:xfrm>
          <a:prstGeom prst="rect">
            <a:avLst/>
          </a:prstGeom>
        </p:spPr>
      </p:pic>
    </p:spTree>
    <p:extLst>
      <p:ext uri="{BB962C8B-B14F-4D97-AF65-F5344CB8AC3E}">
        <p14:creationId xmlns:p14="http://schemas.microsoft.com/office/powerpoint/2010/main" val="15532348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How to Design Data Structures for PIM?</a:t>
            </a:r>
          </a:p>
        </p:txBody>
      </p:sp>
      <p:sp>
        <p:nvSpPr>
          <p:cNvPr id="3" name="Content Placeholder 2"/>
          <p:cNvSpPr>
            <a:spLocks noGrp="1"/>
          </p:cNvSpPr>
          <p:nvPr>
            <p:ph idx="1"/>
          </p:nvPr>
        </p:nvSpPr>
        <p:spPr>
          <a:xfrm>
            <a:off x="228600" y="1144488"/>
            <a:ext cx="8735888" cy="4876800"/>
          </a:xfrm>
        </p:spPr>
        <p:txBody>
          <a:bodyPr/>
          <a:lstStyle/>
          <a:p>
            <a:r>
              <a:rPr lang="en-US" sz="2100" dirty="0" err="1"/>
              <a:t>Zhiyu</a:t>
            </a:r>
            <a:r>
              <a:rPr lang="en-US" sz="2100" dirty="0"/>
              <a:t> Liu, Irina </a:t>
            </a:r>
            <a:r>
              <a:rPr lang="en-US" sz="2100" dirty="0" err="1"/>
              <a:t>Calciu</a:t>
            </a:r>
            <a:r>
              <a:rPr lang="en-US" sz="2100" dirty="0"/>
              <a:t>, Maurice </a:t>
            </a:r>
            <a:r>
              <a:rPr lang="en-US" sz="2100" dirty="0" err="1"/>
              <a:t>Herlihy</a:t>
            </a:r>
            <a:r>
              <a:rPr lang="en-US" sz="2100" dirty="0"/>
              <a:t>, and Onur Mutlu,</a:t>
            </a:r>
            <a:br>
              <a:rPr lang="en-US" sz="2100" dirty="0"/>
            </a:br>
            <a:r>
              <a:rPr lang="en-US" sz="2100" b="1" dirty="0">
                <a:solidFill>
                  <a:srgbClr val="0432FF"/>
                </a:solidFill>
                <a:hlinkClick r:id="rId2">
                  <a:extLst>
                    <a:ext uri="{A12FA001-AC4F-418D-AE19-62706E023703}">
                      <ahyp:hlinkClr xmlns:ahyp="http://schemas.microsoft.com/office/drawing/2018/hyperlinkcolor" val="tx"/>
                    </a:ext>
                  </a:extLst>
                </a:hlinkClick>
              </a:rPr>
              <a:t>"Concurrent Data Structures for Near-Memory Computing"</a:t>
            </a:r>
            <a:br>
              <a:rPr lang="en-US" sz="2100" dirty="0">
                <a:solidFill>
                  <a:srgbClr val="0432FF"/>
                </a:solidFill>
              </a:rPr>
            </a:br>
            <a:r>
              <a:rPr lang="en-US" sz="2100" i="1" dirty="0"/>
              <a:t>Proceedings of the </a:t>
            </a:r>
            <a:r>
              <a:rPr lang="en-US" sz="2100" i="1" dirty="0">
                <a:hlinkClick r:id="rId3"/>
              </a:rPr>
              <a:t>29th ACM Symposium on Parallelism in Algorithms and Architectures</a:t>
            </a:r>
            <a:r>
              <a:rPr lang="en-US" sz="2100" i="1" dirty="0"/>
              <a:t> (</a:t>
            </a:r>
            <a:r>
              <a:rPr lang="en-US" sz="2100" b="1" i="1" dirty="0"/>
              <a:t>SPAA</a:t>
            </a:r>
            <a:r>
              <a:rPr lang="en-US" sz="2100" i="1" dirty="0"/>
              <a:t>)</a:t>
            </a:r>
            <a:r>
              <a:rPr lang="en-US" sz="2100" dirty="0"/>
              <a:t>, Washington, DC, USA, July 2017. </a:t>
            </a:r>
            <a:br>
              <a:rPr lang="en-US" sz="2100" dirty="0"/>
            </a:br>
            <a:r>
              <a:rPr lang="en-US" sz="2100" dirty="0"/>
              <a:t>[</a:t>
            </a:r>
            <a:r>
              <a:rPr lang="en-US" sz="2100" dirty="0">
                <a:hlinkClick r:id="rId4"/>
              </a:rPr>
              <a:t>Slides (pptx)</a:t>
            </a:r>
            <a:r>
              <a:rPr lang="en-US" sz="2100" dirty="0"/>
              <a:t> </a:t>
            </a:r>
            <a:r>
              <a:rPr lang="en-US" sz="2100" dirty="0">
                <a:hlinkClick r:id="rId5"/>
              </a:rPr>
              <a:t>(pdf)</a:t>
            </a:r>
            <a:r>
              <a:rPr lang="en-US" sz="21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3429000"/>
            <a:ext cx="9144000" cy="2854424"/>
          </a:xfrm>
          <a:prstGeom prst="rect">
            <a:avLst/>
          </a:prstGeom>
        </p:spPr>
      </p:pic>
    </p:spTree>
    <p:extLst>
      <p:ext uri="{BB962C8B-B14F-4D97-AF65-F5344CB8AC3E}">
        <p14:creationId xmlns:p14="http://schemas.microsoft.com/office/powerpoint/2010/main" val="25338536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Infrastructures for PIM</a:t>
            </a:r>
          </a:p>
        </p:txBody>
      </p:sp>
      <p:sp>
        <p:nvSpPr>
          <p:cNvPr id="3" name="Content Placeholder 2"/>
          <p:cNvSpPr>
            <a:spLocks noGrp="1"/>
          </p:cNvSpPr>
          <p:nvPr>
            <p:ph idx="1"/>
          </p:nvPr>
        </p:nvSpPr>
        <p:spPr>
          <a:xfrm>
            <a:off x="228600" y="1216496"/>
            <a:ext cx="8610600" cy="4876800"/>
          </a:xfrm>
        </p:spPr>
        <p:txBody>
          <a:bodyPr/>
          <a:lstStyle/>
          <a:p>
            <a:r>
              <a:rPr lang="en-US" dirty="0">
                <a:solidFill>
                  <a:srgbClr val="0000FF"/>
                </a:solidFill>
              </a:rPr>
              <a:t>Ramulator</a:t>
            </a:r>
            <a:r>
              <a:rPr lang="en-US" dirty="0"/>
              <a:t> extended for PIM</a:t>
            </a:r>
          </a:p>
          <a:p>
            <a:pPr lvl="1"/>
            <a:r>
              <a:rPr lang="en-US" dirty="0"/>
              <a:t>Flexible and extensible DRAM simulator</a:t>
            </a:r>
          </a:p>
          <a:p>
            <a:pPr lvl="1"/>
            <a:r>
              <a:rPr lang="en-US" dirty="0"/>
              <a:t>Can model many different memory standards and proposals</a:t>
            </a:r>
          </a:p>
          <a:p>
            <a:pPr lvl="1"/>
            <a:r>
              <a:rPr lang="en-US" dirty="0"/>
              <a:t>Kim+, </a:t>
            </a:r>
            <a:r>
              <a:rPr lang="en-US" b="1" dirty="0">
                <a:solidFill>
                  <a:srgbClr val="0432FF"/>
                </a:solidFill>
                <a:hlinkClick r:id="rId2">
                  <a:extLst>
                    <a:ext uri="{A12FA001-AC4F-418D-AE19-62706E023703}">
                      <ahyp:hlinkClr xmlns:ahyp="http://schemas.microsoft.com/office/drawing/2018/hyperlinkcolor" val="tx"/>
                    </a:ext>
                  </a:extLst>
                </a:hlinkClick>
              </a:rPr>
              <a:t>"Ramulator: A Fast and Extensible DRAM Simulator"</a:t>
            </a:r>
            <a:r>
              <a:rPr lang="en-US" dirty="0">
                <a:solidFill>
                  <a:srgbClr val="0432FF"/>
                </a:solidFill>
              </a:rPr>
              <a:t>, </a:t>
            </a:r>
            <a:r>
              <a:rPr lang="en-US" dirty="0"/>
              <a:t>IEEE CAL 2015.</a:t>
            </a:r>
          </a:p>
          <a:p>
            <a:pPr lvl="1"/>
            <a:r>
              <a:rPr lang="en-US" dirty="0">
                <a:hlinkClick r:id="rId3"/>
              </a:rPr>
              <a:t>https://github.com/CMU-SAFARI/ramulator-pim</a:t>
            </a:r>
            <a:endParaRPr lang="en-US" dirty="0"/>
          </a:p>
          <a:p>
            <a:pPr lvl="1"/>
            <a:r>
              <a:rPr lang="en-US" dirty="0">
                <a:hlinkClick r:id="rId4"/>
              </a:rPr>
              <a:t>https://github.com/CMU-SAFARI/ramulator</a:t>
            </a:r>
            <a:r>
              <a:rPr lang="en-US" dirty="0"/>
              <a:t> </a:t>
            </a:r>
          </a:p>
          <a:p>
            <a:pPr lvl="1"/>
            <a:r>
              <a:rPr lang="en-US" dirty="0">
                <a:solidFill>
                  <a:srgbClr val="0432FF"/>
                </a:solidFill>
              </a:rPr>
              <a:t>[</a:t>
            </a:r>
            <a:r>
              <a:rPr lang="en-US" dirty="0">
                <a:solidFill>
                  <a:srgbClr val="0432FF"/>
                </a:solidFill>
                <a:hlinkClick r:id="rId3">
                  <a:extLst>
                    <a:ext uri="{A12FA001-AC4F-418D-AE19-62706E023703}">
                      <ahyp:hlinkClr xmlns:ahyp="http://schemas.microsoft.com/office/drawing/2018/hyperlinkcolor" val="tx"/>
                    </a:ext>
                  </a:extLst>
                </a:hlinkClick>
              </a:rPr>
              <a:t>Source Code for Ramulator-PIM</a:t>
            </a:r>
            <a:r>
              <a:rPr lang="en-US" dirty="0">
                <a:solidFill>
                  <a:srgbClr val="0432FF"/>
                </a:solidFill>
              </a:rPr>
              <a:t>]</a:t>
            </a:r>
          </a:p>
          <a:p>
            <a:pPr marL="0" indent="0">
              <a:buNone/>
            </a:pPr>
            <a:br>
              <a:rPr lang="en-US" dirty="0"/>
            </a:b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p:cNvPicPr>
            <a:picLocks noChangeAspect="1"/>
          </p:cNvPicPr>
          <p:nvPr/>
        </p:nvPicPr>
        <p:blipFill>
          <a:blip r:embed="rId5"/>
          <a:stretch>
            <a:fillRect/>
          </a:stretch>
        </p:blipFill>
        <p:spPr>
          <a:xfrm>
            <a:off x="0" y="4978236"/>
            <a:ext cx="9144000" cy="1190231"/>
          </a:xfrm>
          <a:prstGeom prst="rect">
            <a:avLst/>
          </a:prstGeom>
        </p:spPr>
      </p:pic>
    </p:spTree>
    <p:extLst>
      <p:ext uri="{BB962C8B-B14F-4D97-AF65-F5344CB8AC3E}">
        <p14:creationId xmlns:p14="http://schemas.microsoft.com/office/powerpoint/2010/main" val="22236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The Problem</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0000FF"/>
                </a:solidFill>
              </a:rPr>
              <a:t>Computing</a:t>
            </a:r>
          </a:p>
          <a:p>
            <a:pPr marL="0" indent="0" algn="ctr">
              <a:buNone/>
            </a:pPr>
            <a:r>
              <a:rPr lang="en-US" sz="6400" dirty="0">
                <a:solidFill>
                  <a:srgbClr val="FF0000"/>
                </a:solidFill>
              </a:rPr>
              <a:t>is Bottlenecked by Data</a:t>
            </a:r>
            <a:endParaRPr lang="en-US" sz="6400" dirty="0">
              <a:solidFill>
                <a:srgbClr val="0432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85034464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sp>
        <p:nvSpPr>
          <p:cNvPr id="4" name="Slide Number Placeholder 3"/>
          <p:cNvSpPr>
            <a:spLocks noGrp="1"/>
          </p:cNvSpPr>
          <p:nvPr>
            <p:ph type="sldNum" sz="quarter" idx="4294967295"/>
          </p:nvPr>
        </p:nvSpPr>
        <p:spPr>
          <a:xfrm>
            <a:off x="7315200" y="6492883"/>
            <a:ext cx="1828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6" name="Picture 5" descr="safar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6580445"/>
            <a:ext cx="959296" cy="277563"/>
          </a:xfrm>
          <a:prstGeom prst="rect">
            <a:avLst/>
          </a:prstGeom>
        </p:spPr>
      </p:pic>
      <p:sp>
        <p:nvSpPr>
          <p:cNvPr id="5" name="Rectangle 4"/>
          <p:cNvSpPr/>
          <p:nvPr/>
        </p:nvSpPr>
        <p:spPr>
          <a:xfrm>
            <a:off x="533400" y="2433935"/>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9" name="TextBox 8"/>
          <p:cNvSpPr txBox="1"/>
          <p:nvPr/>
        </p:nvSpPr>
        <p:spPr>
          <a:xfrm>
            <a:off x="381000" y="2967335"/>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web browser</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11" name="TextBox 10"/>
          <p:cNvSpPr txBox="1"/>
          <p:nvPr/>
        </p:nvSpPr>
        <p:spPr>
          <a:xfrm>
            <a:off x="42672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Gill Sans MT"/>
                <a:ea typeface="+mn-ea"/>
                <a:cs typeface="+mn-cs"/>
              </a:rPr>
              <a:t>TensorFlow</a:t>
            </a:r>
            <a:r>
              <a:rPr kumimoji="0" lang="en-US" sz="3200" b="1" i="0" u="none" strike="noStrike" kern="1200" cap="none" spc="0" normalizeH="0" baseline="0" noProof="0" dirty="0">
                <a:ln>
                  <a:noFill/>
                </a:ln>
                <a:solidFill>
                  <a:srgbClr val="000000"/>
                </a:solidFill>
                <a:effectLst/>
                <a:uLnTx/>
                <a:uFillTx/>
                <a:latin typeface="Gill Sans MT"/>
                <a:ea typeface="+mn-ea"/>
                <a:cs typeface="+mn-cs"/>
              </a:rPr>
              <a:t> Mobile</a:t>
            </a: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12" name="TextBox 11"/>
          <p:cNvSpPr txBox="1"/>
          <p:nvPr/>
        </p:nvSpPr>
        <p:spPr>
          <a:xfrm>
            <a:off x="3810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srgbClr val="595959"/>
              </a:solidFill>
              <a:effectLst/>
              <a:uLnTx/>
              <a:uFillTx/>
              <a:latin typeface="Gill Sans MT"/>
              <a:ea typeface="+mn-ea"/>
              <a:cs typeface="+mn-cs"/>
            </a:endParaRPr>
          </a:p>
        </p:txBody>
      </p:sp>
      <p:sp>
        <p:nvSpPr>
          <p:cNvPr id="16" name="Rectangle 15"/>
          <p:cNvSpPr/>
          <p:nvPr/>
        </p:nvSpPr>
        <p:spPr>
          <a:xfrm>
            <a:off x="-762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Playback</a:t>
            </a:r>
          </a:p>
        </p:txBody>
      </p:sp>
      <p:sp>
        <p:nvSpPr>
          <p:cNvPr id="17" name="TextBox 16"/>
          <p:cNvSpPr txBox="1"/>
          <p:nvPr/>
        </p:nvSpPr>
        <p:spPr>
          <a:xfrm>
            <a:off x="127000" y="5943600"/>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1290935"/>
            <a:ext cx="1066800" cy="10668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91200" y="120537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10" name="Group 9"/>
          <p:cNvGrpSpPr/>
          <p:nvPr/>
        </p:nvGrpSpPr>
        <p:grpSpPr>
          <a:xfrm>
            <a:off x="1371600" y="4191000"/>
            <a:ext cx="1600200" cy="1219200"/>
            <a:chOff x="5867400" y="2936553"/>
            <a:chExt cx="2057400" cy="1447800"/>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0" y="3927153"/>
              <a:ext cx="431470" cy="457200"/>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53200" y="3984544"/>
              <a:ext cx="1295400" cy="325214"/>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67400" y="2936553"/>
              <a:ext cx="2057400" cy="935088"/>
            </a:xfrm>
            <a:prstGeom prst="rect">
              <a:avLst/>
            </a:prstGeom>
          </p:spPr>
        </p:pic>
      </p:grpSp>
      <p:grpSp>
        <p:nvGrpSpPr>
          <p:cNvPr id="25" name="Group 24"/>
          <p:cNvGrpSpPr/>
          <p:nvPr/>
        </p:nvGrpSpPr>
        <p:grpSpPr>
          <a:xfrm>
            <a:off x="5638800" y="4234696"/>
            <a:ext cx="1676400" cy="1219200"/>
            <a:chOff x="5867400" y="2936553"/>
            <a:chExt cx="2057400" cy="1447800"/>
          </a:xfrm>
        </p:grpSpPr>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96000" y="3927153"/>
              <a:ext cx="431470" cy="457200"/>
            </a:xfrm>
            <a:prstGeom prst="rect">
              <a:avLst/>
            </a:prstGeom>
          </p:spPr>
        </p:pic>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53200" y="3984544"/>
              <a:ext cx="1295400" cy="325214"/>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67400" y="2936553"/>
              <a:ext cx="2057400" cy="935088"/>
            </a:xfrm>
            <a:prstGeom prst="rect">
              <a:avLst/>
            </a:prstGeom>
          </p:spPr>
        </p:pic>
      </p:grpSp>
      <p:sp>
        <p:nvSpPr>
          <p:cNvPr id="30" name="Rectangle 29"/>
          <p:cNvSpPr/>
          <p:nvPr/>
        </p:nvSpPr>
        <p:spPr>
          <a:xfrm>
            <a:off x="4191000" y="5352872"/>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Capture</a:t>
            </a:r>
          </a:p>
        </p:txBody>
      </p:sp>
      <p:sp>
        <p:nvSpPr>
          <p:cNvPr id="32" name="TextBox 31"/>
          <p:cNvSpPr txBox="1"/>
          <p:nvPr/>
        </p:nvSpPr>
        <p:spPr>
          <a:xfrm>
            <a:off x="4318000" y="5962472"/>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33" name="Title 1">
            <a:extLst>
              <a:ext uri="{FF2B5EF4-FFF2-40B4-BE49-F238E27FC236}">
                <a16:creationId xmlns:a16="http://schemas.microsoft.com/office/drawing/2014/main" id="{4510B7D2-8949-194C-A951-66E3876F4C90}"/>
              </a:ext>
            </a:extLst>
          </p:cNvPr>
          <p:cNvSpPr txBox="1">
            <a:spLocks/>
          </p:cNvSpPr>
          <p:nvPr/>
        </p:nvSpPr>
        <p:spPr bwMode="auto">
          <a:xfrm>
            <a:off x="228600" y="152400"/>
            <a:ext cx="89154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800" b="0" i="0" u="none" strike="noStrike" kern="0" cap="none" spc="0" normalizeH="0" baseline="0" noProof="0" dirty="0">
                <a:ln>
                  <a:noFill/>
                </a:ln>
                <a:solidFill>
                  <a:srgbClr val="006633"/>
                </a:solidFill>
                <a:effectLst/>
                <a:uLnTx/>
                <a:uFillTx/>
                <a:latin typeface="Garamond"/>
                <a:ea typeface="+mj-ea"/>
                <a:cs typeface="+mj-cs"/>
              </a:rPr>
              <a:t>Data Overwhelms Modern Machines </a:t>
            </a:r>
            <a:endParaRPr kumimoji="0" lang="en-US" sz="4000" b="0" i="0" u="none" strike="noStrike" kern="0" cap="none" spc="0" normalizeH="0" baseline="0" noProof="0" dirty="0">
              <a:ln>
                <a:noFill/>
              </a:ln>
              <a:solidFill>
                <a:srgbClr val="006633"/>
              </a:solidFill>
              <a:effectLst/>
              <a:uLnTx/>
              <a:uFillTx/>
              <a:latin typeface="Garamond"/>
              <a:ea typeface="+mj-ea"/>
              <a:cs typeface="+mj-cs"/>
            </a:endParaRPr>
          </a:p>
        </p:txBody>
      </p:sp>
      <p:sp>
        <p:nvSpPr>
          <p:cNvPr id="34" name="Rectangle 33">
            <a:extLst>
              <a:ext uri="{FF2B5EF4-FFF2-40B4-BE49-F238E27FC236}">
                <a16:creationId xmlns:a16="http://schemas.microsoft.com/office/drawing/2014/main" id="{84B0F726-3DD6-564A-9BCA-59E1A719EC12}"/>
              </a:ext>
            </a:extLst>
          </p:cNvPr>
          <p:cNvSpPr/>
          <p:nvPr/>
        </p:nvSpPr>
        <p:spPr>
          <a:xfrm>
            <a:off x="0" y="3100668"/>
            <a:ext cx="9144000" cy="1169233"/>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Data </a:t>
            </a:r>
            <a:r>
              <a:rPr kumimoji="0" lang="en-US" sz="32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a:t>
            </a:r>
            <a:r>
              <a:rPr kumimoji="0" lang="en-US" sz="3200" b="0" i="0" u="none" strike="noStrike" kern="1200" cap="none" spc="0" normalizeH="0" baseline="0" noProof="0" dirty="0">
                <a:ln>
                  <a:noFill/>
                </a:ln>
                <a:solidFill>
                  <a:prstClr val="white"/>
                </a:solidFill>
                <a:effectLst/>
                <a:uLnTx/>
                <a:uFillTx/>
                <a:latin typeface="Gill Sans MT"/>
                <a:ea typeface="+mn-ea"/>
                <a:cs typeface="+mn-cs"/>
              </a:rPr>
              <a:t> </a:t>
            </a: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performance &amp; energy bottleneck</a:t>
            </a:r>
          </a:p>
        </p:txBody>
      </p:sp>
    </p:spTree>
    <p:extLst>
      <p:ext uri="{BB962C8B-B14F-4D97-AF65-F5344CB8AC3E}">
        <p14:creationId xmlns:p14="http://schemas.microsoft.com/office/powerpoint/2010/main" val="12798802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9587-F9D8-6741-B956-BFAB9D93F400}"/>
              </a:ext>
            </a:extLst>
          </p:cNvPr>
          <p:cNvSpPr>
            <a:spLocks noGrp="1"/>
          </p:cNvSpPr>
          <p:nvPr>
            <p:ph type="title"/>
          </p:nvPr>
        </p:nvSpPr>
        <p:spPr/>
        <p:txBody>
          <a:bodyPr/>
          <a:lstStyle/>
          <a:p>
            <a:r>
              <a:rPr lang="en-US" dirty="0"/>
              <a:t>Performance &amp; Energy Models for PIM</a:t>
            </a:r>
          </a:p>
        </p:txBody>
      </p:sp>
      <p:sp>
        <p:nvSpPr>
          <p:cNvPr id="3" name="Content Placeholder 2">
            <a:extLst>
              <a:ext uri="{FF2B5EF4-FFF2-40B4-BE49-F238E27FC236}">
                <a16:creationId xmlns:a16="http://schemas.microsoft.com/office/drawing/2014/main" id="{7075657E-B615-1746-8B69-D5C44D6FFEE3}"/>
              </a:ext>
            </a:extLst>
          </p:cNvPr>
          <p:cNvSpPr>
            <a:spLocks noGrp="1"/>
          </p:cNvSpPr>
          <p:nvPr>
            <p:ph idx="1"/>
          </p:nvPr>
        </p:nvSpPr>
        <p:spPr>
          <a:xfrm>
            <a:off x="228600" y="1052736"/>
            <a:ext cx="8915400" cy="5195664"/>
          </a:xfrm>
        </p:spPr>
        <p:txBody>
          <a:bodyPr/>
          <a:lstStyle/>
          <a:p>
            <a:r>
              <a:rPr lang="en-US" sz="2000" dirty="0"/>
              <a:t>Gagandeep Singh, Juan Gomez-Luna, Giovanni </a:t>
            </a:r>
            <a:r>
              <a:rPr lang="en-US" sz="2000" dirty="0" err="1"/>
              <a:t>Mariani</a:t>
            </a:r>
            <a:r>
              <a:rPr lang="en-US" sz="2000" dirty="0"/>
              <a:t>, Geraldo F. Oliveira, Stefano Corda, Sander </a:t>
            </a:r>
            <a:r>
              <a:rPr lang="en-US" sz="2000" dirty="0" err="1"/>
              <a:t>Stujik</a:t>
            </a:r>
            <a:r>
              <a:rPr lang="en-US" sz="2000" dirty="0"/>
              <a:t>, Onur Mutlu, and Henk </a:t>
            </a:r>
            <a:r>
              <a:rPr lang="en-US" sz="2000" dirty="0" err="1"/>
              <a:t>Corporaal</a:t>
            </a:r>
            <a:r>
              <a:rPr lang="en-US" sz="2000" dirty="0"/>
              <a:t>,</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"NAPEL: Near-Memory Computing Application Performance Prediction via Ensemble Learning"</a:t>
            </a:r>
            <a:br>
              <a:rPr lang="en-US" sz="2000" dirty="0">
                <a:solidFill>
                  <a:srgbClr val="0432FF"/>
                </a:solidFill>
              </a:rPr>
            </a:br>
            <a:r>
              <a:rPr lang="en-US" sz="2000" i="1" dirty="0"/>
              <a:t>Proceedings of the </a:t>
            </a:r>
            <a:r>
              <a:rPr lang="en-US" sz="2000" i="1" dirty="0">
                <a:hlinkClick r:id="rId3"/>
              </a:rPr>
              <a:t>56th Design Automation Conference</a:t>
            </a:r>
            <a:r>
              <a:rPr lang="en-US" sz="2000" i="1" dirty="0"/>
              <a:t> (</a:t>
            </a:r>
            <a:r>
              <a:rPr lang="en-US" sz="2000" b="1" i="1" dirty="0"/>
              <a:t>DAC</a:t>
            </a:r>
            <a:r>
              <a:rPr lang="en-US" sz="2000" i="1" dirty="0"/>
              <a:t>)</a:t>
            </a:r>
            <a:r>
              <a:rPr lang="en-US" sz="2000" dirty="0"/>
              <a:t>, Las Vegas, NV, USA, June 2019.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Poster (pptx)</a:t>
            </a:r>
            <a:r>
              <a:rPr lang="en-US" sz="2000" dirty="0"/>
              <a:t> </a:t>
            </a:r>
            <a:r>
              <a:rPr lang="en-US" sz="2000" dirty="0">
                <a:hlinkClick r:id="rId7"/>
              </a:rPr>
              <a:t>(pdf)</a:t>
            </a:r>
            <a:r>
              <a:rPr lang="en-US" sz="2000" dirty="0"/>
              <a:t>] </a:t>
            </a:r>
            <a:br>
              <a:rPr lang="en-US" sz="2000" dirty="0"/>
            </a:br>
            <a:r>
              <a:rPr lang="en-US" sz="2000" dirty="0"/>
              <a:t>[</a:t>
            </a:r>
            <a:r>
              <a:rPr lang="en-US" sz="2000" dirty="0">
                <a:hlinkClick r:id="rId8"/>
              </a:rPr>
              <a:t>Source Code for Ramulator-PIM</a:t>
            </a:r>
            <a:r>
              <a:rPr lang="en-US" sz="2000" dirty="0"/>
              <a:t>]</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F12DB1C-528D-CA4E-AED5-034253BE386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FB8D7FD9-8A3E-AA46-BFAB-27FE3641E13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4437112"/>
            <a:ext cx="9144000" cy="1573967"/>
          </a:xfrm>
          <a:prstGeom prst="rect">
            <a:avLst/>
          </a:prstGeom>
        </p:spPr>
      </p:pic>
    </p:spTree>
    <p:extLst>
      <p:ext uri="{BB962C8B-B14F-4D97-AF65-F5344CB8AC3E}">
        <p14:creationId xmlns:p14="http://schemas.microsoft.com/office/powerpoint/2010/main" val="179982943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C16C-9759-FC44-89ED-791187DE959D}"/>
              </a:ext>
            </a:extLst>
          </p:cNvPr>
          <p:cNvSpPr>
            <a:spLocks noGrp="1"/>
          </p:cNvSpPr>
          <p:nvPr>
            <p:ph type="title"/>
          </p:nvPr>
        </p:nvSpPr>
        <p:spPr>
          <a:xfrm>
            <a:off x="228600" y="152400"/>
            <a:ext cx="9023920" cy="1066800"/>
          </a:xfrm>
        </p:spPr>
        <p:txBody>
          <a:bodyPr/>
          <a:lstStyle/>
          <a:p>
            <a:r>
              <a:rPr lang="en-US" sz="3200" dirty="0"/>
              <a:t>DAMOV Methodology &amp; Workloads </a:t>
            </a:r>
            <a:r>
              <a:rPr lang="en-US" sz="2400" b="1" dirty="0"/>
              <a:t>[SIGMETRICS’21]</a:t>
            </a:r>
          </a:p>
        </p:txBody>
      </p:sp>
      <p:sp>
        <p:nvSpPr>
          <p:cNvPr id="3" name="Content Placeholder 2">
            <a:extLst>
              <a:ext uri="{FF2B5EF4-FFF2-40B4-BE49-F238E27FC236}">
                <a16:creationId xmlns:a16="http://schemas.microsoft.com/office/drawing/2014/main" id="{61439010-5FA7-AA42-A731-A388AD81277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A26F39B-2AFF-E444-85AA-0B9D802E8B0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21E15779-7C5C-DE4E-8C08-440276A74E6A}"/>
              </a:ext>
            </a:extLst>
          </p:cNvPr>
          <p:cNvPicPr>
            <a:picLocks noChangeAspect="1"/>
          </p:cNvPicPr>
          <p:nvPr/>
        </p:nvPicPr>
        <p:blipFill>
          <a:blip r:embed="rId2"/>
          <a:stretch>
            <a:fillRect/>
          </a:stretch>
        </p:blipFill>
        <p:spPr>
          <a:xfrm>
            <a:off x="1763688" y="1052735"/>
            <a:ext cx="5406441" cy="5724467"/>
          </a:xfrm>
          <a:prstGeom prst="rect">
            <a:avLst/>
          </a:prstGeom>
        </p:spPr>
      </p:pic>
    </p:spTree>
    <p:extLst>
      <p:ext uri="{BB962C8B-B14F-4D97-AF65-F5344CB8AC3E}">
        <p14:creationId xmlns:p14="http://schemas.microsoft.com/office/powerpoint/2010/main" val="4151912699"/>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Computing Architectures</a:t>
            </a:r>
          </a:p>
          <a:p>
            <a:pPr marL="0" indent="0" algn="ctr">
              <a:buNone/>
            </a:pPr>
            <a:r>
              <a:rPr lang="en-US" sz="6400" dirty="0">
                <a:solidFill>
                  <a:srgbClr val="FF0000"/>
                </a:solidFill>
              </a:rPr>
              <a:t>with </a:t>
            </a:r>
          </a:p>
          <a:p>
            <a:pPr marL="0" indent="0" algn="ctr">
              <a:buNone/>
            </a:pPr>
            <a:r>
              <a:rPr lang="en-US" sz="6400" dirty="0">
                <a:solidFill>
                  <a:srgbClr val="0432FF"/>
                </a:solidFill>
              </a:rPr>
              <a:t>Minimal Data Movement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0142847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412776"/>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FF0000"/>
                </a:solidFill>
              </a:rPr>
              <a:t>Energy-Efficient</a:t>
            </a:r>
          </a:p>
          <a:p>
            <a:pPr marL="0" indent="0" algn="ctr">
              <a:buNone/>
            </a:pPr>
            <a:r>
              <a:rPr lang="en-US" sz="6400" b="1" dirty="0">
                <a:solidFill>
                  <a:srgbClr val="0000FF"/>
                </a:solidFill>
              </a:rPr>
              <a:t>(Data-Centric)</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3465530973"/>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412776"/>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FF0000"/>
                </a:solidFill>
              </a:rPr>
              <a:t>High-Performance</a:t>
            </a:r>
          </a:p>
          <a:p>
            <a:pPr marL="0" indent="0" algn="ctr">
              <a:buNone/>
            </a:pPr>
            <a:r>
              <a:rPr lang="en-US" sz="6400" b="1" dirty="0">
                <a:solidFill>
                  <a:srgbClr val="0000FF"/>
                </a:solidFill>
              </a:rPr>
              <a:t>(Data-Centric)</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5625822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E84E-ADC1-5249-886C-95085282143B}"/>
              </a:ext>
            </a:extLst>
          </p:cNvPr>
          <p:cNvSpPr>
            <a:spLocks noGrp="1"/>
          </p:cNvSpPr>
          <p:nvPr>
            <p:ph type="title"/>
          </p:nvPr>
        </p:nvSpPr>
        <p:spPr/>
        <p:txBody>
          <a:bodyPr/>
          <a:lstStyle/>
          <a:p>
            <a:r>
              <a:rPr lang="en-US" dirty="0"/>
              <a:t>Corollaries: Architectures Today …</a:t>
            </a:r>
          </a:p>
        </p:txBody>
      </p:sp>
      <p:sp>
        <p:nvSpPr>
          <p:cNvPr id="3" name="Content Placeholder 2">
            <a:extLst>
              <a:ext uri="{FF2B5EF4-FFF2-40B4-BE49-F238E27FC236}">
                <a16:creationId xmlns:a16="http://schemas.microsoft.com/office/drawing/2014/main" id="{F4818612-8984-844F-B9E9-73680A050937}"/>
              </a:ext>
            </a:extLst>
          </p:cNvPr>
          <p:cNvSpPr>
            <a:spLocks noGrp="1"/>
          </p:cNvSpPr>
          <p:nvPr>
            <p:ph idx="1"/>
          </p:nvPr>
        </p:nvSpPr>
        <p:spPr>
          <a:xfrm>
            <a:off x="228600" y="1052736"/>
            <a:ext cx="8610600" cy="4876800"/>
          </a:xfrm>
        </p:spPr>
        <p:txBody>
          <a:bodyPr/>
          <a:lstStyle/>
          <a:p>
            <a:r>
              <a:rPr lang="en-US" dirty="0"/>
              <a:t>Architectures are </a:t>
            </a:r>
            <a:r>
              <a:rPr lang="en-US" dirty="0">
                <a:solidFill>
                  <a:srgbClr val="FF0000"/>
                </a:solidFill>
              </a:rPr>
              <a:t>terrible at dealing with data</a:t>
            </a:r>
          </a:p>
          <a:p>
            <a:pPr lvl="1"/>
            <a:r>
              <a:rPr lang="en-US" dirty="0"/>
              <a:t>Designed to mainly store and move data vs. to compute </a:t>
            </a:r>
          </a:p>
          <a:p>
            <a:pPr lvl="1"/>
            <a:r>
              <a:rPr lang="en-US" dirty="0"/>
              <a:t>They are </a:t>
            </a:r>
            <a:r>
              <a:rPr lang="en-US" dirty="0">
                <a:solidFill>
                  <a:srgbClr val="0432FF"/>
                </a:solidFill>
              </a:rPr>
              <a:t>processor-centric as opposed to </a:t>
            </a:r>
            <a:r>
              <a:rPr lang="en-US" b="1" dirty="0">
                <a:solidFill>
                  <a:srgbClr val="0432FF"/>
                </a:solidFill>
              </a:rPr>
              <a:t>data-centric</a:t>
            </a:r>
          </a:p>
          <a:p>
            <a:pPr lvl="1"/>
            <a:endParaRPr lang="en-US" dirty="0"/>
          </a:p>
          <a:p>
            <a:r>
              <a:rPr lang="en-US" dirty="0"/>
              <a:t>Architectures are </a:t>
            </a:r>
            <a:r>
              <a:rPr lang="en-US" dirty="0">
                <a:solidFill>
                  <a:srgbClr val="FF0000"/>
                </a:solidFill>
              </a:rPr>
              <a:t>terrible at taking advantage of vast amounts of data </a:t>
            </a:r>
            <a:r>
              <a:rPr lang="en-US" dirty="0"/>
              <a:t>(and metadata) available to them</a:t>
            </a:r>
          </a:p>
          <a:p>
            <a:pPr lvl="1"/>
            <a:r>
              <a:rPr lang="en-US" dirty="0"/>
              <a:t>Designed to make simple decisions, ignoring lots of data </a:t>
            </a:r>
          </a:p>
          <a:p>
            <a:pPr lvl="1"/>
            <a:r>
              <a:rPr lang="en-US" dirty="0"/>
              <a:t>They make </a:t>
            </a:r>
            <a:r>
              <a:rPr lang="en-US" dirty="0">
                <a:solidFill>
                  <a:srgbClr val="0432FF"/>
                </a:solidFill>
              </a:rPr>
              <a:t>human-driven decisions vs. </a:t>
            </a:r>
            <a:r>
              <a:rPr lang="en-US" b="1" dirty="0">
                <a:solidFill>
                  <a:srgbClr val="0432FF"/>
                </a:solidFill>
              </a:rPr>
              <a:t>data-driven</a:t>
            </a:r>
            <a:r>
              <a:rPr lang="en-US" dirty="0">
                <a:solidFill>
                  <a:srgbClr val="0432FF"/>
                </a:solidFill>
              </a:rPr>
              <a:t> decisions</a:t>
            </a:r>
          </a:p>
          <a:p>
            <a:pPr lvl="1"/>
            <a:endParaRPr lang="en-US" dirty="0"/>
          </a:p>
          <a:p>
            <a:r>
              <a:rPr lang="en-US" dirty="0"/>
              <a:t>Architectures are </a:t>
            </a:r>
            <a:r>
              <a:rPr lang="en-US" dirty="0">
                <a:solidFill>
                  <a:srgbClr val="FF0000"/>
                </a:solidFill>
              </a:rPr>
              <a:t>terrible at knowing and exploiting different properties of application data</a:t>
            </a:r>
          </a:p>
          <a:p>
            <a:pPr lvl="1"/>
            <a:r>
              <a:rPr lang="en-US" dirty="0"/>
              <a:t>Designed to treat all data as the same</a:t>
            </a:r>
          </a:p>
          <a:p>
            <a:pPr lvl="1"/>
            <a:r>
              <a:rPr lang="en-US" dirty="0"/>
              <a:t>They make </a:t>
            </a:r>
            <a:r>
              <a:rPr lang="en-US" dirty="0">
                <a:solidFill>
                  <a:srgbClr val="0000FF"/>
                </a:solidFill>
              </a:rPr>
              <a:t>component-aware decisions vs. </a:t>
            </a:r>
            <a:r>
              <a:rPr lang="en-US" b="1" dirty="0">
                <a:solidFill>
                  <a:srgbClr val="0000FF"/>
                </a:solidFill>
              </a:rPr>
              <a:t>data-aware</a:t>
            </a:r>
          </a:p>
        </p:txBody>
      </p:sp>
      <p:sp>
        <p:nvSpPr>
          <p:cNvPr id="4" name="Slide Number Placeholder 3">
            <a:extLst>
              <a:ext uri="{FF2B5EF4-FFF2-40B4-BE49-F238E27FC236}">
                <a16:creationId xmlns:a16="http://schemas.microsoft.com/office/drawing/2014/main" id="{13E336A3-DE7D-504A-A23C-315D49EE689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AutoShape 25">
            <a:extLst>
              <a:ext uri="{FF2B5EF4-FFF2-40B4-BE49-F238E27FC236}">
                <a16:creationId xmlns:a16="http://schemas.microsoft.com/office/drawing/2014/main" id="{A839A51C-8802-D047-8CD0-32595BF41ED0}"/>
              </a:ext>
            </a:extLst>
          </p:cNvPr>
          <p:cNvSpPr>
            <a:spLocks noChangeArrowheads="1"/>
          </p:cNvSpPr>
          <p:nvPr/>
        </p:nvSpPr>
        <p:spPr bwMode="auto">
          <a:xfrm>
            <a:off x="611560" y="2708920"/>
            <a:ext cx="7200800" cy="792088"/>
          </a:xfrm>
          <a:prstGeom prst="roundRect">
            <a:avLst>
              <a:gd name="adj" fmla="val 16667"/>
            </a:avLst>
          </a:prstGeom>
          <a:noFill/>
          <a:ln w="79375">
            <a:solidFill>
              <a:srgbClr val="8C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9129609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37CB-A115-C448-B0F3-4AE5B1D4F2A6}"/>
              </a:ext>
            </a:extLst>
          </p:cNvPr>
          <p:cNvSpPr>
            <a:spLocks noGrp="1"/>
          </p:cNvSpPr>
          <p:nvPr>
            <p:ph type="ctrTitle"/>
          </p:nvPr>
        </p:nvSpPr>
        <p:spPr>
          <a:xfrm>
            <a:off x="685800" y="1484784"/>
            <a:ext cx="7924800" cy="1752600"/>
          </a:xfrm>
        </p:spPr>
        <p:txBody>
          <a:bodyPr/>
          <a:lstStyle/>
          <a:p>
            <a:r>
              <a:rPr lang="en-US" dirty="0"/>
              <a:t>Exploiting Data to Design 		   	      Intelligent Architectures</a:t>
            </a:r>
          </a:p>
        </p:txBody>
      </p:sp>
      <p:sp>
        <p:nvSpPr>
          <p:cNvPr id="3" name="Subtitle 2">
            <a:extLst>
              <a:ext uri="{FF2B5EF4-FFF2-40B4-BE49-F238E27FC236}">
                <a16:creationId xmlns:a16="http://schemas.microsoft.com/office/drawing/2014/main" id="{BC037863-551C-F043-BB62-20787BDBDA7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B6EBD97-92C3-8040-ABAF-8E7431A027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1D3D9-3FE8-4025-BF66-8DAB1ABB951F}" type="slidenum">
              <a:rPr kumimoji="0" lang="en-US" alt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alt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711913446"/>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86D3-9DDB-DC4F-BC36-CB235B4D6A59}"/>
              </a:ext>
            </a:extLst>
          </p:cNvPr>
          <p:cNvSpPr>
            <a:spLocks noGrp="1"/>
          </p:cNvSpPr>
          <p:nvPr>
            <p:ph type="title"/>
          </p:nvPr>
        </p:nvSpPr>
        <p:spPr/>
        <p:txBody>
          <a:bodyPr/>
          <a:lstStyle/>
          <a:p>
            <a:r>
              <a:rPr lang="en-US" dirty="0"/>
              <a:t>System Architecture Design Today</a:t>
            </a:r>
          </a:p>
        </p:txBody>
      </p:sp>
      <p:sp>
        <p:nvSpPr>
          <p:cNvPr id="3" name="Content Placeholder 2">
            <a:extLst>
              <a:ext uri="{FF2B5EF4-FFF2-40B4-BE49-F238E27FC236}">
                <a16:creationId xmlns:a16="http://schemas.microsoft.com/office/drawing/2014/main" id="{7714D0A1-8E4A-CD45-AC08-5180E3D45F72}"/>
              </a:ext>
            </a:extLst>
          </p:cNvPr>
          <p:cNvSpPr>
            <a:spLocks noGrp="1"/>
          </p:cNvSpPr>
          <p:nvPr>
            <p:ph idx="1"/>
          </p:nvPr>
        </p:nvSpPr>
        <p:spPr>
          <a:xfrm>
            <a:off x="228600" y="1144488"/>
            <a:ext cx="8735888" cy="4876800"/>
          </a:xfrm>
        </p:spPr>
        <p:txBody>
          <a:bodyPr/>
          <a:lstStyle/>
          <a:p>
            <a:r>
              <a:rPr lang="en-US" dirty="0"/>
              <a:t>Human-driven</a:t>
            </a:r>
          </a:p>
          <a:p>
            <a:pPr lvl="1"/>
            <a:r>
              <a:rPr lang="en-US" dirty="0"/>
              <a:t>Humans design the policies (how to do things)</a:t>
            </a:r>
          </a:p>
          <a:p>
            <a:endParaRPr lang="en-US" dirty="0"/>
          </a:p>
          <a:p>
            <a:r>
              <a:rPr lang="en-US" dirty="0"/>
              <a:t>Many (too) simple, short-sighted policies all over the system</a:t>
            </a:r>
          </a:p>
          <a:p>
            <a:endParaRPr lang="en-US" dirty="0"/>
          </a:p>
          <a:p>
            <a:r>
              <a:rPr lang="en-US" dirty="0"/>
              <a:t>No automatic data-driven policy learning</a:t>
            </a:r>
          </a:p>
          <a:p>
            <a:endParaRPr lang="en-US" dirty="0"/>
          </a:p>
          <a:p>
            <a:r>
              <a:rPr lang="en-US" dirty="0"/>
              <a:t>(Almost) no learning: cannot take lessons from past actions</a:t>
            </a:r>
          </a:p>
        </p:txBody>
      </p:sp>
      <p:sp>
        <p:nvSpPr>
          <p:cNvPr id="4" name="Slide Number Placeholder 3">
            <a:extLst>
              <a:ext uri="{FF2B5EF4-FFF2-40B4-BE49-F238E27FC236}">
                <a16:creationId xmlns:a16="http://schemas.microsoft.com/office/drawing/2014/main" id="{57A18461-00AA-B94E-853A-6110CA730138}"/>
              </a:ext>
            </a:extLst>
          </p:cNvPr>
          <p:cNvSpPr>
            <a:spLocks noGrp="1"/>
          </p:cNvSpPr>
          <p:nvPr>
            <p:ph type="sldNum" sz="quarter" idx="11"/>
          </p:nvPr>
        </p:nvSpPr>
        <p:spPr/>
        <p:txBody>
          <a:bodyPr/>
          <a:lstStyle/>
          <a:p>
            <a:fld id="{323594FA-E141-4234-AE05-360401972BE7}" type="slidenum">
              <a:rPr lang="en-US" altLang="en-US" smtClean="0">
                <a:solidFill>
                  <a:srgbClr val="000000"/>
                </a:solidFill>
              </a:rPr>
              <a:pPr/>
              <a:t>207</a:t>
            </a:fld>
            <a:endParaRPr lang="en-US" altLang="en-US">
              <a:solidFill>
                <a:srgbClr val="000000"/>
              </a:solidFill>
            </a:endParaRPr>
          </a:p>
        </p:txBody>
      </p:sp>
      <p:sp>
        <p:nvSpPr>
          <p:cNvPr id="5" name="TextBox 4">
            <a:extLst>
              <a:ext uri="{FF2B5EF4-FFF2-40B4-BE49-F238E27FC236}">
                <a16:creationId xmlns:a16="http://schemas.microsoft.com/office/drawing/2014/main" id="{0649E080-B8BF-1C49-985A-4F830501FC50}"/>
              </a:ext>
            </a:extLst>
          </p:cNvPr>
          <p:cNvSpPr txBox="1"/>
          <p:nvPr/>
        </p:nvSpPr>
        <p:spPr>
          <a:xfrm>
            <a:off x="300108" y="5118283"/>
            <a:ext cx="8465779" cy="1077218"/>
          </a:xfrm>
          <a:prstGeom prst="rect">
            <a:avLst/>
          </a:prstGeom>
          <a:noFill/>
        </p:spPr>
        <p:txBody>
          <a:bodyPr wrap="none" rtlCol="0">
            <a:spAutoFit/>
          </a:bodyPr>
          <a:lstStyle/>
          <a:p>
            <a:pPr algn="ctr"/>
            <a:r>
              <a:rPr lang="en-US" sz="3200" b="1" dirty="0">
                <a:solidFill>
                  <a:srgbClr val="0432FF"/>
                </a:solidFill>
              </a:rPr>
              <a:t>Can we design </a:t>
            </a:r>
          </a:p>
          <a:p>
            <a:pPr algn="ctr"/>
            <a:r>
              <a:rPr lang="en-US" sz="3200" b="1" dirty="0">
                <a:solidFill>
                  <a:srgbClr val="0432FF"/>
                </a:solidFill>
              </a:rPr>
              <a:t>fundamentally intelligent architectures?</a:t>
            </a:r>
          </a:p>
        </p:txBody>
      </p:sp>
    </p:spTree>
    <p:extLst>
      <p:ext uri="{BB962C8B-B14F-4D97-AF65-F5344CB8AC3E}">
        <p14:creationId xmlns:p14="http://schemas.microsoft.com/office/powerpoint/2010/main" val="2325526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86D3-9DDB-DC4F-BC36-CB235B4D6A59}"/>
              </a:ext>
            </a:extLst>
          </p:cNvPr>
          <p:cNvSpPr>
            <a:spLocks noGrp="1"/>
          </p:cNvSpPr>
          <p:nvPr>
            <p:ph type="title"/>
          </p:nvPr>
        </p:nvSpPr>
        <p:spPr/>
        <p:txBody>
          <a:bodyPr/>
          <a:lstStyle/>
          <a:p>
            <a:r>
              <a:rPr lang="en-US" dirty="0"/>
              <a:t>An Intelligent Architecture</a:t>
            </a:r>
          </a:p>
        </p:txBody>
      </p:sp>
      <p:sp>
        <p:nvSpPr>
          <p:cNvPr id="3" name="Content Placeholder 2">
            <a:extLst>
              <a:ext uri="{FF2B5EF4-FFF2-40B4-BE49-F238E27FC236}">
                <a16:creationId xmlns:a16="http://schemas.microsoft.com/office/drawing/2014/main" id="{7714D0A1-8E4A-CD45-AC08-5180E3D45F72}"/>
              </a:ext>
            </a:extLst>
          </p:cNvPr>
          <p:cNvSpPr>
            <a:spLocks noGrp="1"/>
          </p:cNvSpPr>
          <p:nvPr>
            <p:ph idx="1"/>
          </p:nvPr>
        </p:nvSpPr>
        <p:spPr>
          <a:xfrm>
            <a:off x="228600" y="1144488"/>
            <a:ext cx="8915400" cy="4876800"/>
          </a:xfrm>
        </p:spPr>
        <p:txBody>
          <a:bodyPr/>
          <a:lstStyle/>
          <a:p>
            <a:r>
              <a:rPr lang="en-US" dirty="0"/>
              <a:t>Data-driven</a:t>
            </a:r>
          </a:p>
          <a:p>
            <a:pPr lvl="1"/>
            <a:r>
              <a:rPr lang="en-US" dirty="0"/>
              <a:t>Machine learns the “best” policies (how to do things)</a:t>
            </a:r>
          </a:p>
          <a:p>
            <a:endParaRPr lang="en-US" dirty="0"/>
          </a:p>
          <a:p>
            <a:r>
              <a:rPr lang="en-US" dirty="0"/>
              <a:t>Sophisticated, workload-driven, changing, far-sighted policies</a:t>
            </a:r>
          </a:p>
          <a:p>
            <a:endParaRPr lang="en-US" dirty="0"/>
          </a:p>
          <a:p>
            <a:r>
              <a:rPr lang="en-US" dirty="0"/>
              <a:t>Automatic data-driven policy learning</a:t>
            </a:r>
          </a:p>
          <a:p>
            <a:endParaRPr lang="en-US" dirty="0"/>
          </a:p>
          <a:p>
            <a:r>
              <a:rPr lang="en-US" dirty="0"/>
              <a:t>All controllers are intelligent data-driven agents</a:t>
            </a:r>
          </a:p>
          <a:p>
            <a:endParaRPr lang="en-US" dirty="0"/>
          </a:p>
        </p:txBody>
      </p:sp>
      <p:sp>
        <p:nvSpPr>
          <p:cNvPr id="4" name="Slide Number Placeholder 3">
            <a:extLst>
              <a:ext uri="{FF2B5EF4-FFF2-40B4-BE49-F238E27FC236}">
                <a16:creationId xmlns:a16="http://schemas.microsoft.com/office/drawing/2014/main" id="{57A18461-00AA-B94E-853A-6110CA730138}"/>
              </a:ext>
            </a:extLst>
          </p:cNvPr>
          <p:cNvSpPr>
            <a:spLocks noGrp="1"/>
          </p:cNvSpPr>
          <p:nvPr>
            <p:ph type="sldNum" sz="quarter" idx="11"/>
          </p:nvPr>
        </p:nvSpPr>
        <p:spPr/>
        <p:txBody>
          <a:bodyPr/>
          <a:lstStyle/>
          <a:p>
            <a:fld id="{323594FA-E141-4234-AE05-360401972BE7}" type="slidenum">
              <a:rPr lang="en-US" altLang="en-US" smtClean="0">
                <a:solidFill>
                  <a:srgbClr val="000000"/>
                </a:solidFill>
              </a:rPr>
              <a:pPr/>
              <a:t>208</a:t>
            </a:fld>
            <a:endParaRPr lang="en-US" altLang="en-US">
              <a:solidFill>
                <a:srgbClr val="000000"/>
              </a:solidFill>
            </a:endParaRPr>
          </a:p>
        </p:txBody>
      </p:sp>
      <p:sp>
        <p:nvSpPr>
          <p:cNvPr id="5" name="TextBox 4">
            <a:extLst>
              <a:ext uri="{FF2B5EF4-FFF2-40B4-BE49-F238E27FC236}">
                <a16:creationId xmlns:a16="http://schemas.microsoft.com/office/drawing/2014/main" id="{0649E080-B8BF-1C49-985A-4F830501FC50}"/>
              </a:ext>
            </a:extLst>
          </p:cNvPr>
          <p:cNvSpPr txBox="1"/>
          <p:nvPr/>
        </p:nvSpPr>
        <p:spPr>
          <a:xfrm>
            <a:off x="2630076" y="5436513"/>
            <a:ext cx="3805850" cy="584775"/>
          </a:xfrm>
          <a:prstGeom prst="rect">
            <a:avLst/>
          </a:prstGeom>
          <a:noFill/>
        </p:spPr>
        <p:txBody>
          <a:bodyPr wrap="none" rtlCol="0">
            <a:spAutoFit/>
          </a:bodyPr>
          <a:lstStyle/>
          <a:p>
            <a:pPr algn="ctr"/>
            <a:r>
              <a:rPr lang="en-US" sz="3200" b="1" dirty="0">
                <a:solidFill>
                  <a:srgbClr val="0432FF"/>
                </a:solidFill>
              </a:rPr>
              <a:t>How do we start?</a:t>
            </a:r>
          </a:p>
        </p:txBody>
      </p:sp>
    </p:spTree>
    <p:extLst>
      <p:ext uri="{BB962C8B-B14F-4D97-AF65-F5344CB8AC3E}">
        <p14:creationId xmlns:p14="http://schemas.microsoft.com/office/powerpoint/2010/main" val="24010431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4"/>
          <p:cNvSpPr>
            <a:spLocks noGrp="1" noChangeArrowheads="1"/>
          </p:cNvSpPr>
          <p:nvPr>
            <p:ph type="ctrTitle"/>
          </p:nvPr>
        </p:nvSpPr>
        <p:spPr>
          <a:xfrm>
            <a:off x="366713" y="1484784"/>
            <a:ext cx="8428037" cy="822325"/>
          </a:xfrm>
        </p:spPr>
        <p:txBody>
          <a:bodyPr/>
          <a:lstStyle/>
          <a:p>
            <a:pPr algn="ctr" eaLnBrk="1" hangingPunct="1"/>
            <a:r>
              <a:rPr lang="en-US" sz="5000" dirty="0">
                <a:latin typeface="Garamond" charset="0"/>
              </a:rPr>
              <a:t>Self-Optimizing </a:t>
            </a:r>
            <a:br>
              <a:rPr lang="en-US" sz="5000" dirty="0">
                <a:latin typeface="Garamond" charset="0"/>
              </a:rPr>
            </a:br>
            <a:r>
              <a:rPr lang="en-US" sz="5000" dirty="0">
                <a:latin typeface="Garamond" charset="0"/>
              </a:rPr>
              <a:t>Memory Controllers</a:t>
            </a:r>
          </a:p>
        </p:txBody>
      </p:sp>
      <p:sp>
        <p:nvSpPr>
          <p:cNvPr id="135170"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384765370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00472"/>
            <a:ext cx="8807896" cy="4876800"/>
          </a:xfrm>
        </p:spPr>
        <p:txBody>
          <a:bodyPr/>
          <a:lstStyle/>
          <a:p>
            <a:r>
              <a:rPr lang="en-US" sz="1500" dirty="0"/>
              <a:t>Amirali Boroumand, Saugata Ghose, </a:t>
            </a:r>
            <a:r>
              <a:rPr lang="en-US" sz="1500" dirty="0" err="1"/>
              <a:t>Youngsok</a:t>
            </a:r>
            <a:r>
              <a:rPr lang="en-US" sz="1500" dirty="0"/>
              <a:t> Kim, </a:t>
            </a:r>
            <a:r>
              <a:rPr lang="en-US" sz="1500" dirty="0" err="1"/>
              <a:t>Rachata</a:t>
            </a:r>
            <a:r>
              <a:rPr lang="en-US" sz="1500" dirty="0"/>
              <a:t> </a:t>
            </a:r>
            <a:r>
              <a:rPr lang="en-US" sz="1500" dirty="0" err="1"/>
              <a:t>Ausavarungnirun</a:t>
            </a:r>
            <a:r>
              <a:rPr lang="en-US" sz="1500" dirty="0"/>
              <a:t>, Eric </a:t>
            </a:r>
            <a:r>
              <a:rPr lang="en-US" sz="1500" dirty="0" err="1"/>
              <a:t>Shiu</a:t>
            </a:r>
            <a:r>
              <a:rPr lang="en-US" sz="1500" dirty="0"/>
              <a:t>, Rahul Thakur, </a:t>
            </a:r>
            <a:r>
              <a:rPr lang="en-US" sz="1500" dirty="0" err="1"/>
              <a:t>Daehyun</a:t>
            </a:r>
            <a:r>
              <a:rPr lang="en-US" sz="1500" dirty="0"/>
              <a:t> Kim, Aki </a:t>
            </a:r>
            <a:r>
              <a:rPr lang="en-US" sz="1500" dirty="0" err="1"/>
              <a:t>Kuusela</a:t>
            </a:r>
            <a:r>
              <a:rPr lang="en-US" sz="1500" dirty="0"/>
              <a:t>, Allan </a:t>
            </a:r>
            <a:r>
              <a:rPr lang="en-US" sz="1500" dirty="0" err="1"/>
              <a:t>Knies</a:t>
            </a:r>
            <a:r>
              <a:rPr lang="en-US" sz="1500" dirty="0"/>
              <a:t>, </a:t>
            </a:r>
            <a:r>
              <a:rPr lang="en-US" sz="1500" dirty="0" err="1"/>
              <a:t>Parthasarathy</a:t>
            </a:r>
            <a:r>
              <a:rPr lang="en-US" sz="1500" dirty="0"/>
              <a:t> </a:t>
            </a:r>
            <a:r>
              <a:rPr lang="en-US" sz="1500" dirty="0" err="1"/>
              <a:t>Ranganathan</a:t>
            </a:r>
            <a:r>
              <a:rPr lang="en-US" sz="1500" dirty="0"/>
              <a:t>, and Onur Mutlu,</a:t>
            </a:r>
            <a:br>
              <a:rPr lang="en-US" sz="1500" dirty="0"/>
            </a:br>
            <a:r>
              <a:rPr lang="en-US" sz="1500" b="1" dirty="0">
                <a:hlinkClick r:id="rId2"/>
              </a:rPr>
              <a:t>"Google Workloads for Consumer Devices: Mitigating Data Movement Bottlenecks"</a:t>
            </a:r>
            <a:r>
              <a:rPr lang="en-US" sz="1500" dirty="0"/>
              <a:t> </a:t>
            </a:r>
            <a:br>
              <a:rPr lang="en-US" sz="1500" dirty="0"/>
            </a:br>
            <a:r>
              <a:rPr lang="en-US" sz="1500" i="1" dirty="0"/>
              <a:t>Proceedings of the </a:t>
            </a:r>
            <a:r>
              <a:rPr lang="en-US" sz="1500" i="1" dirty="0">
                <a:hlinkClick r:id="rId3"/>
              </a:rPr>
              <a:t>23rd International Conference on Architectural Support for Programming Languages and Operating Systems</a:t>
            </a:r>
            <a:r>
              <a:rPr lang="en-US" sz="1500" i="1" dirty="0"/>
              <a:t> (</a:t>
            </a:r>
            <a:r>
              <a:rPr lang="en-US" sz="1500" b="1" i="1" dirty="0"/>
              <a:t>ASPLOS</a:t>
            </a:r>
            <a:r>
              <a:rPr lang="en-US" sz="1500" i="1" dirty="0"/>
              <a:t>)</a:t>
            </a:r>
            <a:r>
              <a:rPr lang="en-US" sz="1500" dirty="0"/>
              <a:t>, Williamsburg, VA, USA, March 2018.</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7DFC2F53-6D9B-6D4B-AC2B-8F1185D8A7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218136"/>
            <a:ext cx="9144000" cy="2235200"/>
          </a:xfrm>
          <a:prstGeom prst="rect">
            <a:avLst/>
          </a:prstGeom>
        </p:spPr>
      </p:pic>
      <p:sp>
        <p:nvSpPr>
          <p:cNvPr id="7" name="Rectangle 6">
            <a:extLst>
              <a:ext uri="{FF2B5EF4-FFF2-40B4-BE49-F238E27FC236}">
                <a16:creationId xmlns:a16="http://schemas.microsoft.com/office/drawing/2014/main" id="{6AD6B716-D4D6-E942-A52D-41F4F25A40CE}"/>
              </a:ext>
            </a:extLst>
          </p:cNvPr>
          <p:cNvSpPr/>
          <p:nvPr/>
        </p:nvSpPr>
        <p:spPr>
          <a:xfrm>
            <a:off x="0" y="2708920"/>
            <a:ext cx="9144000" cy="1031051"/>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3B812F"/>
                </a:solidFill>
                <a:effectLst/>
                <a:uLnTx/>
                <a:uFillTx/>
                <a:latin typeface="Tahoma"/>
                <a:ea typeface="+mn-ea"/>
                <a:cs typeface="+mn-cs"/>
              </a:rPr>
              <a:t>62.7%</a:t>
            </a:r>
            <a:r>
              <a:rPr kumimoji="0" lang="en-US" sz="3000" b="1" i="0" u="none" strike="noStrike" kern="1200" cap="none" spc="0" normalizeH="0" baseline="0" noProof="0" dirty="0">
                <a:ln>
                  <a:noFill/>
                </a:ln>
                <a:solidFill>
                  <a:srgbClr val="000000"/>
                </a:solidFill>
                <a:effectLst/>
                <a:uLnTx/>
                <a:uFillTx/>
                <a:latin typeface="Tahoma"/>
                <a:ea typeface="+mn-ea"/>
                <a:cs typeface="+mn-cs"/>
              </a:rPr>
              <a:t> of the total system energy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Tahoma"/>
                <a:ea typeface="+mn-ea"/>
                <a:cs typeface="+mn-cs"/>
              </a:rPr>
              <a:t>is spent on </a:t>
            </a:r>
            <a:r>
              <a:rPr kumimoji="0" lang="en-US" sz="3000" b="1" i="0" u="none" strike="noStrike" kern="1200" cap="none" spc="0" normalizeH="0" baseline="0" noProof="0" dirty="0">
                <a:ln>
                  <a:noFill/>
                </a:ln>
                <a:solidFill>
                  <a:srgbClr val="C00000"/>
                </a:solidFill>
                <a:effectLst/>
                <a:uLnTx/>
                <a:uFillTx/>
                <a:latin typeface="Tahoma"/>
                <a:ea typeface="+mn-ea"/>
                <a:cs typeface="+mn-cs"/>
              </a:rPr>
              <a:t>data movement</a:t>
            </a:r>
          </a:p>
        </p:txBody>
      </p:sp>
      <p:sp>
        <p:nvSpPr>
          <p:cNvPr id="9" name="Title 1">
            <a:extLst>
              <a:ext uri="{FF2B5EF4-FFF2-40B4-BE49-F238E27FC236}">
                <a16:creationId xmlns:a16="http://schemas.microsoft.com/office/drawing/2014/main" id="{CADAED7D-7FD9-2A42-BDA3-4593BF0DF855}"/>
              </a:ext>
            </a:extLst>
          </p:cNvPr>
          <p:cNvSpPr txBox="1">
            <a:spLocks/>
          </p:cNvSpPr>
          <p:nvPr/>
        </p:nvSpPr>
        <p:spPr bwMode="auto">
          <a:xfrm>
            <a:off x="228600" y="152400"/>
            <a:ext cx="89154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lvl="0">
              <a:defRPr/>
            </a:pPr>
            <a:r>
              <a:rPr lang="en-US" sz="3600" kern="0" dirty="0">
                <a:solidFill>
                  <a:srgbClr val="006633"/>
                </a:solidFill>
              </a:rPr>
              <a:t>Data Movement Overwhelms Modern Machines </a:t>
            </a:r>
          </a:p>
        </p:txBody>
      </p:sp>
    </p:spTree>
    <p:extLst>
      <p:ext uri="{BB962C8B-B14F-4D97-AF65-F5344CB8AC3E}">
        <p14:creationId xmlns:p14="http://schemas.microsoft.com/office/powerpoint/2010/main" val="19359824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Controller</a:t>
            </a:r>
          </a:p>
        </p:txBody>
      </p:sp>
      <p:sp>
        <p:nvSpPr>
          <p:cNvPr id="3" name="Content Placeholder 2"/>
          <p:cNvSpPr>
            <a:spLocks noGrp="1"/>
          </p:cNvSpPr>
          <p:nvPr>
            <p:ph idx="1"/>
          </p:nvPr>
        </p:nvSpPr>
        <p:spPr>
          <a:xfrm>
            <a:off x="228600" y="1371600"/>
            <a:ext cx="8915400" cy="48768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lgn="ctr">
              <a:buNone/>
            </a:pPr>
            <a:r>
              <a:rPr lang="en-US" dirty="0">
                <a:solidFill>
                  <a:srgbClr val="0432FF"/>
                </a:solidFill>
              </a:rPr>
              <a:t>How to schedule requests to maximize system performance?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15" name="Rounded Rectangle 14"/>
          <p:cNvSpPr/>
          <p:nvPr/>
        </p:nvSpPr>
        <p:spPr>
          <a:xfrm>
            <a:off x="2443336" y="2773289"/>
            <a:ext cx="1447800" cy="838200"/>
          </a:xfrm>
          <a:prstGeom prst="roundRect">
            <a:avLst/>
          </a:prstGeom>
          <a:noFill/>
          <a:ln w="31750" cap="flat" cmpd="sng" algn="ctr">
            <a:solidFill>
              <a:sysClr val="windowText" lastClr="000000"/>
            </a:solidFill>
            <a:prstDash val="sysDot"/>
          </a:ln>
          <a:effectLst/>
        </p:spPr>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
              <a:cs typeface="+mn-cs"/>
            </a:endParaRPr>
          </a:p>
        </p:txBody>
      </p:sp>
      <p:sp>
        <p:nvSpPr>
          <p:cNvPr id="16" name="Rectangle 15"/>
          <p:cNvSpPr/>
          <p:nvPr/>
        </p:nvSpPr>
        <p:spPr>
          <a:xfrm>
            <a:off x="2519536" y="2887589"/>
            <a:ext cx="1295400" cy="6096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45702" rIns="0" bIns="45702" rtlCol="0" anchor="ctr"/>
          <a:lstStyle/>
          <a:p>
            <a:pPr marL="0" marR="0" lvl="0" indent="0" algn="ctr" defTabSz="914024" rtl="0" eaLnBrk="1" fontAlgn="auto"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 lastClr="FFFFFF"/>
                </a:solidFill>
                <a:effectLst/>
                <a:uLnTx/>
                <a:uFillTx/>
                <a:latin typeface="Calibri"/>
                <a:ea typeface=""/>
                <a:cs typeface="+mn-cs"/>
              </a:rPr>
              <a:t>Memory Controller</a:t>
            </a:r>
          </a:p>
        </p:txBody>
      </p:sp>
      <p:sp>
        <p:nvSpPr>
          <p:cNvPr id="17" name="Rectangle 16"/>
          <p:cNvSpPr/>
          <p:nvPr/>
        </p:nvSpPr>
        <p:spPr>
          <a:xfrm>
            <a:off x="995536" y="2620888"/>
            <a:ext cx="609600" cy="533400"/>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 lastClr="FFFFFF"/>
                </a:solidFill>
                <a:effectLst/>
                <a:uLnTx/>
                <a:uFillTx/>
                <a:latin typeface="Calibri"/>
                <a:ea typeface=""/>
                <a:cs typeface="+mn-cs"/>
              </a:rPr>
              <a:t>Core</a:t>
            </a:r>
          </a:p>
        </p:txBody>
      </p:sp>
      <p:sp>
        <p:nvSpPr>
          <p:cNvPr id="18" name="Rectangle 17"/>
          <p:cNvSpPr/>
          <p:nvPr/>
        </p:nvSpPr>
        <p:spPr>
          <a:xfrm>
            <a:off x="1681336" y="2620888"/>
            <a:ext cx="609600" cy="533400"/>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 lastClr="FFFFFF"/>
                </a:solidFill>
                <a:effectLst/>
                <a:uLnTx/>
                <a:uFillTx/>
                <a:latin typeface="Calibri"/>
                <a:ea typeface=""/>
                <a:cs typeface="+mn-cs"/>
              </a:rPr>
              <a:t>Core</a:t>
            </a:r>
          </a:p>
        </p:txBody>
      </p:sp>
      <p:sp>
        <p:nvSpPr>
          <p:cNvPr id="19" name="Rectangle 18"/>
          <p:cNvSpPr/>
          <p:nvPr/>
        </p:nvSpPr>
        <p:spPr>
          <a:xfrm>
            <a:off x="995536" y="3230488"/>
            <a:ext cx="609600" cy="533400"/>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 lastClr="FFFFFF"/>
                </a:solidFill>
                <a:effectLst/>
                <a:uLnTx/>
                <a:uFillTx/>
                <a:latin typeface="Calibri"/>
                <a:ea typeface=""/>
                <a:cs typeface="+mn-cs"/>
              </a:rPr>
              <a:t>Core</a:t>
            </a:r>
          </a:p>
        </p:txBody>
      </p:sp>
      <p:sp>
        <p:nvSpPr>
          <p:cNvPr id="20" name="Rectangle 19"/>
          <p:cNvSpPr/>
          <p:nvPr/>
        </p:nvSpPr>
        <p:spPr>
          <a:xfrm>
            <a:off x="1681336" y="3230488"/>
            <a:ext cx="609600" cy="533400"/>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 lastClr="FFFFFF"/>
                </a:solidFill>
                <a:effectLst/>
                <a:uLnTx/>
                <a:uFillTx/>
                <a:latin typeface="Calibri"/>
                <a:ea typeface=""/>
                <a:cs typeface="+mn-cs"/>
              </a:rPr>
              <a:t>Core</a:t>
            </a:r>
          </a:p>
        </p:txBody>
      </p:sp>
      <p:grpSp>
        <p:nvGrpSpPr>
          <p:cNvPr id="21" name="Group 20"/>
          <p:cNvGrpSpPr/>
          <p:nvPr/>
        </p:nvGrpSpPr>
        <p:grpSpPr>
          <a:xfrm>
            <a:off x="3993232" y="2924944"/>
            <a:ext cx="1676400" cy="457200"/>
            <a:chOff x="5105400" y="1866900"/>
            <a:chExt cx="1676400" cy="457200"/>
          </a:xfrm>
        </p:grpSpPr>
        <p:sp>
          <p:nvSpPr>
            <p:cNvPr id="22" name="Left-Right Arrow 21"/>
            <p:cNvSpPr/>
            <p:nvPr/>
          </p:nvSpPr>
          <p:spPr>
            <a:xfrm>
              <a:off x="5105400" y="1978270"/>
              <a:ext cx="457200" cy="234460"/>
            </a:xfrm>
            <a:prstGeom prst="leftRightArrow">
              <a:avLst/>
            </a:prstGeom>
            <a:solidFill>
              <a:sysClr val="window" lastClr="FFFFFF">
                <a:lumMod val="50000"/>
              </a:sysClr>
            </a:solidFill>
            <a:ln w="25400" cap="flat" cmpd="sng" algn="ctr">
              <a:solidFill>
                <a:sysClr val="window" lastClr="FFFFFF">
                  <a:lumMod val="50000"/>
                </a:sysClr>
              </a:solidFill>
              <a:prstDash val="solid"/>
            </a:ln>
            <a:effectLst/>
          </p:spPr>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
                <a:cs typeface="+mn-cs"/>
              </a:endParaRPr>
            </a:p>
          </p:txBody>
        </p:sp>
        <p:sp>
          <p:nvSpPr>
            <p:cNvPr id="23" name="Rectangle 22"/>
            <p:cNvSpPr/>
            <p:nvPr/>
          </p:nvSpPr>
          <p:spPr>
            <a:xfrm>
              <a:off x="5715000" y="1866900"/>
              <a:ext cx="1066800" cy="4572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solidFill>
                  <a:effectLst/>
                  <a:uLnTx/>
                  <a:uFillTx/>
                  <a:latin typeface="Calibri"/>
                  <a:ea typeface=""/>
                  <a:cs typeface="+mn-cs"/>
                </a:rPr>
                <a:t>Memory</a:t>
              </a:r>
            </a:p>
          </p:txBody>
        </p:sp>
      </p:grpSp>
      <p:cxnSp>
        <p:nvCxnSpPr>
          <p:cNvPr id="24" name="Curved Connector 23"/>
          <p:cNvCxnSpPr>
            <a:stCxn id="16" idx="0"/>
          </p:cNvCxnSpPr>
          <p:nvPr/>
        </p:nvCxnSpPr>
        <p:spPr>
          <a:xfrm rot="5400000" flipH="1" flipV="1">
            <a:off x="3244561" y="2317205"/>
            <a:ext cx="493067" cy="647700"/>
          </a:xfrm>
          <a:prstGeom prst="curvedConnector2">
            <a:avLst/>
          </a:prstGeom>
          <a:noFill/>
          <a:ln w="19050" cap="flat" cmpd="sng" algn="ctr">
            <a:solidFill>
              <a:srgbClr val="FF0000"/>
            </a:solidFill>
            <a:prstDash val="solid"/>
            <a:tailEnd type="arrow" w="lg" len="lg"/>
          </a:ln>
          <a:effectLst/>
        </p:spPr>
      </p:cxnSp>
      <p:sp>
        <p:nvSpPr>
          <p:cNvPr id="26" name="TextBox 25"/>
          <p:cNvSpPr txBox="1"/>
          <p:nvPr/>
        </p:nvSpPr>
        <p:spPr>
          <a:xfrm>
            <a:off x="3869432" y="1988840"/>
            <a:ext cx="4086944" cy="830997"/>
          </a:xfrm>
          <a:prstGeom prst="rect">
            <a:avLst/>
          </a:prstGeom>
          <a:noFill/>
        </p:spPr>
        <p:txBody>
          <a:bodyPr wrap="square" lIns="91402" tIns="45702" rIns="91402" bIns="45702"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FF0000"/>
                </a:solidFill>
                <a:effectLst/>
                <a:uLnTx/>
                <a:uFillTx/>
                <a:latin typeface="Tahoma"/>
                <a:ea typeface=""/>
                <a:cs typeface="+mn-cs"/>
              </a:rPr>
              <a:t>Resolves memory contention by scheduling requests</a:t>
            </a:r>
          </a:p>
        </p:txBody>
      </p:sp>
    </p:spTree>
    <p:extLst>
      <p:ext uri="{BB962C8B-B14F-4D97-AF65-F5344CB8AC3E}">
        <p14:creationId xmlns:p14="http://schemas.microsoft.com/office/powerpoint/2010/main" val="2902740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6"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p:cNvSpPr>
            <a:spLocks noGrp="1"/>
          </p:cNvSpPr>
          <p:nvPr>
            <p:ph type="title"/>
          </p:nvPr>
        </p:nvSpPr>
        <p:spPr/>
        <p:txBody>
          <a:bodyPr/>
          <a:lstStyle/>
          <a:p>
            <a:r>
              <a:rPr lang="en-US" sz="3400" dirty="0">
                <a:latin typeface="Garamond" charset="0"/>
              </a:rPr>
              <a:t>Why are Memory Controllers Difficult to Design?</a:t>
            </a:r>
          </a:p>
        </p:txBody>
      </p:sp>
      <p:sp>
        <p:nvSpPr>
          <p:cNvPr id="148482" name="Content Placeholder 2"/>
          <p:cNvSpPr>
            <a:spLocks noGrp="1"/>
          </p:cNvSpPr>
          <p:nvPr>
            <p:ph idx="1"/>
          </p:nvPr>
        </p:nvSpPr>
        <p:spPr>
          <a:xfrm>
            <a:off x="228600" y="996950"/>
            <a:ext cx="8915400" cy="5194300"/>
          </a:xfrm>
        </p:spPr>
        <p:txBody>
          <a:bodyPr/>
          <a:lstStyle/>
          <a:p>
            <a:r>
              <a:rPr lang="en-US" dirty="0">
                <a:latin typeface="Tahoma" charset="0"/>
              </a:rPr>
              <a:t>Need to obey </a:t>
            </a:r>
            <a:r>
              <a:rPr lang="en-US" dirty="0">
                <a:solidFill>
                  <a:srgbClr val="0000FF"/>
                </a:solidFill>
                <a:latin typeface="Tahoma" charset="0"/>
              </a:rPr>
              <a:t>DRAM timing constraints </a:t>
            </a:r>
            <a:r>
              <a:rPr lang="en-US" dirty="0">
                <a:latin typeface="Tahoma" charset="0"/>
              </a:rPr>
              <a:t>for correctness</a:t>
            </a:r>
          </a:p>
          <a:p>
            <a:pPr lvl="1"/>
            <a:r>
              <a:rPr lang="en-US" sz="1800" dirty="0">
                <a:latin typeface="Tahoma" charset="0"/>
                <a:ea typeface="ＭＳ Ｐゴシック" charset="0"/>
              </a:rPr>
              <a:t>There are many (50+) timing constraints in DRAM</a:t>
            </a:r>
          </a:p>
          <a:p>
            <a:pPr lvl="1"/>
            <a:r>
              <a:rPr lang="en-US" sz="1800" dirty="0" err="1">
                <a:latin typeface="Tahoma" charset="0"/>
                <a:ea typeface="ＭＳ Ｐゴシック" charset="0"/>
              </a:rPr>
              <a:t>tWTR</a:t>
            </a:r>
            <a:r>
              <a:rPr lang="en-US" sz="1800" dirty="0">
                <a:latin typeface="Tahoma" charset="0"/>
                <a:ea typeface="ＭＳ Ｐゴシック" charset="0"/>
              </a:rPr>
              <a:t>: Minimum number of cycles to wait before issuing a read command after a write command is issued</a:t>
            </a:r>
          </a:p>
          <a:p>
            <a:pPr lvl="1"/>
            <a:r>
              <a:rPr lang="en-US" sz="1800" dirty="0" err="1">
                <a:latin typeface="Tahoma" charset="0"/>
                <a:ea typeface="ＭＳ Ｐゴシック" charset="0"/>
              </a:rPr>
              <a:t>tRC</a:t>
            </a:r>
            <a:r>
              <a:rPr lang="en-US" sz="1800" dirty="0">
                <a:latin typeface="Tahoma" charset="0"/>
                <a:ea typeface="ＭＳ Ｐゴシック" charset="0"/>
              </a:rPr>
              <a:t>: Minimum number of cycles between the issuing of two consecutive activate commands to the same bank</a:t>
            </a:r>
          </a:p>
          <a:p>
            <a:pPr lvl="1"/>
            <a:r>
              <a:rPr lang="en-US" sz="1800" dirty="0">
                <a:latin typeface="Tahoma" charset="0"/>
                <a:ea typeface="ＭＳ Ｐゴシック" charset="0"/>
              </a:rPr>
              <a:t>…</a:t>
            </a:r>
          </a:p>
          <a:p>
            <a:r>
              <a:rPr lang="en-US" dirty="0">
                <a:latin typeface="Tahoma" charset="0"/>
              </a:rPr>
              <a:t>Need to </a:t>
            </a:r>
            <a:r>
              <a:rPr lang="en-US" dirty="0">
                <a:solidFill>
                  <a:srgbClr val="0000FF"/>
                </a:solidFill>
                <a:latin typeface="Tahoma" charset="0"/>
              </a:rPr>
              <a:t>keep track of many resources </a:t>
            </a:r>
            <a:r>
              <a:rPr lang="en-US" dirty="0">
                <a:latin typeface="Tahoma" charset="0"/>
              </a:rPr>
              <a:t>to prevent conflicts</a:t>
            </a:r>
          </a:p>
          <a:p>
            <a:pPr lvl="1"/>
            <a:r>
              <a:rPr lang="en-US" sz="1800" dirty="0">
                <a:latin typeface="Tahoma" charset="0"/>
                <a:ea typeface="ＭＳ Ｐゴシック" charset="0"/>
              </a:rPr>
              <a:t>Channels, banks, ranks, data bus, address bus, row buffers, …</a:t>
            </a:r>
          </a:p>
          <a:p>
            <a:r>
              <a:rPr lang="en-US" dirty="0">
                <a:latin typeface="Tahoma" charset="0"/>
              </a:rPr>
              <a:t>Need to handle </a:t>
            </a:r>
            <a:r>
              <a:rPr lang="en-US" dirty="0">
                <a:solidFill>
                  <a:srgbClr val="0000FF"/>
                </a:solidFill>
                <a:latin typeface="Tahoma" charset="0"/>
              </a:rPr>
              <a:t>DRAM refresh</a:t>
            </a:r>
          </a:p>
          <a:p>
            <a:r>
              <a:rPr lang="en-US" dirty="0">
                <a:latin typeface="Tahoma" charset="0"/>
              </a:rPr>
              <a:t>Need to </a:t>
            </a:r>
            <a:r>
              <a:rPr lang="en-US" dirty="0">
                <a:solidFill>
                  <a:srgbClr val="0000FF"/>
                </a:solidFill>
                <a:latin typeface="Tahoma" charset="0"/>
              </a:rPr>
              <a:t>manage power </a:t>
            </a:r>
            <a:r>
              <a:rPr lang="en-US" dirty="0">
                <a:latin typeface="Tahoma" charset="0"/>
              </a:rPr>
              <a:t>consumption</a:t>
            </a:r>
          </a:p>
          <a:p>
            <a:r>
              <a:rPr lang="en-US" dirty="0">
                <a:latin typeface="Tahoma" charset="0"/>
              </a:rPr>
              <a:t>Need to </a:t>
            </a:r>
            <a:r>
              <a:rPr lang="en-US" dirty="0">
                <a:solidFill>
                  <a:srgbClr val="0000FF"/>
                </a:solidFill>
                <a:latin typeface="Tahoma" charset="0"/>
              </a:rPr>
              <a:t>optimize performance &amp; QoS </a:t>
            </a:r>
            <a:r>
              <a:rPr lang="en-US" sz="1800" dirty="0">
                <a:latin typeface="Tahoma" charset="0"/>
              </a:rPr>
              <a:t>(in the presence of constraints)</a:t>
            </a:r>
          </a:p>
          <a:p>
            <a:pPr lvl="1"/>
            <a:r>
              <a:rPr lang="en-US" sz="1800" dirty="0">
                <a:latin typeface="Tahoma" charset="0"/>
                <a:ea typeface="ＭＳ Ｐゴシック" charset="0"/>
              </a:rPr>
              <a:t>Reordering is not simple</a:t>
            </a:r>
          </a:p>
          <a:p>
            <a:pPr lvl="1"/>
            <a:r>
              <a:rPr lang="en-US" sz="1800" dirty="0">
                <a:latin typeface="Tahoma" charset="0"/>
                <a:ea typeface="ＭＳ Ｐゴシック" charset="0"/>
              </a:rPr>
              <a:t>Fairness and QoS needs complicates the scheduling problem</a:t>
            </a:r>
          </a:p>
          <a:p>
            <a:r>
              <a:rPr lang="en-US" sz="2000" dirty="0">
                <a:latin typeface="Tahoma" charset="0"/>
              </a:rPr>
              <a:t>… </a:t>
            </a:r>
            <a:endParaRPr lang="en-US" sz="2000" dirty="0">
              <a:latin typeface="Tahoma" charset="0"/>
              <a:ea typeface="ＭＳ Ｐゴシック" charset="0"/>
            </a:endParaRPr>
          </a:p>
          <a:p>
            <a:pPr lvl="2"/>
            <a:endParaRPr lang="en-US" dirty="0">
              <a:latin typeface="Tahoma" charset="0"/>
              <a:ea typeface="ＭＳ Ｐゴシック" charset="0"/>
            </a:endParaRPr>
          </a:p>
          <a:p>
            <a:pPr lvl="1"/>
            <a:endParaRPr lang="en-US" dirty="0">
              <a:latin typeface="Tahoma" charset="0"/>
              <a:ea typeface="ＭＳ Ｐゴシック" charset="0"/>
            </a:endParaRPr>
          </a:p>
          <a:p>
            <a:pPr lvl="1"/>
            <a:endParaRPr lang="en-US" dirty="0">
              <a:latin typeface="Tahoma" charset="0"/>
              <a:ea typeface="ＭＳ Ｐゴシック" charset="0"/>
            </a:endParaRPr>
          </a:p>
          <a:p>
            <a:endParaRPr lang="en-US" dirty="0">
              <a:latin typeface="Tahoma" charset="0"/>
            </a:endParaRPr>
          </a:p>
        </p:txBody>
      </p:sp>
      <p:sp>
        <p:nvSpPr>
          <p:cNvPr id="13107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45C9F7-48A2-2845-A994-B7F52349117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1974421229"/>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dirty="0">
                <a:solidFill>
                  <a:srgbClr val="006633"/>
                </a:solidFill>
                <a:latin typeface="Garamond" charset="0"/>
              </a:rPr>
              <a:t>Many Memory Timing Constraints</a:t>
            </a:r>
            <a:endParaRPr lang="en-US" dirty="0">
              <a:latin typeface="Garamond" charset="0"/>
            </a:endParaRPr>
          </a:p>
        </p:txBody>
      </p:sp>
      <p:sp>
        <p:nvSpPr>
          <p:cNvPr id="100354" name="Content Placeholder 2"/>
          <p:cNvSpPr>
            <a:spLocks noGrp="1"/>
          </p:cNvSpPr>
          <p:nvPr>
            <p:ph idx="1"/>
          </p:nvPr>
        </p:nvSpPr>
        <p:spPr>
          <a:xfrm>
            <a:off x="228600" y="996950"/>
            <a:ext cx="8610600" cy="5194300"/>
          </a:xfrm>
        </p:spPr>
        <p:txBody>
          <a:bodyPr/>
          <a:lstStyle/>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r>
              <a:rPr lang="en-US" sz="2000">
                <a:latin typeface="Tahoma" charset="0"/>
              </a:rPr>
              <a:t>From Lee et al., </a:t>
            </a:r>
            <a:r>
              <a:rPr lang="ja-JP" altLang="en-US" sz="2000">
                <a:latin typeface="Tahoma" charset="0"/>
              </a:rPr>
              <a:t>“</a:t>
            </a:r>
            <a:r>
              <a:rPr lang="en-US" altLang="ja-JP" sz="2000">
                <a:solidFill>
                  <a:srgbClr val="0000FF"/>
                </a:solidFill>
                <a:latin typeface="Tahoma" charset="0"/>
              </a:rPr>
              <a:t>DRAM-Aware Last-Level Cache Writeback: Reducing Write-Caused Interference in Memory Systems</a:t>
            </a:r>
            <a:r>
              <a:rPr lang="en-US" altLang="ja-JP" sz="2000">
                <a:latin typeface="Tahoma" charset="0"/>
              </a:rPr>
              <a:t>,</a:t>
            </a:r>
            <a:r>
              <a:rPr lang="ja-JP" altLang="en-US" sz="2000">
                <a:latin typeface="Tahoma" charset="0"/>
              </a:rPr>
              <a:t>”</a:t>
            </a:r>
            <a:r>
              <a:rPr lang="en-US" altLang="ja-JP" sz="2000">
                <a:latin typeface="Tahoma" charset="0"/>
              </a:rPr>
              <a:t> HPS Technical Report, April 2010.</a:t>
            </a:r>
            <a:endParaRPr lang="en-US" sz="2000">
              <a:latin typeface="Tahoma" charset="0"/>
            </a:endParaRPr>
          </a:p>
        </p:txBody>
      </p:sp>
      <p:sp>
        <p:nvSpPr>
          <p:cNvPr id="10035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C416D8-BCBB-8041-9FE7-ECE4D443510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0356"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677988"/>
            <a:ext cx="9186863"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52070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p:txBody>
          <a:bodyPr/>
          <a:lstStyle/>
          <a:p>
            <a:r>
              <a:rPr lang="en-US" dirty="0">
                <a:latin typeface="Garamond" charset="0"/>
              </a:rPr>
              <a:t>Many Memory Timing Constraints</a:t>
            </a:r>
          </a:p>
        </p:txBody>
      </p:sp>
      <p:sp>
        <p:nvSpPr>
          <p:cNvPr id="153602" name="Content Placeholder 2"/>
          <p:cNvSpPr>
            <a:spLocks noGrp="1"/>
          </p:cNvSpPr>
          <p:nvPr>
            <p:ph idx="1"/>
          </p:nvPr>
        </p:nvSpPr>
        <p:spPr>
          <a:xfrm>
            <a:off x="228600" y="996950"/>
            <a:ext cx="8610600" cy="5194300"/>
          </a:xfrm>
        </p:spPr>
        <p:txBody>
          <a:bodyPr/>
          <a:lstStyle/>
          <a:p>
            <a:r>
              <a:rPr lang="en-US" dirty="0">
                <a:latin typeface="Tahoma" charset="0"/>
              </a:rPr>
              <a:t>Kim et al., “</a:t>
            </a:r>
            <a:r>
              <a:rPr lang="en-US" altLang="ja-JP" dirty="0">
                <a:solidFill>
                  <a:srgbClr val="0000FF"/>
                </a:solidFill>
                <a:latin typeface="Tahoma" charset="0"/>
              </a:rPr>
              <a:t>A Case for Exploiting Subarray-Level Parallelism (SALP) in DRAM</a:t>
            </a:r>
            <a:r>
              <a:rPr lang="en-US" altLang="ja-JP" dirty="0">
                <a:latin typeface="Tahoma" charset="0"/>
              </a:rPr>
              <a:t>,</a:t>
            </a:r>
            <a:r>
              <a:rPr lang="en-US" dirty="0">
                <a:latin typeface="Tahoma" charset="0"/>
              </a:rPr>
              <a:t>”</a:t>
            </a:r>
            <a:r>
              <a:rPr lang="en-US" altLang="ja-JP" dirty="0">
                <a:latin typeface="Tahoma" charset="0"/>
              </a:rPr>
              <a:t> ISCA 2012.</a:t>
            </a:r>
          </a:p>
          <a:p>
            <a:r>
              <a:rPr lang="en-US" dirty="0">
                <a:latin typeface="Tahoma" charset="0"/>
              </a:rPr>
              <a:t>Lee et al., “</a:t>
            </a:r>
            <a:r>
              <a:rPr lang="en-US" altLang="ja-JP" dirty="0">
                <a:solidFill>
                  <a:srgbClr val="0000FF"/>
                </a:solidFill>
                <a:latin typeface="Tahoma" charset="0"/>
              </a:rPr>
              <a:t>Tiered-Latency DRAM: A Low Latency and Low Cost DRAM Architecture</a:t>
            </a:r>
            <a:r>
              <a:rPr lang="en-US" altLang="ja-JP" dirty="0">
                <a:latin typeface="Tahoma" charset="0"/>
              </a:rPr>
              <a:t>,</a:t>
            </a:r>
            <a:r>
              <a:rPr lang="en-US" dirty="0">
                <a:latin typeface="Tahoma" charset="0"/>
              </a:rPr>
              <a:t>”</a:t>
            </a:r>
            <a:r>
              <a:rPr lang="en-US" altLang="ja-JP" dirty="0">
                <a:latin typeface="Tahoma" charset="0"/>
              </a:rPr>
              <a:t> HPCA 2013.</a:t>
            </a:r>
            <a:endParaRPr lang="en-US" dirty="0">
              <a:latin typeface="Tahoma" charset="0"/>
            </a:endParaRPr>
          </a:p>
        </p:txBody>
      </p:sp>
      <p:sp>
        <p:nvSpPr>
          <p:cNvPr id="15360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8B3E27-5D4F-FA40-B496-EABCBE23577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53604"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3276600"/>
            <a:ext cx="9144000" cy="294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17556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52401"/>
            <a:ext cx="8964488" cy="1066800"/>
          </a:xfrm>
        </p:spPr>
        <p:txBody>
          <a:bodyPr/>
          <a:lstStyle/>
          <a:p>
            <a:r>
              <a:rPr lang="en-US" sz="3200" dirty="0"/>
              <a:t>Memory Controller Design Is Becoming More Difficult</a:t>
            </a:r>
          </a:p>
        </p:txBody>
      </p:sp>
      <p:sp>
        <p:nvSpPr>
          <p:cNvPr id="3" name="Content Placeholder 2"/>
          <p:cNvSpPr>
            <a:spLocks noGrp="1"/>
          </p:cNvSpPr>
          <p:nvPr>
            <p:ph idx="1"/>
          </p:nvPr>
        </p:nvSpPr>
        <p:spPr>
          <a:xfrm>
            <a:off x="228600" y="4377767"/>
            <a:ext cx="8610600" cy="986115"/>
          </a:xfrm>
        </p:spPr>
        <p:txBody>
          <a:bodyPr/>
          <a:lstStyle/>
          <a:p>
            <a:r>
              <a:rPr lang="en-US" dirty="0"/>
              <a:t>Heterogeneous agents: CPUs, GPUs, and HWAs </a:t>
            </a:r>
          </a:p>
          <a:p>
            <a:r>
              <a:rPr lang="en-US" dirty="0"/>
              <a:t>Main memory interference between CPUs, GPUs, HWAs</a:t>
            </a:r>
          </a:p>
          <a:p>
            <a:r>
              <a:rPr lang="en-US" dirty="0"/>
              <a:t>Many timing constraints for various memory types</a:t>
            </a:r>
          </a:p>
          <a:p>
            <a:r>
              <a:rPr lang="en-US" dirty="0"/>
              <a:t>Many goals at the same time: performance, fairness, QoS, energy efficiency,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2AE0C9-F7C4-4547-82DB-A8816991FA84}"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214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5" name="Rectangle 4"/>
          <p:cNvSpPr/>
          <p:nvPr/>
        </p:nvSpPr>
        <p:spPr>
          <a:xfrm>
            <a:off x="602125"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6" name="Rectangle 5"/>
          <p:cNvSpPr/>
          <p:nvPr/>
        </p:nvSpPr>
        <p:spPr>
          <a:xfrm>
            <a:off x="1766043"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7" name="Rectangle 6"/>
          <p:cNvSpPr/>
          <p:nvPr/>
        </p:nvSpPr>
        <p:spPr>
          <a:xfrm>
            <a:off x="2910538"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8" name="Rectangle 7"/>
          <p:cNvSpPr/>
          <p:nvPr/>
        </p:nvSpPr>
        <p:spPr>
          <a:xfrm>
            <a:off x="4049057"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9" name="Rectangle 8"/>
          <p:cNvSpPr/>
          <p:nvPr/>
        </p:nvSpPr>
        <p:spPr>
          <a:xfrm>
            <a:off x="602125" y="2241176"/>
            <a:ext cx="4473391" cy="37353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Shared Cache</a:t>
            </a:r>
          </a:p>
        </p:txBody>
      </p:sp>
      <p:sp>
        <p:nvSpPr>
          <p:cNvPr id="10" name="Rectangle 9"/>
          <p:cNvSpPr/>
          <p:nvPr/>
        </p:nvSpPr>
        <p:spPr>
          <a:xfrm>
            <a:off x="5283201" y="1268761"/>
            <a:ext cx="1026459" cy="134594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GPU</a:t>
            </a:r>
          </a:p>
        </p:txBody>
      </p:sp>
      <p:sp>
        <p:nvSpPr>
          <p:cNvPr id="11" name="Rectangle 10"/>
          <p:cNvSpPr/>
          <p:nvPr/>
        </p:nvSpPr>
        <p:spPr>
          <a:xfrm>
            <a:off x="6413495" y="2017059"/>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HWA</a:t>
            </a:r>
          </a:p>
        </p:txBody>
      </p:sp>
      <p:sp>
        <p:nvSpPr>
          <p:cNvPr id="12" name="Rectangle 11"/>
          <p:cNvSpPr/>
          <p:nvPr/>
        </p:nvSpPr>
        <p:spPr>
          <a:xfrm>
            <a:off x="7567700" y="2017059"/>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HWA</a:t>
            </a:r>
          </a:p>
        </p:txBody>
      </p:sp>
      <p:sp>
        <p:nvSpPr>
          <p:cNvPr id="13" name="Rectangle 12"/>
          <p:cNvSpPr/>
          <p:nvPr/>
        </p:nvSpPr>
        <p:spPr>
          <a:xfrm>
            <a:off x="602125" y="3033059"/>
            <a:ext cx="7992034" cy="37352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DRAM and Hybrid Memory Controllers</a:t>
            </a:r>
          </a:p>
        </p:txBody>
      </p:sp>
      <p:sp>
        <p:nvSpPr>
          <p:cNvPr id="14" name="Rectangle 13"/>
          <p:cNvSpPr/>
          <p:nvPr/>
        </p:nvSpPr>
        <p:spPr>
          <a:xfrm>
            <a:off x="2290474" y="3788485"/>
            <a:ext cx="4681076" cy="373529"/>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DRAM and Hybrid Memories</a:t>
            </a:r>
          </a:p>
        </p:txBody>
      </p:sp>
      <p:cxnSp>
        <p:nvCxnSpPr>
          <p:cNvPr id="16" name="Straight Arrow Connector 15"/>
          <p:cNvCxnSpPr>
            <a:stCxn id="5" idx="2"/>
          </p:cNvCxnSpPr>
          <p:nvPr/>
        </p:nvCxnSpPr>
        <p:spPr>
          <a:xfrm>
            <a:off x="1115355"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28031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40807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54599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910538" y="2614706"/>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785818"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926725"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8095125"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678378" y="3406588"/>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79512" y="2824344"/>
            <a:ext cx="8712968" cy="7920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10318707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Reality and Dream</a:t>
            </a:r>
          </a:p>
        </p:txBody>
      </p:sp>
      <p:sp>
        <p:nvSpPr>
          <p:cNvPr id="3" name="Content Placeholder 2"/>
          <p:cNvSpPr>
            <a:spLocks noGrp="1"/>
          </p:cNvSpPr>
          <p:nvPr>
            <p:ph idx="1"/>
          </p:nvPr>
        </p:nvSpPr>
        <p:spPr/>
        <p:txBody>
          <a:bodyPr/>
          <a:lstStyle/>
          <a:p>
            <a:r>
              <a:rPr lang="en-US" dirty="0"/>
              <a:t>Reality: It difficult to design a policy that maximizes performance, QoS, energy-efficiency, … </a:t>
            </a:r>
          </a:p>
          <a:p>
            <a:pPr lvl="1"/>
            <a:r>
              <a:rPr lang="en-US" dirty="0"/>
              <a:t>Too many things to think about</a:t>
            </a:r>
          </a:p>
          <a:p>
            <a:pPr lvl="1"/>
            <a:r>
              <a:rPr lang="en-US" dirty="0"/>
              <a:t>Continuously changing workload and system behavior</a:t>
            </a:r>
          </a:p>
          <a:p>
            <a:endParaRPr lang="en-US" dirty="0"/>
          </a:p>
          <a:p>
            <a:pPr marL="0" indent="0">
              <a:buNone/>
            </a:pPr>
            <a:endParaRPr lang="en-US" dirty="0"/>
          </a:p>
          <a:p>
            <a:pPr marL="0" indent="0">
              <a:buNone/>
            </a:pPr>
            <a:endParaRPr lang="en-US" dirty="0"/>
          </a:p>
          <a:p>
            <a:r>
              <a:rPr lang="en-US" dirty="0"/>
              <a:t>Dream: Wouldn’t it be nice if the DRAM controller automatically found a good scheduling policy on its own?</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215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1301041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613" y="6454775"/>
            <a:ext cx="9034462" cy="3460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50" b="0" i="0" u="none" strike="noStrike" kern="1200" cap="none" spc="0" normalizeH="0" baseline="0" noProof="0" dirty="0" err="1">
                <a:ln>
                  <a:noFill/>
                </a:ln>
                <a:solidFill>
                  <a:srgbClr val="000000"/>
                </a:solidFill>
                <a:effectLst/>
                <a:uLnTx/>
                <a:uFillTx/>
                <a:latin typeface="Tahoma" charset="0"/>
                <a:ea typeface="ＭＳ Ｐゴシック" charset="0"/>
                <a:cs typeface="ＭＳ Ｐゴシック" charset="0"/>
              </a:rPr>
              <a:t>Ipek</a:t>
            </a:r>
            <a:r>
              <a:rPr kumimoji="0" lang="en-US" sz="165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a:t>
            </a:r>
            <a:r>
              <a:rPr kumimoji="0" lang="en-US" sz="165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S</a:t>
            </a:r>
            <a:r>
              <a:rPr kumimoji="0" lang="en-US" altLang="ja-JP" sz="165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elf Optimizing Memory Controllers: A Reinforcement Learning Approach</a:t>
            </a:r>
            <a:r>
              <a:rPr kumimoji="0" lang="en-US" altLang="ja-JP" sz="165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65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altLang="ja-JP" sz="165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2008.</a:t>
            </a:r>
            <a:endParaRPr kumimoji="0" lang="en-US" sz="165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p:txBody>
      </p:sp>
      <p:sp>
        <p:nvSpPr>
          <p:cNvPr id="211969" name="Title 1"/>
          <p:cNvSpPr>
            <a:spLocks noGrp="1"/>
          </p:cNvSpPr>
          <p:nvPr>
            <p:ph type="title"/>
          </p:nvPr>
        </p:nvSpPr>
        <p:spPr/>
        <p:txBody>
          <a:bodyPr/>
          <a:lstStyle/>
          <a:p>
            <a:r>
              <a:rPr lang="en-US">
                <a:latin typeface="Garamond" charset="0"/>
              </a:rPr>
              <a:t>Self-Optimizing DRAM Controllers</a:t>
            </a:r>
          </a:p>
        </p:txBody>
      </p:sp>
      <p:sp>
        <p:nvSpPr>
          <p:cNvPr id="3" name="Content Placeholder 2"/>
          <p:cNvSpPr>
            <a:spLocks noGrp="1"/>
          </p:cNvSpPr>
          <p:nvPr>
            <p:ph idx="1"/>
          </p:nvPr>
        </p:nvSpPr>
        <p:spPr>
          <a:xfrm>
            <a:off x="228599" y="996950"/>
            <a:ext cx="8880475" cy="5194300"/>
          </a:xfrm>
        </p:spPr>
        <p:txBody>
          <a:bodyPr/>
          <a:lstStyle/>
          <a:p>
            <a:r>
              <a:rPr lang="en-US" sz="2200" dirty="0">
                <a:latin typeface="Tahoma" charset="0"/>
              </a:rPr>
              <a:t>Problem: DRAM controllers are difficult to design</a:t>
            </a:r>
            <a:endParaRPr lang="en-US" sz="2200" dirty="0">
              <a:latin typeface="Tahoma" charset="0"/>
              <a:sym typeface="Wingdings" charset="0"/>
            </a:endParaRPr>
          </a:p>
          <a:p>
            <a:pPr lvl="1"/>
            <a:r>
              <a:rPr lang="en-US" sz="2000" dirty="0">
                <a:latin typeface="Tahoma" charset="0"/>
              </a:rPr>
              <a:t>It is difficult for human designers to design a policy that can adapt itself very well to different workloads and different system conditions</a:t>
            </a:r>
          </a:p>
          <a:p>
            <a:endParaRPr lang="en-US" sz="2200" dirty="0">
              <a:latin typeface="Tahoma" charset="0"/>
            </a:endParaRPr>
          </a:p>
          <a:p>
            <a:r>
              <a:rPr lang="en-US" sz="2200" dirty="0">
                <a:latin typeface="Tahoma" charset="0"/>
              </a:rPr>
              <a:t>Idea: </a:t>
            </a:r>
            <a:r>
              <a:rPr lang="en-US" sz="2200" dirty="0">
                <a:solidFill>
                  <a:srgbClr val="0000FF"/>
                </a:solidFill>
                <a:latin typeface="Tahoma" charset="0"/>
              </a:rPr>
              <a:t>A memory controller that adapts its scheduling policy to workload behavior and system conditions using machine learning</a:t>
            </a:r>
            <a:r>
              <a:rPr lang="en-US" sz="2200" dirty="0">
                <a:latin typeface="Tahoma" charset="0"/>
              </a:rPr>
              <a:t>.</a:t>
            </a:r>
          </a:p>
          <a:p>
            <a:endParaRPr lang="en-US" sz="2200" dirty="0">
              <a:latin typeface="Tahoma" charset="0"/>
            </a:endParaRPr>
          </a:p>
          <a:p>
            <a:r>
              <a:rPr lang="en-US" sz="2200" dirty="0">
                <a:latin typeface="Tahoma" charset="0"/>
              </a:rPr>
              <a:t>Observation: </a:t>
            </a:r>
            <a:r>
              <a:rPr lang="en-US" sz="2200" dirty="0">
                <a:solidFill>
                  <a:srgbClr val="0000FF"/>
                </a:solidFill>
                <a:latin typeface="Tahoma" charset="0"/>
              </a:rPr>
              <a:t>Reinforcement learning maps nicely to memory control.</a:t>
            </a:r>
          </a:p>
          <a:p>
            <a:endParaRPr lang="en-US" sz="2200" dirty="0">
              <a:latin typeface="Tahoma" charset="0"/>
            </a:endParaRPr>
          </a:p>
          <a:p>
            <a:r>
              <a:rPr lang="en-US" sz="2200" dirty="0">
                <a:latin typeface="Tahoma" charset="0"/>
              </a:rPr>
              <a:t>Design: </a:t>
            </a:r>
            <a:r>
              <a:rPr lang="en-US" sz="2200" dirty="0">
                <a:solidFill>
                  <a:srgbClr val="FF0000"/>
                </a:solidFill>
                <a:latin typeface="Tahoma" charset="0"/>
              </a:rPr>
              <a:t>Memory controller is a reinforcement learning agent</a:t>
            </a:r>
          </a:p>
          <a:p>
            <a:pPr lvl="1"/>
            <a:r>
              <a:rPr lang="en-US" sz="2000" dirty="0">
                <a:latin typeface="Tahoma" charset="0"/>
              </a:rPr>
              <a:t>It dynamically and continuously learns and employs the best scheduling policy to maximize long-term performance.</a:t>
            </a:r>
          </a:p>
        </p:txBody>
      </p:sp>
    </p:spTree>
    <p:extLst>
      <p:ext uri="{BB962C8B-B14F-4D97-AF65-F5344CB8AC3E}">
        <p14:creationId xmlns:p14="http://schemas.microsoft.com/office/powerpoint/2010/main" val="39593155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p:txBody>
          <a:bodyPr/>
          <a:lstStyle/>
          <a:p>
            <a:r>
              <a:rPr lang="en-US">
                <a:latin typeface="Garamond" charset="0"/>
              </a:rPr>
              <a:t>Self-Optimizing DRAM Controllers</a:t>
            </a:r>
          </a:p>
        </p:txBody>
      </p:sp>
      <p:sp>
        <p:nvSpPr>
          <p:cNvPr id="212994" name="Content Placeholder 2"/>
          <p:cNvSpPr>
            <a:spLocks noGrp="1"/>
          </p:cNvSpPr>
          <p:nvPr>
            <p:ph idx="1"/>
          </p:nvPr>
        </p:nvSpPr>
        <p:spPr>
          <a:xfrm>
            <a:off x="228600" y="996950"/>
            <a:ext cx="8610600" cy="5194300"/>
          </a:xfrm>
        </p:spPr>
        <p:txBody>
          <a:bodyPr/>
          <a:lstStyle/>
          <a:p>
            <a:r>
              <a:rPr lang="en-US">
                <a:latin typeface="Tahoma" charset="0"/>
              </a:rPr>
              <a:t>Engin Ipek, </a:t>
            </a:r>
            <a:r>
              <a:rPr lang="en-US" u="sng">
                <a:latin typeface="Tahoma" charset="0"/>
              </a:rPr>
              <a:t>Onur Mutlu</a:t>
            </a:r>
            <a:r>
              <a:rPr lang="en-US">
                <a:latin typeface="Tahoma" charset="0"/>
              </a:rPr>
              <a:t>, José F. Martínez, and Rich Caruana, </a:t>
            </a:r>
            <a:br>
              <a:rPr lang="en-US">
                <a:latin typeface="Tahoma" charset="0"/>
              </a:rPr>
            </a:br>
            <a:r>
              <a:rPr lang="en-US" b="1">
                <a:latin typeface="Tahoma" charset="0"/>
                <a:hlinkClick r:id="rId2"/>
              </a:rPr>
              <a:t>"Self Optimizing Memory Controllers: A Reinforcement Learning Approach"</a:t>
            </a:r>
            <a:br>
              <a:rPr lang="en-US">
                <a:latin typeface="Tahoma" charset="0"/>
              </a:rPr>
            </a:br>
            <a:r>
              <a:rPr lang="en-US" i="1">
                <a:latin typeface="Tahoma" charset="0"/>
              </a:rPr>
              <a:t>Proceedings of the </a:t>
            </a:r>
            <a:r>
              <a:rPr lang="en-US" i="1">
                <a:latin typeface="Tahoma" charset="0"/>
                <a:hlinkClick r:id="rId3"/>
              </a:rPr>
              <a:t>35th International Symposium on Computer Architecture</a:t>
            </a:r>
            <a:r>
              <a:rPr lang="en-US" i="1">
                <a:latin typeface="Tahoma" charset="0"/>
              </a:rPr>
              <a:t> (</a:t>
            </a:r>
            <a:r>
              <a:rPr lang="en-US" b="1" i="1">
                <a:latin typeface="Tahoma" charset="0"/>
              </a:rPr>
              <a:t>ISCA</a:t>
            </a:r>
            <a:r>
              <a:rPr lang="en-US" i="1">
                <a:latin typeface="Tahoma" charset="0"/>
              </a:rPr>
              <a:t>)</a:t>
            </a:r>
            <a:r>
              <a:rPr lang="en-US">
                <a:latin typeface="Tahoma" charset="0"/>
              </a:rPr>
              <a:t>, pages 39-50, Beijing, China, June 2008.</a:t>
            </a:r>
          </a:p>
          <a:p>
            <a:endParaRPr lang="en-US">
              <a:latin typeface="Tahoma" charset="0"/>
            </a:endParaRPr>
          </a:p>
          <a:p>
            <a:endParaRPr lang="en-US">
              <a:latin typeface="Tahoma" charset="0"/>
            </a:endParaRPr>
          </a:p>
        </p:txBody>
      </p:sp>
      <p:sp>
        <p:nvSpPr>
          <p:cNvPr id="21299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F6232D-3F99-8044-A0D3-4A89214C562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12996" name="Picture 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79388" y="1052513"/>
            <a:ext cx="8724900" cy="574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24"/>
          <p:cNvSpPr txBox="1">
            <a:spLocks/>
          </p:cNvSpPr>
          <p:nvPr/>
        </p:nvSpPr>
        <p:spPr bwMode="auto">
          <a:xfrm>
            <a:off x="250825" y="3284538"/>
            <a:ext cx="8582025" cy="369887"/>
          </a:xfrm>
          <a:prstGeom prst="rect">
            <a:avLst/>
          </a:prstGeom>
          <a:noFill/>
          <a:ln>
            <a:noFill/>
          </a:ln>
          <a:effectLst/>
          <a:extLst>
            <a:ext uri="{909E8E84-426E-40dd-AFC4-6F175D3DCCD1}">
              <a14:hiddenFill xmlns="" xmlns:a14="http://schemas.microsoft.com/office/drawing/2010/main">
                <a:solidFill>
                  <a:srgbClr val="697986"/>
                </a:solidFill>
              </a14:hiddenFill>
            </a:ext>
            <a:ext uri="{91240B29-F687-4f45-9708-019B960494DF}">
              <a14:hiddenLine xmlns="" xmlns:a14="http://schemas.microsoft.com/office/drawing/2010/main" w="12700">
                <a:solidFill>
                  <a:srgbClr val="697986"/>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rPr>
              <a:t>Goal: Learn to choose actions to maximize r</a:t>
            </a:r>
            <a:r>
              <a:rPr kumimoji="0" lang="en-US" sz="1800" b="0" i="0" u="none" strike="noStrike" kern="1200" cap="none" spc="0" normalizeH="0" baseline="-25000" noProof="0" dirty="0">
                <a:ln>
                  <a:noFill/>
                </a:ln>
                <a:solidFill>
                  <a:srgbClr val="FF0000"/>
                </a:solidFill>
                <a:effectLst/>
                <a:uLnTx/>
                <a:uFillTx/>
                <a:latin typeface="Tahoma"/>
                <a:ea typeface="ＭＳ Ｐゴシック" charset="0"/>
                <a:cs typeface="ＭＳ Ｐゴシック" charset="0"/>
              </a:rPr>
              <a:t>0</a:t>
            </a: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rPr>
              <a:t> + </a:t>
            </a: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sym typeface="Symbol" charset="0"/>
              </a:rPr>
              <a:t>r</a:t>
            </a:r>
            <a:r>
              <a:rPr kumimoji="0" lang="en-US" sz="1800" b="0" i="0" u="none" strike="noStrike" kern="1200" cap="none" spc="0" normalizeH="0" baseline="-25000" noProof="0" dirty="0">
                <a:ln>
                  <a:noFill/>
                </a:ln>
                <a:solidFill>
                  <a:srgbClr val="FF0000"/>
                </a:solidFill>
                <a:effectLst/>
                <a:uLnTx/>
                <a:uFillTx/>
                <a:latin typeface="Tahoma"/>
                <a:ea typeface="ＭＳ Ｐゴシック" charset="0"/>
                <a:cs typeface="ＭＳ Ｐゴシック" charset="0"/>
              </a:rPr>
              <a:t>1</a:t>
            </a: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sym typeface="Symbol" charset="0"/>
              </a:rPr>
              <a:t> + </a:t>
            </a:r>
            <a:r>
              <a:rPr kumimoji="0" lang="en-US" sz="1800" b="0" i="0" u="none" strike="noStrike" kern="1200" cap="none" spc="0" normalizeH="0" baseline="30000" noProof="0" dirty="0">
                <a:ln>
                  <a:noFill/>
                </a:ln>
                <a:solidFill>
                  <a:srgbClr val="FF0000"/>
                </a:solidFill>
                <a:effectLst/>
                <a:uLnTx/>
                <a:uFillTx/>
                <a:latin typeface="Tahoma"/>
                <a:ea typeface="ＭＳ Ｐゴシック" charset="0"/>
                <a:cs typeface="ＭＳ Ｐゴシック" charset="0"/>
              </a:rPr>
              <a:t>2</a:t>
            </a: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sym typeface="Symbol" charset="0"/>
              </a:rPr>
              <a:t>r</a:t>
            </a:r>
            <a:r>
              <a:rPr kumimoji="0" lang="en-US" sz="1800" b="0" i="0" u="none" strike="noStrike" kern="1200" cap="none" spc="0" normalizeH="0" baseline="-25000" noProof="0" dirty="0">
                <a:ln>
                  <a:noFill/>
                </a:ln>
                <a:solidFill>
                  <a:srgbClr val="FF0000"/>
                </a:solidFill>
                <a:effectLst/>
                <a:uLnTx/>
                <a:uFillTx/>
                <a:latin typeface="Tahoma"/>
                <a:ea typeface="ＭＳ Ｐゴシック" charset="0"/>
                <a:cs typeface="ＭＳ Ｐゴシック" charset="0"/>
              </a:rPr>
              <a:t>2</a:t>
            </a: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sym typeface="Symbol" charset="0"/>
              </a:rPr>
              <a:t> + … ( 0   &lt; 1) </a:t>
            </a:r>
          </a:p>
        </p:txBody>
      </p:sp>
      <p:sp>
        <p:nvSpPr>
          <p:cNvPr id="2" name="Rectangle 1"/>
          <p:cNvSpPr/>
          <p:nvPr/>
        </p:nvSpPr>
        <p:spPr bwMode="auto">
          <a:xfrm>
            <a:off x="228600" y="3657600"/>
            <a:ext cx="8534400" cy="2209800"/>
          </a:xfrm>
          <a:prstGeom prst="rect">
            <a:avLst/>
          </a:prstGeom>
          <a:solidFill>
            <a:schemeClr val="bg1"/>
          </a:solidFill>
          <a:ln w="9525" cap="flat" cmpd="sng" algn="ctr">
            <a:solidFill>
              <a:schemeClr val="tx1">
                <a:alpha val="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charset="0"/>
              <a:cs typeface="ＭＳ Ｐゴシック" charset="0"/>
            </a:endParaRPr>
          </a:p>
        </p:txBody>
      </p:sp>
      <p:sp>
        <p:nvSpPr>
          <p:cNvPr id="9" name="Rectangle 8"/>
          <p:cNvSpPr/>
          <p:nvPr/>
        </p:nvSpPr>
        <p:spPr bwMode="auto">
          <a:xfrm>
            <a:off x="1828800" y="6302339"/>
            <a:ext cx="4953000" cy="327061"/>
          </a:xfrm>
          <a:prstGeom prst="rect">
            <a:avLst/>
          </a:prstGeom>
          <a:solidFill>
            <a:schemeClr val="bg1"/>
          </a:solidFill>
          <a:ln w="9525" cap="flat" cmpd="sng" algn="ctr">
            <a:solidFill>
              <a:schemeClr val="tx1">
                <a:alpha val="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charset="0"/>
              <a:cs typeface="ＭＳ Ｐゴシック" charset="0"/>
            </a:endParaRPr>
          </a:p>
        </p:txBody>
      </p:sp>
    </p:spTree>
    <p:extLst>
      <p:ext uri="{BB962C8B-B14F-4D97-AF65-F5344CB8AC3E}">
        <p14:creationId xmlns:p14="http://schemas.microsoft.com/office/powerpoint/2010/main" val="22158797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9"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p:cNvSpPr>
            <a:spLocks noGrp="1"/>
          </p:cNvSpPr>
          <p:nvPr>
            <p:ph type="title"/>
          </p:nvPr>
        </p:nvSpPr>
        <p:spPr/>
        <p:txBody>
          <a:bodyPr/>
          <a:lstStyle/>
          <a:p>
            <a:r>
              <a:rPr lang="en-US">
                <a:latin typeface="Garamond" charset="0"/>
              </a:rPr>
              <a:t>Self-Optimizing DRAM Controllers</a:t>
            </a:r>
          </a:p>
        </p:txBody>
      </p:sp>
      <p:sp>
        <p:nvSpPr>
          <p:cNvPr id="3" name="Content Placeholder 2"/>
          <p:cNvSpPr>
            <a:spLocks noGrp="1"/>
          </p:cNvSpPr>
          <p:nvPr>
            <p:ph idx="1"/>
          </p:nvPr>
        </p:nvSpPr>
        <p:spPr>
          <a:xfrm>
            <a:off x="228600" y="996950"/>
            <a:ext cx="8807450" cy="5194300"/>
          </a:xfrm>
        </p:spPr>
        <p:txBody>
          <a:bodyPr/>
          <a:lstStyle/>
          <a:p>
            <a:r>
              <a:rPr lang="en-US" dirty="0">
                <a:latin typeface="Tahoma" charset="0"/>
              </a:rPr>
              <a:t>Dynamically adapt the memory scheduling policy via interaction with the system at runtime </a:t>
            </a:r>
          </a:p>
          <a:p>
            <a:pPr lvl="1"/>
            <a:r>
              <a:rPr lang="en-US" sz="2000" dirty="0">
                <a:latin typeface="Tahoma" charset="0"/>
                <a:ea typeface="ＭＳ Ｐゴシック" charset="0"/>
              </a:rPr>
              <a:t>Associate system states and actions (commands) with long term reward values: </a:t>
            </a:r>
            <a:r>
              <a:rPr lang="en-US" sz="2000" dirty="0">
                <a:solidFill>
                  <a:srgbClr val="0000FF"/>
                </a:solidFill>
                <a:latin typeface="Tahoma" charset="0"/>
                <a:ea typeface="ＭＳ Ｐゴシック" charset="0"/>
              </a:rPr>
              <a:t>each action at a given state leads to a learned reward</a:t>
            </a:r>
          </a:p>
          <a:p>
            <a:pPr lvl="1"/>
            <a:r>
              <a:rPr lang="en-US" sz="2000" dirty="0">
                <a:solidFill>
                  <a:srgbClr val="0000FF"/>
                </a:solidFill>
                <a:latin typeface="Tahoma" charset="0"/>
                <a:ea typeface="ＭＳ Ｐゴシック" charset="0"/>
              </a:rPr>
              <a:t>Schedule command with highest estimated long-term reward value </a:t>
            </a:r>
            <a:r>
              <a:rPr lang="en-US" sz="2000" dirty="0">
                <a:latin typeface="Tahoma" charset="0"/>
                <a:ea typeface="ＭＳ Ｐゴシック" charset="0"/>
              </a:rPr>
              <a:t>in each state</a:t>
            </a:r>
          </a:p>
          <a:p>
            <a:pPr lvl="1"/>
            <a:r>
              <a:rPr lang="en-US" sz="2000" dirty="0">
                <a:solidFill>
                  <a:srgbClr val="0000FF"/>
                </a:solidFill>
                <a:latin typeface="Tahoma" charset="0"/>
                <a:ea typeface="ＭＳ Ｐゴシック" charset="0"/>
              </a:rPr>
              <a:t>Continuously update reward values for </a:t>
            </a:r>
            <a:r>
              <a:rPr lang="en-US" sz="2000" dirty="0">
                <a:latin typeface="Tahoma" charset="0"/>
                <a:ea typeface="ＭＳ Ｐゴシック" charset="0"/>
              </a:rPr>
              <a:t>&lt;state, action&gt; pairs based on feedback from system</a:t>
            </a:r>
          </a:p>
          <a:p>
            <a:endParaRPr lang="en-US" dirty="0">
              <a:latin typeface="Tahoma" charset="0"/>
            </a:endParaRPr>
          </a:p>
        </p:txBody>
      </p:sp>
      <p:sp>
        <p:nvSpPr>
          <p:cNvPr id="21401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CD6446-5582-7A40-8F43-AE1278A8CDA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 name="Picture 2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971550" y="3860800"/>
            <a:ext cx="7334250" cy="2620963"/>
          </a:xfrm>
          <a:prstGeom prst="rect">
            <a:avLst/>
          </a:prstGeom>
          <a:noFill/>
          <a:ln>
            <a:noFill/>
          </a:ln>
          <a:effectLst/>
          <a:extLst>
            <a:ext uri="{909E8E84-426E-40dd-AFC4-6F175D3DCCD1}">
              <a14:hiddenFill xmlns="" xmlns:a14="http://schemas.microsoft.com/office/drawing/2010/main">
                <a:solidFill>
                  <a:srgbClr val="697986"/>
                </a:solidFill>
              </a14:hiddenFill>
            </a:ext>
            <a:ext uri="{91240B29-F687-4f45-9708-019B960494DF}">
              <a14:hiddenLine xmlns="" xmlns:a14="http://schemas.microsoft.com/office/drawing/2010/main" w="12700">
                <a:solidFill>
                  <a:srgbClr val="697986"/>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30899445"/>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itle 1"/>
          <p:cNvSpPr>
            <a:spLocks noGrp="1"/>
          </p:cNvSpPr>
          <p:nvPr>
            <p:ph type="title"/>
          </p:nvPr>
        </p:nvSpPr>
        <p:spPr/>
        <p:txBody>
          <a:bodyPr/>
          <a:lstStyle/>
          <a:p>
            <a:r>
              <a:rPr lang="en-US">
                <a:latin typeface="Garamond" charset="0"/>
              </a:rPr>
              <a:t>Self-Optimizing DRAM Controllers</a:t>
            </a:r>
          </a:p>
        </p:txBody>
      </p:sp>
      <p:sp>
        <p:nvSpPr>
          <p:cNvPr id="215042" name="Content Placeholder 2"/>
          <p:cNvSpPr>
            <a:spLocks noGrp="1"/>
          </p:cNvSpPr>
          <p:nvPr>
            <p:ph idx="1"/>
          </p:nvPr>
        </p:nvSpPr>
        <p:spPr>
          <a:xfrm>
            <a:off x="228600" y="996950"/>
            <a:ext cx="8610600" cy="5194300"/>
          </a:xfrm>
        </p:spPr>
        <p:txBody>
          <a:bodyPr/>
          <a:lstStyle/>
          <a:p>
            <a:r>
              <a:rPr lang="en-US" sz="1800" dirty="0" err="1">
                <a:latin typeface="Tahoma" charset="0"/>
              </a:rPr>
              <a:t>Engin</a:t>
            </a:r>
            <a:r>
              <a:rPr lang="en-US" sz="1800" dirty="0">
                <a:latin typeface="Tahoma" charset="0"/>
              </a:rPr>
              <a:t> </a:t>
            </a:r>
            <a:r>
              <a:rPr lang="en-US" sz="1800" dirty="0" err="1">
                <a:latin typeface="Tahoma" charset="0"/>
              </a:rPr>
              <a:t>Ipek</a:t>
            </a:r>
            <a:r>
              <a:rPr lang="en-US" sz="1800" dirty="0">
                <a:latin typeface="Tahoma" charset="0"/>
              </a:rPr>
              <a:t>, Onur Mutlu, José F. </a:t>
            </a:r>
            <a:r>
              <a:rPr lang="en-US" sz="1800" dirty="0" err="1">
                <a:latin typeface="Tahoma" charset="0"/>
              </a:rPr>
              <a:t>Martínez</a:t>
            </a:r>
            <a:r>
              <a:rPr lang="en-US" sz="1800" dirty="0">
                <a:latin typeface="Tahoma" charset="0"/>
              </a:rPr>
              <a:t>, and Rich </a:t>
            </a:r>
            <a:r>
              <a:rPr lang="en-US" sz="1800" dirty="0" err="1">
                <a:latin typeface="Tahoma" charset="0"/>
              </a:rPr>
              <a:t>Caruana</a:t>
            </a:r>
            <a:r>
              <a:rPr lang="en-US" sz="1800" dirty="0">
                <a:latin typeface="Tahoma" charset="0"/>
              </a:rPr>
              <a:t>, </a:t>
            </a:r>
            <a:br>
              <a:rPr lang="en-US" sz="1800" dirty="0">
                <a:latin typeface="Tahoma" charset="0"/>
              </a:rPr>
            </a:br>
            <a:r>
              <a:rPr lang="en-US" sz="1800" b="1" dirty="0">
                <a:latin typeface="Tahoma" charset="0"/>
                <a:hlinkClick r:id="rId2"/>
              </a:rPr>
              <a:t>"Self Optimizing Memory Controllers: A Reinforcement Learning Approach"</a:t>
            </a:r>
            <a:br>
              <a:rPr lang="en-US" sz="1800" dirty="0">
                <a:latin typeface="Tahoma" charset="0"/>
              </a:rPr>
            </a:br>
            <a:r>
              <a:rPr lang="en-US" sz="1800" i="1" dirty="0">
                <a:latin typeface="Tahoma" charset="0"/>
              </a:rPr>
              <a:t>Proceedings of the </a:t>
            </a:r>
            <a:r>
              <a:rPr lang="en-US" sz="1800" i="1" dirty="0">
                <a:latin typeface="Tahoma" charset="0"/>
                <a:hlinkClick r:id="rId3"/>
              </a:rPr>
              <a:t>35th International Symposium on Computer Architecture</a:t>
            </a:r>
            <a:r>
              <a:rPr lang="en-US" sz="1800" i="1" dirty="0">
                <a:latin typeface="Tahoma" charset="0"/>
              </a:rPr>
              <a:t> (</a:t>
            </a:r>
            <a:r>
              <a:rPr lang="en-US" sz="1800" b="1" i="1" dirty="0">
                <a:latin typeface="Tahoma" charset="0"/>
              </a:rPr>
              <a:t>ISCA</a:t>
            </a:r>
            <a:r>
              <a:rPr lang="en-US" sz="1800" i="1" dirty="0">
                <a:latin typeface="Tahoma" charset="0"/>
              </a:rPr>
              <a:t>)</a:t>
            </a:r>
            <a:r>
              <a:rPr lang="en-US" sz="1800" dirty="0">
                <a:latin typeface="Tahoma" charset="0"/>
              </a:rPr>
              <a:t>, pages 39-50, Beijing, China, June 2008.</a:t>
            </a:r>
          </a:p>
          <a:p>
            <a:endParaRPr lang="en-US" sz="1800" dirty="0">
              <a:latin typeface="Tahoma" charset="0"/>
            </a:endParaRPr>
          </a:p>
          <a:p>
            <a:endParaRPr lang="en-US" dirty="0">
              <a:latin typeface="Tahoma" charset="0"/>
            </a:endParaRPr>
          </a:p>
        </p:txBody>
      </p:sp>
      <p:sp>
        <p:nvSpPr>
          <p:cNvPr id="21504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B46712-CDE9-5243-80CB-07DD7A074F2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15044" name="Pictur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5288" y="2508250"/>
            <a:ext cx="8255000" cy="408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62763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Axiom</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000" dirty="0">
                <a:solidFill>
                  <a:srgbClr val="0000FF"/>
                </a:solidFill>
              </a:rPr>
              <a:t>An Intelligent Architecture</a:t>
            </a:r>
          </a:p>
          <a:p>
            <a:pPr marL="0" indent="0" algn="ctr">
              <a:buNone/>
            </a:pPr>
            <a:r>
              <a:rPr lang="en-US" sz="6000" dirty="0">
                <a:solidFill>
                  <a:srgbClr val="FF0000"/>
                </a:solidFill>
              </a:rPr>
              <a:t>Handles Data Well</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954071191"/>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p:nvPr>
        </p:nvSpPr>
        <p:spPr/>
        <p:txBody>
          <a:bodyPr/>
          <a:lstStyle/>
          <a:p>
            <a:r>
              <a:rPr lang="en-US">
                <a:latin typeface="Garamond" charset="0"/>
              </a:rPr>
              <a:t>States, Actions, Rewards</a:t>
            </a:r>
          </a:p>
        </p:txBody>
      </p:sp>
      <p:sp>
        <p:nvSpPr>
          <p:cNvPr id="21606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DCBF04-3A79-AF48-9739-B143C129DD9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0" name="Rectangle 23"/>
          <p:cNvSpPr>
            <a:spLocks noChangeArrowheads="1"/>
          </p:cNvSpPr>
          <p:nvPr/>
        </p:nvSpPr>
        <p:spPr bwMode="auto">
          <a:xfrm>
            <a:off x="-107950" y="990600"/>
            <a:ext cx="2787650" cy="4876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FFFFFF"/>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596900" marR="0" lvl="0" indent="-342900" algn="l" defTabSz="914400" rtl="0" eaLnBrk="1" fontAlgn="auto" latinLnBrk="0" hangingPunct="1">
              <a:lnSpc>
                <a:spcPct val="100000"/>
              </a:lnSpc>
              <a:spcBef>
                <a:spcPts val="1200"/>
              </a:spcBef>
              <a:spcAft>
                <a:spcPts val="0"/>
              </a:spcAft>
              <a:buClr>
                <a:srgbClr val="C50011"/>
              </a:buClr>
              <a:buSzPct val="125000"/>
              <a:buFont typeface="Zapf Dingbats"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432FF"/>
                </a:solidFill>
                <a:effectLst/>
                <a:uLnTx/>
                <a:uFillTx/>
                <a:latin typeface="Tahoma"/>
                <a:ea typeface="ＭＳ Ｐゴシック" charset="0"/>
                <a:cs typeface="ＭＳ Ｐゴシック" charset="0"/>
              </a:rPr>
              <a:t>Reward function</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+1 for scheduling Read and Write commands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0 at all other times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None/>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Goal is to maximize long-term       data bus utilization</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endPar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endParaRP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None/>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a:t>
            </a:r>
          </a:p>
        </p:txBody>
      </p:sp>
      <p:sp>
        <p:nvSpPr>
          <p:cNvPr id="11" name="Rectangle 20"/>
          <p:cNvSpPr>
            <a:spLocks noChangeArrowheads="1"/>
          </p:cNvSpPr>
          <p:nvPr/>
        </p:nvSpPr>
        <p:spPr bwMode="auto">
          <a:xfrm>
            <a:off x="2771775" y="1125538"/>
            <a:ext cx="2952750" cy="4876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FFFFFF"/>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596900" marR="0" lvl="0" indent="-342900" algn="l" defTabSz="914400" rtl="0" eaLnBrk="1" fontAlgn="auto" latinLnBrk="0" hangingPunct="1">
              <a:lnSpc>
                <a:spcPct val="100000"/>
              </a:lnSpc>
              <a:spcBef>
                <a:spcPts val="1200"/>
              </a:spcBef>
              <a:spcAft>
                <a:spcPts val="0"/>
              </a:spcAft>
              <a:buClr>
                <a:srgbClr val="C50011"/>
              </a:buClr>
              <a:buSzPct val="125000"/>
              <a:buFont typeface="Zapf Dingbats"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432FF"/>
                </a:solidFill>
                <a:effectLst/>
                <a:uLnTx/>
                <a:uFillTx/>
                <a:latin typeface="Tahoma"/>
                <a:ea typeface="ＭＳ Ｐゴシック" charset="0"/>
                <a:cs typeface="ＭＳ Ｐゴシック" charset="0"/>
              </a:rPr>
              <a:t>State attributes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Number of reads, writes, and load misses in transaction queue</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Number of pending writes and ROB heads waiting for referenced row</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Request</a:t>
            </a:r>
            <a:r>
              <a:rPr kumimoji="0" lang="en-US" sz="1800" b="0" i="0" u="none" strike="noStrike" kern="1200" cap="none" spc="0" normalizeH="0" baseline="0" noProof="0" dirty="0">
                <a:ln>
                  <a:noFill/>
                </a:ln>
                <a:solidFill>
                  <a:srgbClr val="000000"/>
                </a:solidFill>
                <a:effectLst/>
                <a:uLnTx/>
                <a:uFillTx/>
                <a:latin typeface="Arial"/>
                <a:ea typeface="ＭＳ Ｐゴシック" charset="0"/>
                <a:cs typeface="ＭＳ Ｐゴシック" charset="0"/>
              </a:rPr>
              <a:t>’</a:t>
            </a: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s relative ROB order</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endPar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endParaRP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None/>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a:t>
            </a:r>
          </a:p>
        </p:txBody>
      </p:sp>
      <p:sp>
        <p:nvSpPr>
          <p:cNvPr id="12" name="Rectangle 24"/>
          <p:cNvSpPr>
            <a:spLocks noChangeArrowheads="1"/>
          </p:cNvSpPr>
          <p:nvPr/>
        </p:nvSpPr>
        <p:spPr bwMode="auto">
          <a:xfrm>
            <a:off x="5724525" y="1233488"/>
            <a:ext cx="4189413" cy="4876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FFFFFF"/>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596900" marR="0" lvl="0" indent="-342900" algn="l" defTabSz="914400" rtl="0" eaLnBrk="1" fontAlgn="auto" latinLnBrk="0" hangingPunct="1">
              <a:lnSpc>
                <a:spcPct val="100000"/>
              </a:lnSpc>
              <a:spcBef>
                <a:spcPts val="1200"/>
              </a:spcBef>
              <a:spcAft>
                <a:spcPts val="0"/>
              </a:spcAft>
              <a:buClr>
                <a:srgbClr val="C50011"/>
              </a:buClr>
              <a:buSzPct val="125000"/>
              <a:buFont typeface="Zapf Dingbats"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432FF"/>
                </a:solidFill>
                <a:effectLst/>
                <a:uLnTx/>
                <a:uFillTx/>
                <a:latin typeface="Tahoma"/>
                <a:ea typeface="ＭＳ Ｐゴシック" charset="0"/>
                <a:cs typeface="ＭＳ Ｐゴシック" charset="0"/>
              </a:rPr>
              <a:t>Actions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Activate</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Write</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Read - load miss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Read - store miss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0"/>
                <a:cs typeface="ＭＳ Ｐゴシック" charset="0"/>
              </a:rPr>
              <a:t>Precharge</a:t>
            </a: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 pending</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0"/>
                <a:cs typeface="ＭＳ Ｐゴシック" charset="0"/>
              </a:rPr>
              <a:t>Precharge</a:t>
            </a: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 preemptive</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NOP</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None/>
              <a:tabLst>
                <a:tab pos="0" algn="l"/>
                <a:tab pos="0" algn="l"/>
                <a:tab pos="0" algn="l"/>
                <a:tab pos="0" algn="l"/>
                <a:tab pos="0" algn="l"/>
                <a:tab pos="0" algn="l"/>
                <a:tab pos="0" algn="l"/>
                <a:tab pos="0" algn="l"/>
                <a:tab pos="0" algn="l"/>
              </a:tabLst>
              <a:defRPr/>
            </a:pPr>
            <a:endPar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endParaRP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endPar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endParaRP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None/>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a:t>
            </a:r>
          </a:p>
        </p:txBody>
      </p:sp>
    </p:spTree>
    <p:extLst>
      <p:ext uri="{BB962C8B-B14F-4D97-AF65-F5344CB8AC3E}">
        <p14:creationId xmlns:p14="http://schemas.microsoft.com/office/powerpoint/2010/main" val="1403955175"/>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Title 1"/>
          <p:cNvSpPr>
            <a:spLocks noGrp="1"/>
          </p:cNvSpPr>
          <p:nvPr>
            <p:ph type="title"/>
          </p:nvPr>
        </p:nvSpPr>
        <p:spPr/>
        <p:txBody>
          <a:bodyPr/>
          <a:lstStyle/>
          <a:p>
            <a:r>
              <a:rPr lang="en-US">
                <a:latin typeface="Garamond" charset="0"/>
              </a:rPr>
              <a:t>Performance Results</a:t>
            </a:r>
          </a:p>
        </p:txBody>
      </p:sp>
      <p:sp>
        <p:nvSpPr>
          <p:cNvPr id="21709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E2AD46-439A-884D-8CC7-72A877BA44F8}"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17091"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938" y="4567386"/>
            <a:ext cx="9144000" cy="188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7092"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013" y="1125538"/>
            <a:ext cx="9072562" cy="2274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00E241F-C2DD-C644-85FA-1F1842C314C2}"/>
              </a:ext>
            </a:extLst>
          </p:cNvPr>
          <p:cNvSpPr txBox="1"/>
          <p:nvPr/>
        </p:nvSpPr>
        <p:spPr>
          <a:xfrm>
            <a:off x="357949" y="3501008"/>
            <a:ext cx="8345554"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432FF"/>
                </a:solidFill>
                <a:effectLst/>
                <a:uLnTx/>
                <a:uFillTx/>
                <a:latin typeface="Tahoma"/>
                <a:ea typeface="+mn-ea"/>
                <a:cs typeface="+mn-cs"/>
              </a:rPr>
              <a:t>Large, robust performance improvements </a:t>
            </a:r>
            <a:br>
              <a:rPr kumimoji="0" lang="en-US" sz="3000" b="1" i="0" u="none" strike="noStrike" kern="1200" cap="none" spc="0" normalizeH="0" baseline="0" noProof="0" dirty="0">
                <a:ln>
                  <a:noFill/>
                </a:ln>
                <a:solidFill>
                  <a:srgbClr val="0432FF"/>
                </a:solidFill>
                <a:effectLst/>
                <a:uLnTx/>
                <a:uFillTx/>
                <a:latin typeface="Tahoma"/>
                <a:ea typeface="+mn-ea"/>
                <a:cs typeface="+mn-cs"/>
              </a:rPr>
            </a:br>
            <a:r>
              <a:rPr kumimoji="0" lang="en-US" sz="3000" b="1" i="0" u="none" strike="noStrike" kern="1200" cap="none" spc="0" normalizeH="0" baseline="0" noProof="0" dirty="0">
                <a:ln>
                  <a:noFill/>
                </a:ln>
                <a:solidFill>
                  <a:srgbClr val="0432FF"/>
                </a:solidFill>
                <a:effectLst/>
                <a:uLnTx/>
                <a:uFillTx/>
                <a:latin typeface="Tahoma"/>
                <a:ea typeface="+mn-ea"/>
                <a:cs typeface="+mn-cs"/>
              </a:rPr>
              <a:t>over many human-designed policies </a:t>
            </a:r>
          </a:p>
        </p:txBody>
      </p:sp>
    </p:spTree>
    <p:extLst>
      <p:ext uri="{BB962C8B-B14F-4D97-AF65-F5344CB8AC3E}">
        <p14:creationId xmlns:p14="http://schemas.microsoft.com/office/powerpoint/2010/main" val="1584585846"/>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p:cNvSpPr>
            <a:spLocks noGrp="1"/>
          </p:cNvSpPr>
          <p:nvPr>
            <p:ph type="title"/>
          </p:nvPr>
        </p:nvSpPr>
        <p:spPr/>
        <p:txBody>
          <a:bodyPr/>
          <a:lstStyle/>
          <a:p>
            <a:r>
              <a:rPr lang="en-US">
                <a:latin typeface="Garamond" charset="0"/>
              </a:rPr>
              <a:t>Self Optimizing DRAM Controllers</a:t>
            </a:r>
          </a:p>
        </p:txBody>
      </p:sp>
      <p:sp>
        <p:nvSpPr>
          <p:cNvPr id="3" name="Content Placeholder 2"/>
          <p:cNvSpPr>
            <a:spLocks noGrp="1"/>
          </p:cNvSpPr>
          <p:nvPr>
            <p:ph idx="1"/>
          </p:nvPr>
        </p:nvSpPr>
        <p:spPr>
          <a:xfrm>
            <a:off x="228600" y="996950"/>
            <a:ext cx="8915400" cy="5194300"/>
          </a:xfrm>
        </p:spPr>
        <p:txBody>
          <a:bodyPr/>
          <a:lstStyle/>
          <a:p>
            <a:pPr marL="17462" indent="0">
              <a:buFont typeface="Wingdings" charset="0"/>
              <a:buNone/>
              <a:defRPr/>
            </a:pPr>
            <a:r>
              <a:rPr lang="en-US" dirty="0"/>
              <a:t>+ </a:t>
            </a:r>
            <a:r>
              <a:rPr lang="en-US" dirty="0">
                <a:solidFill>
                  <a:srgbClr val="0432FF"/>
                </a:solidFill>
              </a:rPr>
              <a:t>Continuous learning </a:t>
            </a:r>
            <a:r>
              <a:rPr lang="en-US" dirty="0"/>
              <a:t>in the presence of changing environment</a:t>
            </a:r>
          </a:p>
          <a:p>
            <a:pPr marL="17462" indent="0">
              <a:buFont typeface="Wingdings" charset="0"/>
              <a:buNone/>
              <a:defRPr/>
            </a:pPr>
            <a:endParaRPr lang="en-US" dirty="0"/>
          </a:p>
          <a:p>
            <a:pPr marL="17462" indent="0">
              <a:buFont typeface="Wingdings" charset="0"/>
              <a:buNone/>
              <a:defRPr/>
            </a:pPr>
            <a:r>
              <a:rPr lang="en-US" dirty="0"/>
              <a:t>+ </a:t>
            </a:r>
            <a:r>
              <a:rPr lang="en-US" dirty="0">
                <a:solidFill>
                  <a:srgbClr val="0432FF"/>
                </a:solidFill>
              </a:rPr>
              <a:t>Reduced designer burden </a:t>
            </a:r>
            <a:r>
              <a:rPr lang="en-US" dirty="0"/>
              <a:t>in finding a good scheduling policy. Designer specifies:</a:t>
            </a:r>
          </a:p>
          <a:p>
            <a:pPr marL="17462" indent="0">
              <a:buFont typeface="Wingdings" charset="0"/>
              <a:buNone/>
              <a:defRPr/>
            </a:pPr>
            <a:r>
              <a:rPr lang="en-US" dirty="0"/>
              <a:t>	1) What system variables might be useful</a:t>
            </a:r>
          </a:p>
          <a:p>
            <a:pPr marL="17462" indent="0">
              <a:buFont typeface="Wingdings" charset="0"/>
              <a:buNone/>
              <a:defRPr/>
            </a:pPr>
            <a:r>
              <a:rPr lang="en-US" dirty="0"/>
              <a:t>	2) What target to optimize, but not how to optimize it</a:t>
            </a:r>
          </a:p>
          <a:p>
            <a:pPr marL="0" indent="0">
              <a:buFont typeface="Wingdings" charset="0"/>
              <a:buNone/>
              <a:defRPr/>
            </a:pPr>
            <a:endParaRPr lang="en-US" dirty="0"/>
          </a:p>
          <a:p>
            <a:pPr marL="17462" indent="0">
              <a:buFont typeface="Wingdings" charset="0"/>
              <a:buNone/>
              <a:defRPr/>
            </a:pPr>
            <a:r>
              <a:rPr lang="en-US" dirty="0"/>
              <a:t>-- How to specify </a:t>
            </a:r>
            <a:r>
              <a:rPr lang="en-US" dirty="0">
                <a:solidFill>
                  <a:srgbClr val="FF0000"/>
                </a:solidFill>
              </a:rPr>
              <a:t>different objectives</a:t>
            </a:r>
            <a:r>
              <a:rPr lang="en-US" dirty="0"/>
              <a:t>? (e.g., fairness, QoS, …)</a:t>
            </a:r>
          </a:p>
          <a:p>
            <a:pPr marL="17462" indent="0">
              <a:buFont typeface="Wingdings" charset="0"/>
              <a:buNone/>
              <a:defRPr/>
            </a:pPr>
            <a:endParaRPr lang="en-US" dirty="0"/>
          </a:p>
          <a:p>
            <a:pPr marL="17462" indent="0">
              <a:buFont typeface="Wingdings" charset="0"/>
              <a:buNone/>
              <a:defRPr/>
            </a:pPr>
            <a:r>
              <a:rPr lang="en-US" dirty="0"/>
              <a:t>-- </a:t>
            </a:r>
            <a:r>
              <a:rPr lang="en-US" dirty="0">
                <a:solidFill>
                  <a:srgbClr val="FF0000"/>
                </a:solidFill>
              </a:rPr>
              <a:t>Hardware complexity</a:t>
            </a:r>
            <a:r>
              <a:rPr lang="en-US" dirty="0"/>
              <a:t>?</a:t>
            </a:r>
          </a:p>
          <a:p>
            <a:pPr marL="17462" indent="0">
              <a:buFont typeface="Wingdings" charset="0"/>
              <a:buNone/>
              <a:defRPr/>
            </a:pPr>
            <a:endParaRPr lang="en-US" dirty="0"/>
          </a:p>
          <a:p>
            <a:pPr marL="17462" indent="0">
              <a:buFont typeface="Wingdings" charset="0"/>
              <a:buNone/>
              <a:defRPr/>
            </a:pPr>
            <a:r>
              <a:rPr lang="en-US" dirty="0"/>
              <a:t>-- </a:t>
            </a:r>
            <a:r>
              <a:rPr lang="en-US" dirty="0">
                <a:solidFill>
                  <a:srgbClr val="FF0000"/>
                </a:solidFill>
              </a:rPr>
              <a:t>Design </a:t>
            </a:r>
            <a:r>
              <a:rPr lang="en-US" b="1" dirty="0">
                <a:solidFill>
                  <a:srgbClr val="FF0000"/>
                </a:solidFill>
              </a:rPr>
              <a:t>mindset</a:t>
            </a:r>
            <a:r>
              <a:rPr lang="en-US" dirty="0">
                <a:solidFill>
                  <a:srgbClr val="FF0000"/>
                </a:solidFill>
              </a:rPr>
              <a:t> and flow</a:t>
            </a:r>
          </a:p>
        </p:txBody>
      </p:sp>
      <p:sp>
        <p:nvSpPr>
          <p:cNvPr id="21811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0D7E44-239C-964A-A44F-B93A25D8B58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13975267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itle 1"/>
          <p:cNvSpPr>
            <a:spLocks noGrp="1"/>
          </p:cNvSpPr>
          <p:nvPr>
            <p:ph type="title"/>
          </p:nvPr>
        </p:nvSpPr>
        <p:spPr>
          <a:xfrm>
            <a:off x="228600" y="152400"/>
            <a:ext cx="8915400" cy="1066800"/>
          </a:xfrm>
        </p:spPr>
        <p:txBody>
          <a:bodyPr/>
          <a:lstStyle/>
          <a:p>
            <a:r>
              <a:rPr lang="en-US" sz="3800" dirty="0">
                <a:latin typeface="Garamond" charset="0"/>
              </a:rPr>
              <a:t>More on Self-Optimizing DRAM Controllers</a:t>
            </a:r>
          </a:p>
        </p:txBody>
      </p:sp>
      <p:sp>
        <p:nvSpPr>
          <p:cNvPr id="215042" name="Content Placeholder 2"/>
          <p:cNvSpPr>
            <a:spLocks noGrp="1"/>
          </p:cNvSpPr>
          <p:nvPr>
            <p:ph idx="1"/>
          </p:nvPr>
        </p:nvSpPr>
        <p:spPr>
          <a:xfrm>
            <a:off x="228600" y="996950"/>
            <a:ext cx="8610600" cy="5194300"/>
          </a:xfrm>
        </p:spPr>
        <p:txBody>
          <a:bodyPr/>
          <a:lstStyle/>
          <a:p>
            <a:r>
              <a:rPr lang="en-US" sz="1800" dirty="0" err="1">
                <a:latin typeface="Tahoma" charset="0"/>
              </a:rPr>
              <a:t>Engin</a:t>
            </a:r>
            <a:r>
              <a:rPr lang="en-US" sz="1800" dirty="0">
                <a:latin typeface="Tahoma" charset="0"/>
              </a:rPr>
              <a:t> </a:t>
            </a:r>
            <a:r>
              <a:rPr lang="en-US" sz="1800" dirty="0" err="1">
                <a:latin typeface="Tahoma" charset="0"/>
              </a:rPr>
              <a:t>Ipek</a:t>
            </a:r>
            <a:r>
              <a:rPr lang="en-US" sz="1800" dirty="0">
                <a:latin typeface="Tahoma" charset="0"/>
              </a:rPr>
              <a:t>, Onur Mutlu, José F. </a:t>
            </a:r>
            <a:r>
              <a:rPr lang="en-US" sz="1800" dirty="0" err="1">
                <a:latin typeface="Tahoma" charset="0"/>
              </a:rPr>
              <a:t>Martínez</a:t>
            </a:r>
            <a:r>
              <a:rPr lang="en-US" sz="1800" dirty="0">
                <a:latin typeface="Tahoma" charset="0"/>
              </a:rPr>
              <a:t>, and Rich </a:t>
            </a:r>
            <a:r>
              <a:rPr lang="en-US" sz="1800" dirty="0" err="1">
                <a:latin typeface="Tahoma" charset="0"/>
              </a:rPr>
              <a:t>Caruana</a:t>
            </a:r>
            <a:r>
              <a:rPr lang="en-US" sz="1800" dirty="0">
                <a:latin typeface="Tahoma" charset="0"/>
              </a:rPr>
              <a:t>, </a:t>
            </a:r>
            <a:br>
              <a:rPr lang="en-US" sz="1800" dirty="0">
                <a:latin typeface="Tahoma" charset="0"/>
              </a:rPr>
            </a:br>
            <a:r>
              <a:rPr lang="en-US" sz="1800" b="1" dirty="0">
                <a:solidFill>
                  <a:srgbClr val="0432FF"/>
                </a:solidFill>
                <a:latin typeface="Tahoma" charset="0"/>
                <a:hlinkClick r:id="rId2">
                  <a:extLst>
                    <a:ext uri="{A12FA001-AC4F-418D-AE19-62706E023703}">
                      <ahyp:hlinkClr xmlns:ahyp="http://schemas.microsoft.com/office/drawing/2018/hyperlinkcolor" val="tx"/>
                    </a:ext>
                  </a:extLst>
                </a:hlinkClick>
              </a:rPr>
              <a:t>"Self Optimizing Memory Controllers: A Reinforcement Learning Approach"</a:t>
            </a:r>
            <a:br>
              <a:rPr lang="en-US" sz="1800" dirty="0">
                <a:solidFill>
                  <a:srgbClr val="0432FF"/>
                </a:solidFill>
                <a:latin typeface="Tahoma" charset="0"/>
              </a:rPr>
            </a:br>
            <a:r>
              <a:rPr lang="en-US" sz="1800" i="1" dirty="0">
                <a:latin typeface="Tahoma" charset="0"/>
              </a:rPr>
              <a:t>Proceedings of the </a:t>
            </a:r>
            <a:r>
              <a:rPr lang="en-US" sz="1800" i="1" dirty="0">
                <a:latin typeface="Tahoma" charset="0"/>
                <a:hlinkClick r:id="rId3"/>
              </a:rPr>
              <a:t>35th International Symposium on Computer Architecture</a:t>
            </a:r>
            <a:r>
              <a:rPr lang="en-US" sz="1800" i="1" dirty="0">
                <a:latin typeface="Tahoma" charset="0"/>
              </a:rPr>
              <a:t> (</a:t>
            </a:r>
            <a:r>
              <a:rPr lang="en-US" sz="1800" b="1" i="1" dirty="0">
                <a:latin typeface="Tahoma" charset="0"/>
              </a:rPr>
              <a:t>ISCA</a:t>
            </a:r>
            <a:r>
              <a:rPr lang="en-US" sz="1800" i="1" dirty="0">
                <a:latin typeface="Tahoma" charset="0"/>
              </a:rPr>
              <a:t>)</a:t>
            </a:r>
            <a:r>
              <a:rPr lang="en-US" sz="1800" dirty="0">
                <a:latin typeface="Tahoma" charset="0"/>
              </a:rPr>
              <a:t>, pages 39-50, Beijing, China, June 2008.</a:t>
            </a:r>
          </a:p>
          <a:p>
            <a:endParaRPr lang="en-US" sz="1800" dirty="0">
              <a:latin typeface="Tahoma" charset="0"/>
            </a:endParaRPr>
          </a:p>
          <a:p>
            <a:endParaRPr lang="en-US" dirty="0">
              <a:latin typeface="Tahoma" charset="0"/>
            </a:endParaRPr>
          </a:p>
        </p:txBody>
      </p:sp>
      <p:sp>
        <p:nvSpPr>
          <p:cNvPr id="21504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B46712-CDE9-5243-80CB-07DD7A074F2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 name="Picture 1"/>
          <p:cNvPicPr>
            <a:picLocks noChangeAspect="1"/>
          </p:cNvPicPr>
          <p:nvPr/>
        </p:nvPicPr>
        <p:blipFill>
          <a:blip r:embed="rId4"/>
          <a:stretch>
            <a:fillRect/>
          </a:stretch>
        </p:blipFill>
        <p:spPr>
          <a:xfrm>
            <a:off x="0" y="3771507"/>
            <a:ext cx="9144000" cy="1791093"/>
          </a:xfrm>
          <a:prstGeom prst="rect">
            <a:avLst/>
          </a:prstGeom>
        </p:spPr>
      </p:pic>
    </p:spTree>
    <p:extLst>
      <p:ext uri="{BB962C8B-B14F-4D97-AF65-F5344CB8AC3E}">
        <p14:creationId xmlns:p14="http://schemas.microsoft.com/office/powerpoint/2010/main" val="61131353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86D3-9DDB-DC4F-BC36-CB235B4D6A59}"/>
              </a:ext>
            </a:extLst>
          </p:cNvPr>
          <p:cNvSpPr>
            <a:spLocks noGrp="1"/>
          </p:cNvSpPr>
          <p:nvPr>
            <p:ph type="title"/>
          </p:nvPr>
        </p:nvSpPr>
        <p:spPr/>
        <p:txBody>
          <a:bodyPr/>
          <a:lstStyle/>
          <a:p>
            <a:r>
              <a:rPr lang="en-US" dirty="0"/>
              <a:t>An Intelligent Architecture</a:t>
            </a:r>
          </a:p>
        </p:txBody>
      </p:sp>
      <p:sp>
        <p:nvSpPr>
          <p:cNvPr id="3" name="Content Placeholder 2">
            <a:extLst>
              <a:ext uri="{FF2B5EF4-FFF2-40B4-BE49-F238E27FC236}">
                <a16:creationId xmlns:a16="http://schemas.microsoft.com/office/drawing/2014/main" id="{7714D0A1-8E4A-CD45-AC08-5180E3D45F72}"/>
              </a:ext>
            </a:extLst>
          </p:cNvPr>
          <p:cNvSpPr>
            <a:spLocks noGrp="1"/>
          </p:cNvSpPr>
          <p:nvPr>
            <p:ph idx="1"/>
          </p:nvPr>
        </p:nvSpPr>
        <p:spPr>
          <a:xfrm>
            <a:off x="228600" y="1144488"/>
            <a:ext cx="8915400" cy="4876800"/>
          </a:xfrm>
        </p:spPr>
        <p:txBody>
          <a:bodyPr/>
          <a:lstStyle/>
          <a:p>
            <a:r>
              <a:rPr lang="en-US" dirty="0"/>
              <a:t>Data-driven</a:t>
            </a:r>
          </a:p>
          <a:p>
            <a:pPr lvl="1"/>
            <a:r>
              <a:rPr lang="en-US" dirty="0"/>
              <a:t>Machine learns the “best” policies (how to do things)</a:t>
            </a:r>
          </a:p>
          <a:p>
            <a:endParaRPr lang="en-US" dirty="0"/>
          </a:p>
          <a:p>
            <a:r>
              <a:rPr lang="en-US" dirty="0"/>
              <a:t>Sophisticated, workload-driven, changing, far-sighted policies</a:t>
            </a:r>
          </a:p>
          <a:p>
            <a:endParaRPr lang="en-US" dirty="0"/>
          </a:p>
          <a:p>
            <a:r>
              <a:rPr lang="en-US" dirty="0"/>
              <a:t>Automatic data-driven policy learning</a:t>
            </a:r>
          </a:p>
          <a:p>
            <a:endParaRPr lang="en-US" dirty="0"/>
          </a:p>
          <a:p>
            <a:r>
              <a:rPr lang="en-US" dirty="0"/>
              <a:t>All controllers are intelligent data-driven agents</a:t>
            </a:r>
          </a:p>
          <a:p>
            <a:endParaRPr lang="en-US" dirty="0"/>
          </a:p>
        </p:txBody>
      </p:sp>
      <p:sp>
        <p:nvSpPr>
          <p:cNvPr id="4" name="Slide Number Placeholder 3">
            <a:extLst>
              <a:ext uri="{FF2B5EF4-FFF2-40B4-BE49-F238E27FC236}">
                <a16:creationId xmlns:a16="http://schemas.microsoft.com/office/drawing/2014/main" id="{57A18461-00AA-B94E-853A-6110CA73013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TextBox 5">
            <a:extLst>
              <a:ext uri="{FF2B5EF4-FFF2-40B4-BE49-F238E27FC236}">
                <a16:creationId xmlns:a16="http://schemas.microsoft.com/office/drawing/2014/main" id="{777CD4A3-FD8F-FD4E-99EA-F5EDB1D89C51}"/>
              </a:ext>
            </a:extLst>
          </p:cNvPr>
          <p:cNvSpPr txBox="1"/>
          <p:nvPr/>
        </p:nvSpPr>
        <p:spPr>
          <a:xfrm>
            <a:off x="1669975" y="5055245"/>
            <a:ext cx="5727850"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432FF"/>
                </a:solidFill>
                <a:effectLst/>
                <a:uLnTx/>
                <a:uFillTx/>
                <a:latin typeface="Tahoma"/>
                <a:ea typeface="+mn-ea"/>
                <a:cs typeface="+mn-cs"/>
              </a:rPr>
              <a:t>We need to rethink design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432FF"/>
                </a:solidFill>
                <a:effectLst/>
                <a:uLnTx/>
                <a:uFillTx/>
                <a:latin typeface="Tahoma"/>
                <a:ea typeface="+mn-ea"/>
                <a:cs typeface="+mn-cs"/>
              </a:rPr>
              <a:t>(of all controllers)</a:t>
            </a:r>
          </a:p>
        </p:txBody>
      </p:sp>
    </p:spTree>
    <p:extLst>
      <p:ext uri="{BB962C8B-B14F-4D97-AF65-F5344CB8AC3E}">
        <p14:creationId xmlns:p14="http://schemas.microsoft.com/office/powerpoint/2010/main" val="3134018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Challenge and Opportunity for Future</a:t>
            </a:r>
            <a:endParaRPr lang="en-US" dirty="0">
              <a:latin typeface="Garamond" charset="0"/>
              <a:ea typeface="ＭＳ Ｐゴシック" charset="0"/>
              <a:cs typeface="ＭＳ Ｐゴシック" charset="0"/>
            </a:endParaRPr>
          </a:p>
        </p:txBody>
      </p:sp>
      <p:sp>
        <p:nvSpPr>
          <p:cNvPr id="19459" name="Content Placeholder 2"/>
          <p:cNvSpPr>
            <a:spLocks noGrp="1"/>
          </p:cNvSpPr>
          <p:nvPr>
            <p:ph idx="1"/>
          </p:nvPr>
        </p:nvSpPr>
        <p:spPr>
          <a:xfrm>
            <a:off x="107504" y="764704"/>
            <a:ext cx="8856984" cy="4876800"/>
          </a:xfrm>
        </p:spPr>
        <p:txBody>
          <a:bodyPr/>
          <a:lstStyle/>
          <a:p>
            <a:pPr marL="0" indent="0" algn="ctr" eaLnBrk="1" hangingPunct="1">
              <a:buNone/>
            </a:pPr>
            <a:endParaRPr lang="en-US" sz="5400" dirty="0">
              <a:solidFill>
                <a:srgbClr val="0000FF"/>
              </a:solidFill>
              <a:latin typeface="Tahoma" charset="0"/>
              <a:ea typeface="ＭＳ Ｐゴシック" charset="0"/>
              <a:cs typeface="ＭＳ Ｐゴシック" charset="0"/>
            </a:endParaRPr>
          </a:p>
          <a:p>
            <a:pPr marL="0" indent="0" algn="ctr" eaLnBrk="1" hangingPunct="1">
              <a:buNone/>
            </a:pPr>
            <a:r>
              <a:rPr lang="en-US" sz="6000" b="1" dirty="0">
                <a:solidFill>
                  <a:srgbClr val="0432FF"/>
                </a:solidFill>
                <a:latin typeface="Tahoma" charset="0"/>
                <a:ea typeface="ＭＳ Ｐゴシック" charset="0"/>
                <a:cs typeface="ＭＳ Ｐゴシック" charset="0"/>
              </a:rPr>
              <a:t>Data-Driven</a:t>
            </a:r>
          </a:p>
          <a:p>
            <a:pPr marL="0" indent="0" algn="ctr" eaLnBrk="1" hangingPunct="1">
              <a:buNone/>
            </a:pPr>
            <a:r>
              <a:rPr lang="en-US" sz="6000" dirty="0">
                <a:solidFill>
                  <a:srgbClr val="0432FF"/>
                </a:solidFill>
                <a:latin typeface="Tahoma" charset="0"/>
                <a:ea typeface="ＭＳ Ｐゴシック" charset="0"/>
                <a:cs typeface="ＭＳ Ｐゴシック" charset="0"/>
              </a:rPr>
              <a:t>(Self-Optimizing)</a:t>
            </a:r>
          </a:p>
          <a:p>
            <a:pPr marL="0" indent="0" algn="ctr" eaLnBrk="1" hangingPunct="1">
              <a:buNone/>
            </a:pPr>
            <a:r>
              <a:rPr lang="en-US" sz="6000" dirty="0">
                <a:solidFill>
                  <a:srgbClr val="FF0000"/>
                </a:solidFill>
                <a:latin typeface="Tahoma" charset="0"/>
                <a:ea typeface="ＭＳ Ｐゴシック" charset="0"/>
                <a:cs typeface="ＭＳ Ｐゴシック" charset="0"/>
              </a:rPr>
              <a:t> Computing Architectures</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419BFC-0704-824A-8642-CF6757650AC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1681551920"/>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E84E-ADC1-5249-886C-95085282143B}"/>
              </a:ext>
            </a:extLst>
          </p:cNvPr>
          <p:cNvSpPr>
            <a:spLocks noGrp="1"/>
          </p:cNvSpPr>
          <p:nvPr>
            <p:ph type="title"/>
          </p:nvPr>
        </p:nvSpPr>
        <p:spPr/>
        <p:txBody>
          <a:bodyPr/>
          <a:lstStyle/>
          <a:p>
            <a:r>
              <a:rPr lang="en-US" dirty="0"/>
              <a:t>Corollaries: Architectures Today …</a:t>
            </a:r>
          </a:p>
        </p:txBody>
      </p:sp>
      <p:sp>
        <p:nvSpPr>
          <p:cNvPr id="3" name="Content Placeholder 2">
            <a:extLst>
              <a:ext uri="{FF2B5EF4-FFF2-40B4-BE49-F238E27FC236}">
                <a16:creationId xmlns:a16="http://schemas.microsoft.com/office/drawing/2014/main" id="{F4818612-8984-844F-B9E9-73680A050937}"/>
              </a:ext>
            </a:extLst>
          </p:cNvPr>
          <p:cNvSpPr>
            <a:spLocks noGrp="1"/>
          </p:cNvSpPr>
          <p:nvPr>
            <p:ph idx="1"/>
          </p:nvPr>
        </p:nvSpPr>
        <p:spPr>
          <a:xfrm>
            <a:off x="228600" y="1052736"/>
            <a:ext cx="8610600" cy="4876800"/>
          </a:xfrm>
        </p:spPr>
        <p:txBody>
          <a:bodyPr/>
          <a:lstStyle/>
          <a:p>
            <a:r>
              <a:rPr lang="en-US" dirty="0"/>
              <a:t>Architectures are </a:t>
            </a:r>
            <a:r>
              <a:rPr lang="en-US" dirty="0">
                <a:solidFill>
                  <a:srgbClr val="FF0000"/>
                </a:solidFill>
              </a:rPr>
              <a:t>terrible at dealing with data</a:t>
            </a:r>
          </a:p>
          <a:p>
            <a:pPr lvl="1"/>
            <a:r>
              <a:rPr lang="en-US" dirty="0"/>
              <a:t>Designed to mainly store and move data vs. to compute </a:t>
            </a:r>
          </a:p>
          <a:p>
            <a:pPr lvl="1"/>
            <a:r>
              <a:rPr lang="en-US" dirty="0"/>
              <a:t>They are </a:t>
            </a:r>
            <a:r>
              <a:rPr lang="en-US" dirty="0">
                <a:solidFill>
                  <a:srgbClr val="0432FF"/>
                </a:solidFill>
              </a:rPr>
              <a:t>processor-centric as opposed to </a:t>
            </a:r>
            <a:r>
              <a:rPr lang="en-US" b="1" dirty="0">
                <a:solidFill>
                  <a:srgbClr val="0432FF"/>
                </a:solidFill>
              </a:rPr>
              <a:t>data-centric</a:t>
            </a:r>
          </a:p>
          <a:p>
            <a:pPr lvl="1"/>
            <a:endParaRPr lang="en-US" dirty="0"/>
          </a:p>
          <a:p>
            <a:r>
              <a:rPr lang="en-US" dirty="0"/>
              <a:t>Architectures are </a:t>
            </a:r>
            <a:r>
              <a:rPr lang="en-US" dirty="0">
                <a:solidFill>
                  <a:srgbClr val="FF0000"/>
                </a:solidFill>
              </a:rPr>
              <a:t>terrible at taking advantage of vast amounts of data </a:t>
            </a:r>
            <a:r>
              <a:rPr lang="en-US" dirty="0"/>
              <a:t>(and metadata) available to them</a:t>
            </a:r>
          </a:p>
          <a:p>
            <a:pPr lvl="1"/>
            <a:r>
              <a:rPr lang="en-US" dirty="0"/>
              <a:t>Designed to make simple decisions, ignoring lots of data </a:t>
            </a:r>
          </a:p>
          <a:p>
            <a:pPr lvl="1"/>
            <a:r>
              <a:rPr lang="en-US" dirty="0"/>
              <a:t>They make </a:t>
            </a:r>
            <a:r>
              <a:rPr lang="en-US" dirty="0">
                <a:solidFill>
                  <a:srgbClr val="0432FF"/>
                </a:solidFill>
              </a:rPr>
              <a:t>human-driven decisions vs. </a:t>
            </a:r>
            <a:r>
              <a:rPr lang="en-US" b="1" dirty="0">
                <a:solidFill>
                  <a:srgbClr val="0432FF"/>
                </a:solidFill>
              </a:rPr>
              <a:t>data-driven</a:t>
            </a:r>
            <a:r>
              <a:rPr lang="en-US" dirty="0">
                <a:solidFill>
                  <a:srgbClr val="0432FF"/>
                </a:solidFill>
              </a:rPr>
              <a:t> decisions</a:t>
            </a:r>
          </a:p>
          <a:p>
            <a:pPr lvl="1"/>
            <a:endParaRPr lang="en-US" dirty="0"/>
          </a:p>
          <a:p>
            <a:r>
              <a:rPr lang="en-US" dirty="0"/>
              <a:t>Architectures are </a:t>
            </a:r>
            <a:r>
              <a:rPr lang="en-US" dirty="0">
                <a:solidFill>
                  <a:srgbClr val="FF0000"/>
                </a:solidFill>
              </a:rPr>
              <a:t>terrible at knowing and exploiting different properties of application data</a:t>
            </a:r>
          </a:p>
          <a:p>
            <a:pPr lvl="1"/>
            <a:r>
              <a:rPr lang="en-US" dirty="0"/>
              <a:t>Designed to treat all data as the same</a:t>
            </a:r>
          </a:p>
          <a:p>
            <a:pPr lvl="1"/>
            <a:r>
              <a:rPr lang="en-US" dirty="0"/>
              <a:t>They make </a:t>
            </a:r>
            <a:r>
              <a:rPr lang="en-US" dirty="0">
                <a:solidFill>
                  <a:srgbClr val="0000FF"/>
                </a:solidFill>
              </a:rPr>
              <a:t>component-aware decisions vs. </a:t>
            </a:r>
            <a:r>
              <a:rPr lang="en-US" b="1" dirty="0">
                <a:solidFill>
                  <a:srgbClr val="0000FF"/>
                </a:solidFill>
              </a:rPr>
              <a:t>data-aware</a:t>
            </a:r>
          </a:p>
        </p:txBody>
      </p:sp>
      <p:sp>
        <p:nvSpPr>
          <p:cNvPr id="4" name="Slide Number Placeholder 3">
            <a:extLst>
              <a:ext uri="{FF2B5EF4-FFF2-40B4-BE49-F238E27FC236}">
                <a16:creationId xmlns:a16="http://schemas.microsoft.com/office/drawing/2014/main" id="{13E336A3-DE7D-504A-A23C-315D49EE689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AutoShape 25">
            <a:extLst>
              <a:ext uri="{FF2B5EF4-FFF2-40B4-BE49-F238E27FC236}">
                <a16:creationId xmlns:a16="http://schemas.microsoft.com/office/drawing/2014/main" id="{A839A51C-8802-D047-8CD0-32595BF41ED0}"/>
              </a:ext>
            </a:extLst>
          </p:cNvPr>
          <p:cNvSpPr>
            <a:spLocks noChangeArrowheads="1"/>
          </p:cNvSpPr>
          <p:nvPr/>
        </p:nvSpPr>
        <p:spPr bwMode="auto">
          <a:xfrm>
            <a:off x="611560" y="4725144"/>
            <a:ext cx="6984776" cy="792088"/>
          </a:xfrm>
          <a:prstGeom prst="roundRect">
            <a:avLst>
              <a:gd name="adj" fmla="val 16667"/>
            </a:avLst>
          </a:prstGeom>
          <a:noFill/>
          <a:ln w="79375">
            <a:solidFill>
              <a:srgbClr val="8C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2712595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CE99-5A9A-3B4D-B9AE-CED1929518D6}"/>
              </a:ext>
            </a:extLst>
          </p:cNvPr>
          <p:cNvSpPr>
            <a:spLocks noGrp="1"/>
          </p:cNvSpPr>
          <p:nvPr>
            <p:ph type="title"/>
          </p:nvPr>
        </p:nvSpPr>
        <p:spPr/>
        <p:txBody>
          <a:bodyPr/>
          <a:lstStyle/>
          <a:p>
            <a:r>
              <a:rPr lang="en-US" dirty="0"/>
              <a:t>Data-Aware Architectures</a:t>
            </a:r>
          </a:p>
        </p:txBody>
      </p:sp>
      <p:sp>
        <p:nvSpPr>
          <p:cNvPr id="3" name="Content Placeholder 2">
            <a:extLst>
              <a:ext uri="{FF2B5EF4-FFF2-40B4-BE49-F238E27FC236}">
                <a16:creationId xmlns:a16="http://schemas.microsoft.com/office/drawing/2014/main" id="{2A999E97-8C3D-FC48-9E08-0D96B2348D48}"/>
              </a:ext>
            </a:extLst>
          </p:cNvPr>
          <p:cNvSpPr>
            <a:spLocks noGrp="1"/>
          </p:cNvSpPr>
          <p:nvPr>
            <p:ph idx="1"/>
          </p:nvPr>
        </p:nvSpPr>
        <p:spPr/>
        <p:txBody>
          <a:bodyPr/>
          <a:lstStyle/>
          <a:p>
            <a:r>
              <a:rPr lang="en-US" dirty="0"/>
              <a:t>A data-aware architecture </a:t>
            </a:r>
            <a:r>
              <a:rPr lang="en-US" dirty="0">
                <a:solidFill>
                  <a:srgbClr val="0000FF"/>
                </a:solidFill>
              </a:rPr>
              <a:t>understands what it can do with and to each piece of data</a:t>
            </a:r>
          </a:p>
          <a:p>
            <a:endParaRPr lang="en-US" dirty="0"/>
          </a:p>
          <a:p>
            <a:r>
              <a:rPr lang="en-US" dirty="0"/>
              <a:t>It makes use of different properties of data to improve performance, efficiency and other metrics</a:t>
            </a:r>
          </a:p>
          <a:p>
            <a:pPr lvl="1"/>
            <a:r>
              <a:rPr lang="en-US" dirty="0"/>
              <a:t>Compressibility</a:t>
            </a:r>
          </a:p>
          <a:p>
            <a:pPr lvl="1"/>
            <a:r>
              <a:rPr lang="en-US" dirty="0"/>
              <a:t>Approximability</a:t>
            </a:r>
          </a:p>
          <a:p>
            <a:pPr lvl="1"/>
            <a:r>
              <a:rPr lang="en-US" dirty="0"/>
              <a:t>Locality</a:t>
            </a:r>
          </a:p>
          <a:p>
            <a:pPr lvl="1"/>
            <a:r>
              <a:rPr lang="en-US" dirty="0"/>
              <a:t>Sparsity</a:t>
            </a:r>
          </a:p>
          <a:p>
            <a:pPr lvl="1"/>
            <a:r>
              <a:rPr lang="en-US" dirty="0"/>
              <a:t>Criticality for Computation X</a:t>
            </a:r>
          </a:p>
          <a:p>
            <a:pPr lvl="1"/>
            <a:r>
              <a:rPr lang="en-US" dirty="0"/>
              <a:t>Access Semantics</a:t>
            </a:r>
          </a:p>
          <a:p>
            <a:pPr lvl="1"/>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188C744D-F38D-264E-AC4F-A7A830C2B660}"/>
              </a:ext>
            </a:extLst>
          </p:cNvPr>
          <p:cNvSpPr>
            <a:spLocks noGrp="1"/>
          </p:cNvSpPr>
          <p:nvPr>
            <p:ph type="sldNum" sz="quarter" idx="11"/>
          </p:nvPr>
        </p:nvSpPr>
        <p:spPr/>
        <p:txBody>
          <a:bodyPr/>
          <a:lstStyle/>
          <a:p>
            <a:pPr>
              <a:defRPr/>
            </a:pPr>
            <a:fld id="{DA95AFC4-B67F-BC48-882B-8F3B14641016}" type="slidenum">
              <a:rPr lang="en-US" smtClean="0"/>
              <a:pPr>
                <a:defRPr/>
              </a:pPr>
              <a:t>227</a:t>
            </a:fld>
            <a:endParaRPr lang="en-US"/>
          </a:p>
        </p:txBody>
      </p:sp>
    </p:spTree>
    <p:extLst>
      <p:ext uri="{BB962C8B-B14F-4D97-AF65-F5344CB8AC3E}">
        <p14:creationId xmlns:p14="http://schemas.microsoft.com/office/powerpoint/2010/main" val="5802452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84E8-46D7-1745-BA18-D06529D28974}"/>
              </a:ext>
            </a:extLst>
          </p:cNvPr>
          <p:cNvSpPr>
            <a:spLocks noGrp="1"/>
          </p:cNvSpPr>
          <p:nvPr>
            <p:ph type="title"/>
          </p:nvPr>
        </p:nvSpPr>
        <p:spPr/>
        <p:txBody>
          <a:bodyPr/>
          <a:lstStyle/>
          <a:p>
            <a:r>
              <a:rPr lang="en-US" dirty="0"/>
              <a:t>One Problem: Limited Expressiveness</a:t>
            </a:r>
          </a:p>
        </p:txBody>
      </p:sp>
      <p:sp>
        <p:nvSpPr>
          <p:cNvPr id="3" name="Content Placeholder 2">
            <a:extLst>
              <a:ext uri="{FF2B5EF4-FFF2-40B4-BE49-F238E27FC236}">
                <a16:creationId xmlns:a16="http://schemas.microsoft.com/office/drawing/2014/main" id="{F313CB78-6E64-104A-B227-ECFB269415F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8A73B4-6E72-424A-8FAB-A5668B1645C1}"/>
              </a:ext>
            </a:extLst>
          </p:cNvPr>
          <p:cNvSpPr>
            <a:spLocks noGrp="1"/>
          </p:cNvSpPr>
          <p:nvPr>
            <p:ph type="sldNum" sz="quarter" idx="11"/>
          </p:nvPr>
        </p:nvSpPr>
        <p:spPr/>
        <p:txBody>
          <a:bodyPr/>
          <a:lstStyle/>
          <a:p>
            <a:pPr>
              <a:defRPr/>
            </a:pPr>
            <a:fld id="{DA95AFC4-B67F-BC48-882B-8F3B14641016}" type="slidenum">
              <a:rPr lang="en-US" smtClean="0"/>
              <a:pPr>
                <a:defRPr/>
              </a:pPr>
              <a:t>228</a:t>
            </a:fld>
            <a:endParaRPr lang="en-US"/>
          </a:p>
        </p:txBody>
      </p:sp>
      <p:pic>
        <p:nvPicPr>
          <p:cNvPr id="6" name="Picture 5">
            <a:extLst>
              <a:ext uri="{FF2B5EF4-FFF2-40B4-BE49-F238E27FC236}">
                <a16:creationId xmlns:a16="http://schemas.microsoft.com/office/drawing/2014/main" id="{92A1BD76-0C0A-1B44-A8C0-61EA9A13B35D}"/>
              </a:ext>
            </a:extLst>
          </p:cNvPr>
          <p:cNvPicPr>
            <a:picLocks noChangeAspect="1"/>
          </p:cNvPicPr>
          <p:nvPr/>
        </p:nvPicPr>
        <p:blipFill>
          <a:blip r:embed="rId2"/>
          <a:stretch>
            <a:fillRect/>
          </a:stretch>
        </p:blipFill>
        <p:spPr>
          <a:xfrm>
            <a:off x="50800" y="1114896"/>
            <a:ext cx="9042400" cy="4978400"/>
          </a:xfrm>
          <a:prstGeom prst="rect">
            <a:avLst/>
          </a:prstGeom>
        </p:spPr>
      </p:pic>
    </p:spTree>
    <p:extLst>
      <p:ext uri="{BB962C8B-B14F-4D97-AF65-F5344CB8AC3E}">
        <p14:creationId xmlns:p14="http://schemas.microsoft.com/office/powerpoint/2010/main" val="2838028694"/>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CB68-5CE5-1D4D-AAE5-65AE904DEBFF}"/>
              </a:ext>
            </a:extLst>
          </p:cNvPr>
          <p:cNvSpPr>
            <a:spLocks noGrp="1"/>
          </p:cNvSpPr>
          <p:nvPr>
            <p:ph type="title"/>
          </p:nvPr>
        </p:nvSpPr>
        <p:spPr/>
        <p:txBody>
          <a:bodyPr/>
          <a:lstStyle/>
          <a:p>
            <a:r>
              <a:rPr lang="en-US" dirty="0"/>
              <a:t>A Solution: More Expressive Interfaces</a:t>
            </a:r>
          </a:p>
        </p:txBody>
      </p:sp>
      <p:sp>
        <p:nvSpPr>
          <p:cNvPr id="3" name="Content Placeholder 2">
            <a:extLst>
              <a:ext uri="{FF2B5EF4-FFF2-40B4-BE49-F238E27FC236}">
                <a16:creationId xmlns:a16="http://schemas.microsoft.com/office/drawing/2014/main" id="{F5DB3EEF-AAAD-9847-820E-EB0F1C17AC9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8108765-1E1B-D049-A72B-B6772BD3CE39}"/>
              </a:ext>
            </a:extLst>
          </p:cNvPr>
          <p:cNvSpPr>
            <a:spLocks noGrp="1"/>
          </p:cNvSpPr>
          <p:nvPr>
            <p:ph type="sldNum" sz="quarter" idx="11"/>
          </p:nvPr>
        </p:nvSpPr>
        <p:spPr/>
        <p:txBody>
          <a:bodyPr/>
          <a:lstStyle/>
          <a:p>
            <a:pPr>
              <a:defRPr/>
            </a:pPr>
            <a:fld id="{DA95AFC4-B67F-BC48-882B-8F3B14641016}" type="slidenum">
              <a:rPr lang="en-US" smtClean="0"/>
              <a:pPr>
                <a:defRPr/>
              </a:pPr>
              <a:t>229</a:t>
            </a:fld>
            <a:endParaRPr lang="en-US"/>
          </a:p>
        </p:txBody>
      </p:sp>
      <p:pic>
        <p:nvPicPr>
          <p:cNvPr id="6" name="Picture 5">
            <a:extLst>
              <a:ext uri="{FF2B5EF4-FFF2-40B4-BE49-F238E27FC236}">
                <a16:creationId xmlns:a16="http://schemas.microsoft.com/office/drawing/2014/main" id="{EB3FB78E-168C-4E4F-B6BE-1657460704D9}"/>
              </a:ext>
            </a:extLst>
          </p:cNvPr>
          <p:cNvPicPr>
            <a:picLocks noChangeAspect="1"/>
          </p:cNvPicPr>
          <p:nvPr/>
        </p:nvPicPr>
        <p:blipFill>
          <a:blip r:embed="rId2"/>
          <a:stretch>
            <a:fillRect/>
          </a:stretch>
        </p:blipFill>
        <p:spPr>
          <a:xfrm>
            <a:off x="25400" y="1196752"/>
            <a:ext cx="9093200" cy="5041900"/>
          </a:xfrm>
          <a:prstGeom prst="rect">
            <a:avLst/>
          </a:prstGeom>
        </p:spPr>
      </p:pic>
    </p:spTree>
    <p:extLst>
      <p:ext uri="{BB962C8B-B14F-4D97-AF65-F5344CB8AC3E}">
        <p14:creationId xmlns:p14="http://schemas.microsoft.com/office/powerpoint/2010/main" val="80530592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DA2A0-7490-744D-B60D-81215B72FEBB}"/>
              </a:ext>
            </a:extLst>
          </p:cNvPr>
          <p:cNvSpPr>
            <a:spLocks noGrp="1"/>
          </p:cNvSpPr>
          <p:nvPr>
            <p:ph type="title"/>
          </p:nvPr>
        </p:nvSpPr>
        <p:spPr/>
        <p:txBody>
          <a:bodyPr/>
          <a:lstStyle/>
          <a:p>
            <a:r>
              <a:rPr lang="en-US" dirty="0"/>
              <a:t>How to Handle Data Well</a:t>
            </a:r>
          </a:p>
        </p:txBody>
      </p:sp>
      <p:sp>
        <p:nvSpPr>
          <p:cNvPr id="3" name="Content Placeholder 2">
            <a:extLst>
              <a:ext uri="{FF2B5EF4-FFF2-40B4-BE49-F238E27FC236}">
                <a16:creationId xmlns:a16="http://schemas.microsoft.com/office/drawing/2014/main" id="{F9739C49-7CA6-0A4F-B6A6-39271AEA7AD4}"/>
              </a:ext>
            </a:extLst>
          </p:cNvPr>
          <p:cNvSpPr>
            <a:spLocks noGrp="1"/>
          </p:cNvSpPr>
          <p:nvPr>
            <p:ph idx="1"/>
          </p:nvPr>
        </p:nvSpPr>
        <p:spPr>
          <a:xfrm>
            <a:off x="228600" y="1196752"/>
            <a:ext cx="8610600" cy="4876800"/>
          </a:xfrm>
        </p:spPr>
        <p:txBody>
          <a:bodyPr/>
          <a:lstStyle/>
          <a:p>
            <a:r>
              <a:rPr lang="en-US" dirty="0"/>
              <a:t>Ensure data does not overwhelm the components</a:t>
            </a:r>
          </a:p>
          <a:p>
            <a:pPr lvl="1"/>
            <a:r>
              <a:rPr lang="en-US" dirty="0"/>
              <a:t>via intelligent algorithms</a:t>
            </a:r>
          </a:p>
          <a:p>
            <a:pPr lvl="1"/>
            <a:r>
              <a:rPr lang="en-US" dirty="0"/>
              <a:t>via intelligent architectures</a:t>
            </a:r>
          </a:p>
          <a:p>
            <a:pPr lvl="1"/>
            <a:r>
              <a:rPr lang="en-US" dirty="0"/>
              <a:t>via whole system designs: algorithm-architecture-devices</a:t>
            </a:r>
          </a:p>
          <a:p>
            <a:pPr lvl="1"/>
            <a:endParaRPr lang="en-US" dirty="0"/>
          </a:p>
          <a:p>
            <a:pPr lvl="1"/>
            <a:endParaRPr lang="en-US" dirty="0"/>
          </a:p>
          <a:p>
            <a:r>
              <a:rPr lang="en-US" dirty="0"/>
              <a:t>Take advantage of vast amounts of data and metadata</a:t>
            </a:r>
          </a:p>
          <a:p>
            <a:pPr lvl="1"/>
            <a:r>
              <a:rPr lang="en-US" dirty="0"/>
              <a:t>to improve architectural &amp; system-level decisions </a:t>
            </a:r>
          </a:p>
          <a:p>
            <a:pPr lvl="1"/>
            <a:endParaRPr lang="en-US" dirty="0"/>
          </a:p>
          <a:p>
            <a:pPr lvl="1"/>
            <a:endParaRPr lang="en-US" dirty="0"/>
          </a:p>
          <a:p>
            <a:r>
              <a:rPr lang="en-US" dirty="0"/>
              <a:t>Understand and exploit properties of (different) data</a:t>
            </a:r>
          </a:p>
          <a:p>
            <a:pPr lvl="1"/>
            <a:r>
              <a:rPr lang="en-US" dirty="0"/>
              <a:t>to improve algorithms &amp; architectures in various metrics</a:t>
            </a:r>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3523FF48-EF17-B147-BE03-650132864BE6}"/>
              </a:ext>
            </a:extLst>
          </p:cNvPr>
          <p:cNvSpPr>
            <a:spLocks noGrp="1"/>
          </p:cNvSpPr>
          <p:nvPr>
            <p:ph type="sldNum" sz="quarter" idx="11"/>
          </p:nvPr>
        </p:nvSpPr>
        <p:spPr/>
        <p:txBody>
          <a:bodyPr/>
          <a:lstStyle/>
          <a:p>
            <a:fld id="{323594FA-E141-4234-AE05-360401972BE7}" type="slidenum">
              <a:rPr lang="en-US" altLang="en-US" smtClean="0">
                <a:solidFill>
                  <a:srgbClr val="000000"/>
                </a:solidFill>
              </a:rPr>
              <a:pPr/>
              <a:t>23</a:t>
            </a:fld>
            <a:endParaRPr lang="en-US" altLang="en-US">
              <a:solidFill>
                <a:srgbClr val="000000"/>
              </a:solidFill>
            </a:endParaRPr>
          </a:p>
        </p:txBody>
      </p:sp>
    </p:spTree>
    <p:extLst>
      <p:ext uri="{BB962C8B-B14F-4D97-AF65-F5344CB8AC3E}">
        <p14:creationId xmlns:p14="http://schemas.microsoft.com/office/powerpoint/2010/main" val="23210022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2FD8-C628-064E-B654-422ABB282C2F}"/>
              </a:ext>
            </a:extLst>
          </p:cNvPr>
          <p:cNvSpPr>
            <a:spLocks noGrp="1"/>
          </p:cNvSpPr>
          <p:nvPr>
            <p:ph type="title"/>
          </p:nvPr>
        </p:nvSpPr>
        <p:spPr/>
        <p:txBody>
          <a:bodyPr/>
          <a:lstStyle/>
          <a:p>
            <a:r>
              <a:rPr lang="en-US" dirty="0"/>
              <a:t>Expressive (Memory) Interfaces</a:t>
            </a:r>
          </a:p>
        </p:txBody>
      </p:sp>
      <p:sp>
        <p:nvSpPr>
          <p:cNvPr id="3" name="Content Placeholder 2">
            <a:extLst>
              <a:ext uri="{FF2B5EF4-FFF2-40B4-BE49-F238E27FC236}">
                <a16:creationId xmlns:a16="http://schemas.microsoft.com/office/drawing/2014/main" id="{6EB3B564-03E4-1349-929A-2E1148D45F1E}"/>
              </a:ext>
            </a:extLst>
          </p:cNvPr>
          <p:cNvSpPr>
            <a:spLocks noGrp="1"/>
          </p:cNvSpPr>
          <p:nvPr>
            <p:ph idx="1"/>
          </p:nvPr>
        </p:nvSpPr>
        <p:spPr>
          <a:xfrm>
            <a:off x="228600" y="997529"/>
            <a:ext cx="8682038" cy="5193723"/>
          </a:xfrm>
        </p:spPr>
        <p:txBody>
          <a:bodyPr/>
          <a:lstStyle/>
          <a:p>
            <a:r>
              <a:rPr lang="en-US" sz="1700" dirty="0"/>
              <a:t>Nandita Vijaykumar, </a:t>
            </a:r>
            <a:r>
              <a:rPr lang="en-US" sz="1700" dirty="0" err="1"/>
              <a:t>Abhilasha</a:t>
            </a:r>
            <a:r>
              <a:rPr lang="en-US" sz="1700" dirty="0"/>
              <a:t> Jain, </a:t>
            </a:r>
            <a:r>
              <a:rPr lang="en-US" sz="1700" dirty="0" err="1"/>
              <a:t>Diptesh</a:t>
            </a:r>
            <a:r>
              <a:rPr lang="en-US" sz="1700" dirty="0"/>
              <a:t> Majumdar, Kevin Hsieh, Gennady Pekhimenko, </a:t>
            </a:r>
            <a:r>
              <a:rPr lang="en-US" sz="1700" dirty="0" err="1"/>
              <a:t>Eiman</a:t>
            </a:r>
            <a:r>
              <a:rPr lang="en-US" sz="1700" dirty="0"/>
              <a:t> Ebrahimi, Nastaran Hajinazar, Phillip B. Gibbons and Onur Mutlu,</a:t>
            </a:r>
            <a:br>
              <a:rPr lang="en-US" sz="1700" dirty="0"/>
            </a:br>
            <a:r>
              <a:rPr lang="en-US" sz="1700" b="1" dirty="0">
                <a:solidFill>
                  <a:srgbClr val="0432FF"/>
                </a:solidFill>
                <a:hlinkClick r:id="rId2">
                  <a:extLst>
                    <a:ext uri="{A12FA001-AC4F-418D-AE19-62706E023703}">
                      <ahyp:hlinkClr xmlns:ahyp="http://schemas.microsoft.com/office/drawing/2018/hyperlinkcolor" val="tx"/>
                    </a:ext>
                  </a:extLst>
                </a:hlinkClick>
              </a:rPr>
              <a:t>"A Case for Richer Cross-layer Abstractions: Bridging the Semantic Gap with Expressive Memory"</a:t>
            </a:r>
            <a:br>
              <a:rPr lang="en-US" sz="1700" dirty="0">
                <a:solidFill>
                  <a:srgbClr val="0432FF"/>
                </a:solidFill>
              </a:rPr>
            </a:br>
            <a:r>
              <a:rPr lang="en-US" sz="1700" i="1" dirty="0"/>
              <a:t>Proceedings of the </a:t>
            </a:r>
            <a:r>
              <a:rPr lang="en-US" sz="1700" i="1" dirty="0">
                <a:hlinkClick r:id="rId3"/>
              </a:rPr>
              <a:t>45th International Symposium on Computer Architecture</a:t>
            </a:r>
            <a:r>
              <a:rPr lang="en-US" sz="1700" i="1" dirty="0"/>
              <a:t> (</a:t>
            </a:r>
            <a:r>
              <a:rPr lang="en-US" sz="1700" b="1" i="1" dirty="0"/>
              <a:t>ISCA</a:t>
            </a:r>
            <a:r>
              <a:rPr lang="en-US" sz="1700" i="1" dirty="0"/>
              <a:t>)</a:t>
            </a:r>
            <a:r>
              <a:rPr lang="en-US" sz="1700" dirty="0"/>
              <a:t>, Los Angeles, CA, USA, June 2018. </a:t>
            </a:r>
            <a:br>
              <a:rPr lang="en-US" sz="1700" dirty="0"/>
            </a:br>
            <a:r>
              <a:rPr lang="en-US" sz="1700" dirty="0"/>
              <a:t>[</a:t>
            </a:r>
            <a:r>
              <a:rPr lang="en-US" sz="1700" dirty="0">
                <a:hlinkClick r:id="rId4"/>
              </a:rPr>
              <a:t>Slides (pptx)</a:t>
            </a:r>
            <a:r>
              <a:rPr lang="en-US" sz="1700" dirty="0"/>
              <a:t> </a:t>
            </a:r>
            <a:r>
              <a:rPr lang="en-US" sz="1700" dirty="0">
                <a:hlinkClick r:id="rId5"/>
              </a:rPr>
              <a:t>(pdf)</a:t>
            </a:r>
            <a:r>
              <a:rPr lang="en-US" sz="1700" dirty="0"/>
              <a:t>] [</a:t>
            </a:r>
            <a:r>
              <a:rPr lang="en-US" sz="1700" dirty="0">
                <a:hlinkClick r:id="rId6"/>
              </a:rPr>
              <a:t>Lightning Talk Slides (pptx)</a:t>
            </a:r>
            <a:r>
              <a:rPr lang="en-US" sz="1700" dirty="0"/>
              <a:t> </a:t>
            </a:r>
            <a:r>
              <a:rPr lang="en-US" sz="1700" dirty="0">
                <a:hlinkClick r:id="rId7"/>
              </a:rPr>
              <a:t>(pdf)</a:t>
            </a:r>
            <a:r>
              <a:rPr lang="en-US" sz="1700" dirty="0"/>
              <a:t>] </a:t>
            </a:r>
            <a:br>
              <a:rPr lang="en-US" sz="1700" dirty="0"/>
            </a:br>
            <a:r>
              <a:rPr lang="en-US" sz="1700" dirty="0"/>
              <a:t>[</a:t>
            </a:r>
            <a:r>
              <a:rPr lang="en-US" sz="1700" dirty="0">
                <a:hlinkClick r:id="rId8"/>
              </a:rPr>
              <a:t>Lightning Talk Video</a:t>
            </a:r>
            <a:r>
              <a:rPr lang="en-US" sz="1700" dirty="0"/>
              <a:t>] </a:t>
            </a:r>
            <a:br>
              <a:rPr lang="en-US" sz="1700" dirty="0"/>
            </a:br>
            <a:endParaRPr lang="en-US" sz="1700" dirty="0"/>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3E3956AB-73AF-DA47-9B86-0C2E0F90E73D}"/>
              </a:ext>
            </a:extLst>
          </p:cNvPr>
          <p:cNvSpPr>
            <a:spLocks noGrp="1"/>
          </p:cNvSpPr>
          <p:nvPr>
            <p:ph type="sldNum" sz="quarter" idx="11"/>
          </p:nvPr>
        </p:nvSpPr>
        <p:spPr/>
        <p:txBody>
          <a:bodyPr/>
          <a:lstStyle/>
          <a:p>
            <a:pPr>
              <a:defRPr/>
            </a:pPr>
            <a:fld id="{DA95AFC4-B67F-BC48-882B-8F3B14641016}" type="slidenum">
              <a:rPr lang="en-US" smtClean="0"/>
              <a:pPr>
                <a:defRPr/>
              </a:pPr>
              <a:t>230</a:t>
            </a:fld>
            <a:endParaRPr lang="en-US"/>
          </a:p>
        </p:txBody>
      </p:sp>
      <p:pic>
        <p:nvPicPr>
          <p:cNvPr id="5" name="Picture 4">
            <a:extLst>
              <a:ext uri="{FF2B5EF4-FFF2-40B4-BE49-F238E27FC236}">
                <a16:creationId xmlns:a16="http://schemas.microsoft.com/office/drawing/2014/main" id="{E145A992-0FE5-B446-A1A6-725FE0D3A7CF}"/>
              </a:ext>
            </a:extLst>
          </p:cNvPr>
          <p:cNvPicPr>
            <a:picLocks noChangeAspect="1"/>
          </p:cNvPicPr>
          <p:nvPr/>
        </p:nvPicPr>
        <p:blipFill>
          <a:blip r:embed="rId9"/>
          <a:stretch>
            <a:fillRect/>
          </a:stretch>
        </p:blipFill>
        <p:spPr>
          <a:xfrm>
            <a:off x="88842" y="4005064"/>
            <a:ext cx="9019662" cy="2186188"/>
          </a:xfrm>
          <a:prstGeom prst="rect">
            <a:avLst/>
          </a:prstGeom>
        </p:spPr>
      </p:pic>
    </p:spTree>
    <p:extLst>
      <p:ext uri="{BB962C8B-B14F-4D97-AF65-F5344CB8AC3E}">
        <p14:creationId xmlns:p14="http://schemas.microsoft.com/office/powerpoint/2010/main" val="2725547889"/>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6D52-A3A4-BB4C-95B5-D7873A3CAACD}"/>
              </a:ext>
            </a:extLst>
          </p:cNvPr>
          <p:cNvSpPr>
            <a:spLocks noGrp="1"/>
          </p:cNvSpPr>
          <p:nvPr>
            <p:ph type="title"/>
          </p:nvPr>
        </p:nvSpPr>
        <p:spPr/>
        <p:txBody>
          <a:bodyPr/>
          <a:lstStyle/>
          <a:p>
            <a:r>
              <a:rPr lang="en-US" dirty="0"/>
              <a:t>X-</a:t>
            </a:r>
            <a:r>
              <a:rPr lang="en-US" dirty="0" err="1"/>
              <a:t>MeM</a:t>
            </a:r>
            <a:r>
              <a:rPr lang="en-US" dirty="0"/>
              <a:t> Aids Many Optimizations</a:t>
            </a:r>
          </a:p>
        </p:txBody>
      </p:sp>
      <p:sp>
        <p:nvSpPr>
          <p:cNvPr id="3" name="Content Placeholder 2">
            <a:extLst>
              <a:ext uri="{FF2B5EF4-FFF2-40B4-BE49-F238E27FC236}">
                <a16:creationId xmlns:a16="http://schemas.microsoft.com/office/drawing/2014/main" id="{07CA2F28-2488-E747-BAA8-A1CAE69849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9D2B23E-41F9-6F47-9E06-4386E4593C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2107" y="958340"/>
            <a:ext cx="8323585" cy="5817110"/>
          </a:xfrm>
          <a:prstGeom prst="rect">
            <a:avLst/>
          </a:prstGeom>
        </p:spPr>
      </p:pic>
    </p:spTree>
    <p:extLst>
      <p:ext uri="{BB962C8B-B14F-4D97-AF65-F5344CB8AC3E}">
        <p14:creationId xmlns:p14="http://schemas.microsoft.com/office/powerpoint/2010/main" val="1820303585"/>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2FD8-C628-064E-B654-422ABB282C2F}"/>
              </a:ext>
            </a:extLst>
          </p:cNvPr>
          <p:cNvSpPr>
            <a:spLocks noGrp="1"/>
          </p:cNvSpPr>
          <p:nvPr>
            <p:ph type="title"/>
          </p:nvPr>
        </p:nvSpPr>
        <p:spPr/>
        <p:txBody>
          <a:bodyPr/>
          <a:lstStyle/>
          <a:p>
            <a:r>
              <a:rPr lang="en-US" dirty="0"/>
              <a:t>Expressive (Memory) Interfaces for GPUs</a:t>
            </a:r>
          </a:p>
        </p:txBody>
      </p:sp>
      <p:sp>
        <p:nvSpPr>
          <p:cNvPr id="3" name="Content Placeholder 2">
            <a:extLst>
              <a:ext uri="{FF2B5EF4-FFF2-40B4-BE49-F238E27FC236}">
                <a16:creationId xmlns:a16="http://schemas.microsoft.com/office/drawing/2014/main" id="{6EB3B564-03E4-1349-929A-2E1148D45F1E}"/>
              </a:ext>
            </a:extLst>
          </p:cNvPr>
          <p:cNvSpPr>
            <a:spLocks noGrp="1"/>
          </p:cNvSpPr>
          <p:nvPr>
            <p:ph idx="1"/>
          </p:nvPr>
        </p:nvSpPr>
        <p:spPr>
          <a:xfrm>
            <a:off x="228600" y="997529"/>
            <a:ext cx="8682038" cy="5193723"/>
          </a:xfrm>
        </p:spPr>
        <p:txBody>
          <a:bodyPr/>
          <a:lstStyle/>
          <a:p>
            <a:r>
              <a:rPr lang="en-US" sz="1700" dirty="0"/>
              <a:t>Nandita Vijaykumar, </a:t>
            </a:r>
            <a:r>
              <a:rPr lang="en-US" sz="1700" dirty="0" err="1"/>
              <a:t>Eiman</a:t>
            </a:r>
            <a:r>
              <a:rPr lang="en-US" sz="1700" dirty="0"/>
              <a:t> Ebrahimi, Kevin Hsieh, Phillip B. Gibbons and Onur Mutlu,</a:t>
            </a:r>
            <a:br>
              <a:rPr lang="en-US" sz="1700" dirty="0"/>
            </a:br>
            <a:r>
              <a:rPr lang="en-US" sz="1700" b="1" dirty="0">
                <a:solidFill>
                  <a:srgbClr val="0432FF"/>
                </a:solidFill>
                <a:hlinkClick r:id="rId2">
                  <a:extLst>
                    <a:ext uri="{A12FA001-AC4F-418D-AE19-62706E023703}">
                      <ahyp:hlinkClr xmlns:ahyp="http://schemas.microsoft.com/office/drawing/2018/hyperlinkcolor" val="tx"/>
                    </a:ext>
                  </a:extLst>
                </a:hlinkClick>
              </a:rPr>
              <a:t>"The Locality Descriptor: A Holistic Cross-Layer Abstraction to Express Data Locality in GPUs"</a:t>
            </a:r>
            <a:br>
              <a:rPr lang="en-US" sz="1700" dirty="0">
                <a:solidFill>
                  <a:srgbClr val="0432FF"/>
                </a:solidFill>
              </a:rPr>
            </a:br>
            <a:r>
              <a:rPr lang="en-US" sz="1700" i="1" dirty="0"/>
              <a:t>Proceedings of the </a:t>
            </a:r>
            <a:r>
              <a:rPr lang="en-US" sz="1700" i="1" dirty="0">
                <a:hlinkClick r:id="rId3"/>
              </a:rPr>
              <a:t>45th International Symposium on Computer Architecture</a:t>
            </a:r>
            <a:r>
              <a:rPr lang="en-US" sz="1700" i="1" dirty="0"/>
              <a:t> (</a:t>
            </a:r>
            <a:r>
              <a:rPr lang="en-US" sz="1700" b="1" i="1" dirty="0"/>
              <a:t>ISCA</a:t>
            </a:r>
            <a:r>
              <a:rPr lang="en-US" sz="1700" i="1" dirty="0"/>
              <a:t>)</a:t>
            </a:r>
            <a:r>
              <a:rPr lang="en-US" sz="1700" dirty="0"/>
              <a:t>, Los Angeles, CA, USA, June 2018. </a:t>
            </a:r>
            <a:br>
              <a:rPr lang="en-US" sz="1700" dirty="0"/>
            </a:br>
            <a:r>
              <a:rPr lang="en-US" sz="1700" dirty="0"/>
              <a:t>[</a:t>
            </a:r>
            <a:r>
              <a:rPr lang="en-US" sz="1700" dirty="0">
                <a:hlinkClick r:id="rId4"/>
              </a:rPr>
              <a:t>Slides (pptx)</a:t>
            </a:r>
            <a:r>
              <a:rPr lang="en-US" sz="1700" dirty="0"/>
              <a:t> </a:t>
            </a:r>
            <a:r>
              <a:rPr lang="en-US" sz="1700" dirty="0">
                <a:hlinkClick r:id="rId5"/>
              </a:rPr>
              <a:t>(pdf)</a:t>
            </a:r>
            <a:r>
              <a:rPr lang="en-US" sz="1700" dirty="0"/>
              <a:t>] [</a:t>
            </a:r>
            <a:r>
              <a:rPr lang="en-US" sz="1700" dirty="0">
                <a:hlinkClick r:id="rId6"/>
              </a:rPr>
              <a:t>Lightning Talk Slides (pptx)</a:t>
            </a:r>
            <a:r>
              <a:rPr lang="en-US" sz="1700" dirty="0"/>
              <a:t> </a:t>
            </a:r>
            <a:r>
              <a:rPr lang="en-US" sz="1700" dirty="0">
                <a:hlinkClick r:id="rId7"/>
              </a:rPr>
              <a:t>(pdf)</a:t>
            </a:r>
            <a:r>
              <a:rPr lang="en-US" sz="1700" dirty="0"/>
              <a:t>] </a:t>
            </a:r>
            <a:br>
              <a:rPr lang="en-US" sz="1700" dirty="0"/>
            </a:br>
            <a:r>
              <a:rPr lang="en-US" sz="1700" dirty="0"/>
              <a:t>[</a:t>
            </a:r>
            <a:r>
              <a:rPr lang="en-US" sz="1700" dirty="0">
                <a:hlinkClick r:id="rId8"/>
              </a:rPr>
              <a:t>Lightning Talk Video</a:t>
            </a:r>
            <a:r>
              <a:rPr lang="en-US" sz="1700" dirty="0"/>
              <a:t>] </a:t>
            </a:r>
            <a:br>
              <a:rPr lang="en-US" sz="1700" dirty="0"/>
            </a:br>
            <a:endParaRPr lang="en-US" sz="1700" dirty="0"/>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3E3956AB-73AF-DA47-9B86-0C2E0F90E73D}"/>
              </a:ext>
            </a:extLst>
          </p:cNvPr>
          <p:cNvSpPr>
            <a:spLocks noGrp="1"/>
          </p:cNvSpPr>
          <p:nvPr>
            <p:ph type="sldNum" sz="quarter" idx="11"/>
          </p:nvPr>
        </p:nvSpPr>
        <p:spPr/>
        <p:txBody>
          <a:bodyPr/>
          <a:lstStyle/>
          <a:p>
            <a:pPr>
              <a:defRPr/>
            </a:pPr>
            <a:fld id="{DA95AFC4-B67F-BC48-882B-8F3B14641016}" type="slidenum">
              <a:rPr lang="en-US" smtClean="0"/>
              <a:pPr>
                <a:defRPr/>
              </a:pPr>
              <a:t>232</a:t>
            </a:fld>
            <a:endParaRPr lang="en-US"/>
          </a:p>
        </p:txBody>
      </p:sp>
      <p:pic>
        <p:nvPicPr>
          <p:cNvPr id="6" name="Picture 5">
            <a:extLst>
              <a:ext uri="{FF2B5EF4-FFF2-40B4-BE49-F238E27FC236}">
                <a16:creationId xmlns:a16="http://schemas.microsoft.com/office/drawing/2014/main" id="{D7E19532-BD2E-4D40-9F98-09CE73A3DF5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3949144"/>
            <a:ext cx="9144000" cy="1928128"/>
          </a:xfrm>
          <a:prstGeom prst="rect">
            <a:avLst/>
          </a:prstGeom>
        </p:spPr>
      </p:pic>
    </p:spTree>
    <p:extLst>
      <p:ext uri="{BB962C8B-B14F-4D97-AF65-F5344CB8AC3E}">
        <p14:creationId xmlns:p14="http://schemas.microsoft.com/office/powerpoint/2010/main" val="3030575167"/>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An Example: Hybrid Memory Management</a:t>
            </a:r>
          </a:p>
        </p:txBody>
      </p:sp>
      <p:sp>
        <p:nvSpPr>
          <p:cNvPr id="3" name="Content Placeholder 2"/>
          <p:cNvSpPr>
            <a:spLocks noGrp="1"/>
          </p:cNvSpPr>
          <p:nvPr>
            <p:ph idx="1"/>
          </p:nvPr>
        </p:nvSpPr>
        <p:spPr>
          <a:xfrm>
            <a:off x="228600" y="1124744"/>
            <a:ext cx="8610600" cy="48077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a:p>
            <a:pPr marL="0" indent="0">
              <a:buNone/>
            </a:pPr>
            <a:r>
              <a:rPr lang="en-US" sz="1600" dirty="0"/>
              <a:t>Meza+, “</a:t>
            </a:r>
            <a:r>
              <a:rPr lang="en-US" sz="1600" dirty="0">
                <a:solidFill>
                  <a:srgbClr val="0000FF"/>
                </a:solidFill>
              </a:rPr>
              <a:t>Enabling Efficient and Scalable Hybrid Memories</a:t>
            </a:r>
            <a:r>
              <a:rPr lang="en-US" sz="1600" dirty="0"/>
              <a:t>,” IEEE Comp. Arch. Letters, 2012.</a:t>
            </a:r>
          </a:p>
          <a:p>
            <a:pPr marL="0" indent="0">
              <a:buNone/>
            </a:pPr>
            <a:r>
              <a:rPr lang="en-US" sz="1600" dirty="0"/>
              <a:t>Yoon+, “</a:t>
            </a:r>
            <a:r>
              <a:rPr lang="en-US" sz="1600" dirty="0">
                <a:solidFill>
                  <a:srgbClr val="0000FF"/>
                </a:solidFill>
              </a:rPr>
              <a:t>Row Buffer Locality Aware Caching Policies for Hybrid Memories</a:t>
            </a:r>
            <a:r>
              <a:rPr lang="en-US" sz="1600" dirty="0"/>
              <a:t>,” ICCD 2012 Best Paper Award.</a:t>
            </a:r>
          </a:p>
          <a:p>
            <a:pPr marL="0" indent="0">
              <a:buNone/>
            </a:pPr>
            <a:endParaRPr lang="en-US" sz="16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a:xfrm>
            <a:off x="3000210" y="1052736"/>
            <a:ext cx="1512168"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Tahoma"/>
              </a:rPr>
              <a:t>SoC</a:t>
            </a:r>
            <a:endParaRPr kumimoji="0" lang="en-US" sz="2400" b="0" i="0" u="none" strike="noStrike" kern="1200" cap="none" spc="0" normalizeH="0" baseline="0" noProof="0" dirty="0">
              <a:ln>
                <a:noFill/>
              </a:ln>
              <a:solidFill>
                <a:srgbClr val="000000"/>
              </a:solidFill>
              <a:effectLst/>
              <a:uLnTx/>
              <a:uFillTx/>
              <a:latin typeface="Tahoma"/>
              <a:ea typeface="+mn-ea"/>
              <a:cs typeface="+mn-cs"/>
            </a:endParaRPr>
          </a:p>
        </p:txBody>
      </p:sp>
      <p:sp>
        <p:nvSpPr>
          <p:cNvPr id="5" name="Rectangle 4"/>
          <p:cNvSpPr/>
          <p:nvPr/>
        </p:nvSpPr>
        <p:spPr>
          <a:xfrm>
            <a:off x="3000210" y="2047067"/>
            <a:ext cx="792087" cy="504056"/>
          </a:xfrm>
          <a:prstGeom prst="rect">
            <a:avLst/>
          </a:prstGeom>
          <a:solidFill>
            <a:schemeClr val="accent6">
              <a:lumMod val="20000"/>
              <a:lumOff val="80000"/>
            </a:schemeClr>
          </a:solidFill>
          <a:ln>
            <a:solidFill>
              <a:schemeClr val="accent6">
                <a:lumMod val="20000"/>
                <a:lumOff val="8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mn-ea"/>
                <a:cs typeface="+mn-cs"/>
              </a:rPr>
              <a:t>DRAMCtrl</a:t>
            </a:r>
          </a:p>
        </p:txBody>
      </p:sp>
      <p:cxnSp>
        <p:nvCxnSpPr>
          <p:cNvPr id="6" name="Straight Connector 5"/>
          <p:cNvCxnSpPr/>
          <p:nvPr/>
        </p:nvCxnSpPr>
        <p:spPr>
          <a:xfrm>
            <a:off x="3440385" y="2601190"/>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3144226" y="3140968"/>
            <a:ext cx="296159"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403648" y="2744642"/>
            <a:ext cx="1740577"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6633">
                    <a:lumMod val="75000"/>
                  </a:srgbClr>
                </a:solidFill>
                <a:effectLst/>
                <a:uLnTx/>
                <a:uFillTx/>
                <a:latin typeface="Tahoma"/>
                <a:ea typeface="+mn-ea"/>
                <a:cs typeface="+mn-cs"/>
              </a:rPr>
              <a:t>Fast, </a:t>
            </a:r>
            <a:r>
              <a:rPr kumimoji="0" lang="en-US" sz="1800" b="1" i="0" u="none" strike="noStrike" kern="1200" cap="none" spc="0" normalizeH="0" baseline="0" noProof="0" dirty="0">
                <a:ln>
                  <a:noFill/>
                </a:ln>
                <a:solidFill>
                  <a:srgbClr val="006633">
                    <a:lumMod val="75000"/>
                  </a:srgbClr>
                </a:solidFill>
                <a:effectLst/>
                <a:uLnTx/>
                <a:uFillTx/>
                <a:latin typeface="Tahoma"/>
                <a:ea typeface="+mn-ea"/>
                <a:cs typeface="+mn-cs"/>
              </a:rPr>
              <a:t>durable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Small,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leaky, volatile,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high-cost</a:t>
            </a:r>
          </a:p>
        </p:txBody>
      </p:sp>
      <p:sp>
        <p:nvSpPr>
          <p:cNvPr id="9" name="Rectangle 8"/>
          <p:cNvSpPr/>
          <p:nvPr/>
        </p:nvSpPr>
        <p:spPr>
          <a:xfrm>
            <a:off x="4440369" y="2744642"/>
            <a:ext cx="4070409"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4D26"/>
                </a:solidFill>
                <a:effectLst/>
                <a:uLnTx/>
                <a:uFillTx/>
                <a:latin typeface="Tahoma"/>
                <a:ea typeface="+mn-ea"/>
                <a:cs typeface="+mn-cs"/>
              </a:rPr>
              <a:t>Large, non-volatile, low-cost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Slow, </a:t>
            </a:r>
            <a:r>
              <a:rPr kumimoji="0" lang="en-US" sz="1800" b="1" i="0" u="none" strike="noStrike" kern="1200" cap="none" spc="0" normalizeH="0" baseline="0" noProof="0" dirty="0">
                <a:ln>
                  <a:noFill/>
                </a:ln>
                <a:solidFill>
                  <a:srgbClr val="8C0000"/>
                </a:solidFill>
                <a:effectLst/>
                <a:uLnTx/>
                <a:uFillTx/>
                <a:latin typeface="Tahoma"/>
                <a:ea typeface="+mn-ea"/>
                <a:cs typeface="+mn-cs"/>
              </a:rPr>
              <a:t>wears out, </a:t>
            </a:r>
            <a:r>
              <a:rPr kumimoji="0" lang="en-US" sz="1800" b="0" i="0" u="none" strike="noStrike" kern="1200" cap="none" spc="0" normalizeH="0" baseline="0" noProof="0" dirty="0">
                <a:ln>
                  <a:noFill/>
                </a:ln>
                <a:solidFill>
                  <a:srgbClr val="8C0000"/>
                </a:solidFill>
                <a:effectLst/>
                <a:uLnTx/>
                <a:uFillTx/>
                <a:latin typeface="Tahoma"/>
                <a:ea typeface="+mn-ea"/>
                <a:cs typeface="+mn-cs"/>
              </a:rPr>
              <a:t>high active energy</a:t>
            </a:r>
          </a:p>
        </p:txBody>
      </p:sp>
      <p:cxnSp>
        <p:nvCxnSpPr>
          <p:cNvPr id="10" name="Straight Connector 9"/>
          <p:cNvCxnSpPr/>
          <p:nvPr/>
        </p:nvCxnSpPr>
        <p:spPr>
          <a:xfrm flipH="1">
            <a:off x="4113004" y="3140968"/>
            <a:ext cx="32736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792298" y="2045549"/>
            <a:ext cx="735381" cy="504056"/>
          </a:xfrm>
          <a:prstGeom prst="rect">
            <a:avLst/>
          </a:prstGeom>
          <a:solidFill>
            <a:schemeClr val="accent6">
              <a:lumMod val="40000"/>
              <a:lumOff val="60000"/>
            </a:schemeClr>
          </a:solidFill>
          <a:ln>
            <a:solidFill>
              <a:schemeClr val="accent6">
                <a:lumMod val="40000"/>
                <a:lumOff val="6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03030"/>
                </a:solidFill>
                <a:effectLst/>
                <a:uLnTx/>
                <a:uFillTx/>
                <a:latin typeface="Tahoma"/>
                <a:ea typeface="+mn-ea"/>
                <a:cs typeface="+mn-cs"/>
              </a:rPr>
              <a:t>PCM Ctrl</a:t>
            </a:r>
          </a:p>
        </p:txBody>
      </p:sp>
      <p:cxnSp>
        <p:nvCxnSpPr>
          <p:cNvPr id="12" name="Straight Connector 11"/>
          <p:cNvCxnSpPr/>
          <p:nvPr/>
        </p:nvCxnSpPr>
        <p:spPr>
          <a:xfrm>
            <a:off x="4113004" y="2564904"/>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44847" y="2353804"/>
            <a:ext cx="782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03030"/>
                </a:solidFill>
                <a:effectLst/>
                <a:uLnTx/>
                <a:uFillTx/>
                <a:latin typeface="Tahoma"/>
                <a:ea typeface="+mn-ea"/>
                <a:cs typeface="+mn-cs"/>
              </a:rPr>
              <a:t>DRAM</a:t>
            </a:r>
          </a:p>
        </p:txBody>
      </p:sp>
      <p:sp>
        <p:nvSpPr>
          <p:cNvPr id="14" name="TextBox 13"/>
          <p:cNvSpPr txBox="1"/>
          <p:nvPr/>
        </p:nvSpPr>
        <p:spPr>
          <a:xfrm>
            <a:off x="4876146" y="2364939"/>
            <a:ext cx="34713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03030"/>
                </a:solidFill>
                <a:effectLst/>
                <a:uLnTx/>
                <a:uFillTx/>
                <a:latin typeface="Tahoma"/>
                <a:ea typeface="+mn-ea"/>
                <a:cs typeface="+mn-cs"/>
              </a:rPr>
              <a:t>Phase Change Memory (or Tech. X)</a:t>
            </a:r>
          </a:p>
        </p:txBody>
      </p:sp>
      <p:sp>
        <p:nvSpPr>
          <p:cNvPr id="15" name="TextBox 14"/>
          <p:cNvSpPr txBox="1"/>
          <p:nvPr/>
        </p:nvSpPr>
        <p:spPr>
          <a:xfrm>
            <a:off x="459985" y="4365104"/>
            <a:ext cx="8161209"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Hardware/software manage data allocation and movement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Tahoma"/>
                <a:ea typeface="+mn-ea"/>
                <a:cs typeface="+mn-cs"/>
              </a:rPr>
              <a:t>to achieve the best of multiple technologies</a:t>
            </a:r>
          </a:p>
        </p:txBody>
      </p:sp>
    </p:spTree>
    <p:extLst>
      <p:ext uri="{BB962C8B-B14F-4D97-AF65-F5344CB8AC3E}">
        <p14:creationId xmlns:p14="http://schemas.microsoft.com/office/powerpoint/2010/main" val="3998135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600" dirty="0"/>
              <a:t>An Example: Heterogeneous-Reliability Memory</a:t>
            </a:r>
          </a:p>
        </p:txBody>
      </p:sp>
      <p:sp>
        <p:nvSpPr>
          <p:cNvPr id="3" name="Content Placeholder 2"/>
          <p:cNvSpPr>
            <a:spLocks noGrp="1"/>
          </p:cNvSpPr>
          <p:nvPr>
            <p:ph idx="1"/>
          </p:nvPr>
        </p:nvSpPr>
        <p:spPr>
          <a:xfrm>
            <a:off x="228600" y="980728"/>
            <a:ext cx="8807896" cy="5051648"/>
          </a:xfrm>
        </p:spPr>
        <p:txBody>
          <a:bodyPr/>
          <a:lstStyle/>
          <a:p>
            <a:r>
              <a:rPr lang="en-US" sz="1800" dirty="0" err="1"/>
              <a:t>Yixin</a:t>
            </a:r>
            <a:r>
              <a:rPr lang="en-US" sz="1800" dirty="0"/>
              <a:t> </a:t>
            </a:r>
            <a:r>
              <a:rPr lang="en-US" sz="1800" dirty="0" err="1"/>
              <a:t>Luo</a:t>
            </a:r>
            <a:r>
              <a:rPr lang="en-US" sz="1800" dirty="0"/>
              <a:t>, </a:t>
            </a:r>
            <a:r>
              <a:rPr lang="en-US" sz="1800" dirty="0" err="1"/>
              <a:t>Sriram</a:t>
            </a:r>
            <a:r>
              <a:rPr lang="en-US" sz="1800" dirty="0"/>
              <a:t> </a:t>
            </a:r>
            <a:r>
              <a:rPr lang="en-US" sz="1800" dirty="0" err="1"/>
              <a:t>Govindan</a:t>
            </a:r>
            <a:r>
              <a:rPr lang="en-US" sz="1800" dirty="0"/>
              <a:t>, </a:t>
            </a:r>
            <a:r>
              <a:rPr lang="en-US" sz="1800" dirty="0" err="1"/>
              <a:t>Bikash</a:t>
            </a:r>
            <a:r>
              <a:rPr lang="en-US" sz="1800" dirty="0"/>
              <a:t> Sharma, Mark </a:t>
            </a:r>
            <a:r>
              <a:rPr lang="en-US" sz="1800" dirty="0" err="1"/>
              <a:t>Santaniello</a:t>
            </a:r>
            <a:r>
              <a:rPr lang="en-US" sz="1800" dirty="0"/>
              <a:t>, Justin Meza, </a:t>
            </a:r>
            <a:r>
              <a:rPr lang="en-US" sz="1800" dirty="0" err="1"/>
              <a:t>Aman</a:t>
            </a:r>
            <a:r>
              <a:rPr lang="en-US" sz="1800" dirty="0"/>
              <a:t> </a:t>
            </a:r>
            <a:r>
              <a:rPr lang="en-US" sz="1800" dirty="0" err="1"/>
              <a:t>Kansal</a:t>
            </a:r>
            <a:r>
              <a:rPr lang="en-US" sz="1800" dirty="0"/>
              <a:t>, </a:t>
            </a:r>
            <a:r>
              <a:rPr lang="en-US" sz="1800" dirty="0" err="1"/>
              <a:t>Jie</a:t>
            </a:r>
            <a:r>
              <a:rPr lang="en-US" sz="1800" dirty="0"/>
              <a:t> Liu, </a:t>
            </a:r>
            <a:r>
              <a:rPr lang="en-US" sz="1800" dirty="0" err="1"/>
              <a:t>Badriddine</a:t>
            </a:r>
            <a:r>
              <a:rPr lang="en-US" sz="1800" dirty="0"/>
              <a:t> </a:t>
            </a:r>
            <a:r>
              <a:rPr lang="en-US" sz="1800" dirty="0" err="1"/>
              <a:t>Khessib</a:t>
            </a:r>
            <a:r>
              <a:rPr lang="en-US" sz="1800" dirty="0"/>
              <a:t>, </a:t>
            </a:r>
            <a:r>
              <a:rPr lang="en-US" sz="1800" dirty="0" err="1"/>
              <a:t>Kushagra</a:t>
            </a:r>
            <a:r>
              <a:rPr lang="en-US" sz="1800" dirty="0"/>
              <a:t> </a:t>
            </a:r>
            <a:r>
              <a:rPr lang="en-US" sz="1800" dirty="0" err="1"/>
              <a:t>Vaid</a:t>
            </a:r>
            <a:r>
              <a:rPr lang="en-US" sz="1800" dirty="0"/>
              <a:t>,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"Characterizing Application Memory Error Vulnerability to Optimize Data Center Cost via Heterogeneous-Reliability Memory"</a:t>
            </a:r>
            <a:r>
              <a:rPr lang="en-US" sz="1800" dirty="0">
                <a:solidFill>
                  <a:srgbClr val="0432FF"/>
                </a:solidFill>
              </a:rPr>
              <a:t> </a:t>
            </a:r>
            <a:br>
              <a:rPr lang="en-US" sz="1800" dirty="0"/>
            </a:br>
            <a:r>
              <a:rPr lang="en-US" sz="1800" i="1" dirty="0"/>
              <a:t>Proceedings of the </a:t>
            </a:r>
            <a:r>
              <a:rPr lang="en-US" sz="1800" i="1" dirty="0">
                <a:hlinkClick r:id="rId3"/>
              </a:rPr>
              <a:t>44th Annual IEEE/IFIP International Conference on Dependable Systems and Networks </a:t>
            </a:r>
            <a:r>
              <a:rPr lang="en-US" sz="1800" i="1" dirty="0"/>
              <a:t>(</a:t>
            </a:r>
            <a:r>
              <a:rPr lang="en-US" sz="1800" b="1" i="1" dirty="0"/>
              <a:t>DSN</a:t>
            </a:r>
            <a:r>
              <a:rPr lang="en-US" sz="1800" i="1" dirty="0"/>
              <a:t>)</a:t>
            </a:r>
            <a:r>
              <a:rPr lang="en-US" sz="1800" dirty="0"/>
              <a:t>, Atlanta, GA, June 2014. [</a:t>
            </a:r>
            <a:r>
              <a:rPr lang="en-US" sz="1800" dirty="0">
                <a:hlinkClick r:id="rId4"/>
              </a:rPr>
              <a:t>Summary</a:t>
            </a:r>
            <a:r>
              <a:rPr lang="en-US" sz="1800" dirty="0"/>
              <a:t>] [</a:t>
            </a:r>
            <a:r>
              <a:rPr lang="en-US" sz="1800" dirty="0">
                <a:hlinkClick r:id="rId5"/>
              </a:rPr>
              <a:t>Slides (pptx)</a:t>
            </a:r>
            <a:r>
              <a:rPr lang="en-US" sz="1800" dirty="0"/>
              <a:t> </a:t>
            </a:r>
            <a:r>
              <a:rPr lang="en-US" sz="1800" dirty="0">
                <a:hlinkClick r:id="rId6"/>
              </a:rPr>
              <a:t>(pdf)</a:t>
            </a:r>
            <a:r>
              <a:rPr lang="en-US" sz="1800" dirty="0"/>
              <a:t>] [</a:t>
            </a:r>
            <a:r>
              <a:rPr lang="en-US" sz="1800" dirty="0">
                <a:hlinkClick r:id="rId7"/>
              </a:rPr>
              <a:t>Coverage on ZDNet</a:t>
            </a:r>
            <a:r>
              <a:rPr lang="en-US" sz="18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8"/>
          <a:stretch>
            <a:fillRect/>
          </a:stretch>
        </p:blipFill>
        <p:spPr>
          <a:xfrm>
            <a:off x="0" y="3861048"/>
            <a:ext cx="9144000" cy="1840302"/>
          </a:xfrm>
          <a:prstGeom prst="rect">
            <a:avLst/>
          </a:prstGeom>
        </p:spPr>
      </p:pic>
    </p:spTree>
    <p:extLst>
      <p:ext uri="{BB962C8B-B14F-4D97-AF65-F5344CB8AC3E}">
        <p14:creationId xmlns:p14="http://schemas.microsoft.com/office/powerpoint/2010/main" val="1709346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p:nvPr/>
        </p:nvGraphicFramePr>
        <p:xfrm>
          <a:off x="0" y="1085850"/>
          <a:ext cx="9144000" cy="5370459"/>
        </p:xfrm>
        <a:graphic>
          <a:graphicData uri="http://schemas.openxmlformats.org/drawingml/2006/chart">
            <c:chart xmlns:c="http://schemas.openxmlformats.org/drawingml/2006/chart" xmlns:r="http://schemas.openxmlformats.org/officeDocument/2006/relationships" r:id="rId3"/>
          </a:graphicData>
        </a:graphic>
      </p:graphicFrame>
      <p:sp>
        <p:nvSpPr>
          <p:cNvPr id="45" name="Rectangle 44"/>
          <p:cNvSpPr/>
          <p:nvPr/>
        </p:nvSpPr>
        <p:spPr>
          <a:xfrm>
            <a:off x="980379" y="4376031"/>
            <a:ext cx="1937964" cy="1199692"/>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47" name="Oval 46"/>
          <p:cNvSpPr/>
          <p:nvPr/>
        </p:nvSpPr>
        <p:spPr>
          <a:xfrm>
            <a:off x="6459276" y="4521805"/>
            <a:ext cx="1937964" cy="1199692"/>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 name="Title 1"/>
          <p:cNvSpPr>
            <a:spLocks noGrp="1"/>
          </p:cNvSpPr>
          <p:nvPr>
            <p:ph type="title"/>
          </p:nvPr>
        </p:nvSpPr>
        <p:spPr/>
        <p:txBody>
          <a:bodyPr>
            <a:noAutofit/>
          </a:bodyPr>
          <a:lstStyle/>
          <a:p>
            <a:r>
              <a:rPr lang="en-US" sz="4000" dirty="0"/>
              <a:t>Exploiting Memory Error Tolerance </a:t>
            </a:r>
            <a:br>
              <a:rPr lang="en-US" sz="4000" dirty="0"/>
            </a:br>
            <a:r>
              <a:rPr lang="en-US" sz="4000" dirty="0"/>
              <a:t>with Hybrid Memory Systems</a:t>
            </a:r>
          </a:p>
        </p:txBody>
      </p:sp>
      <p:sp>
        <p:nvSpPr>
          <p:cNvPr id="178" name="Rounded Rectangle 177"/>
          <p:cNvSpPr/>
          <p:nvPr/>
        </p:nvSpPr>
        <p:spPr>
          <a:xfrm>
            <a:off x="253076" y="1315568"/>
            <a:ext cx="8637848" cy="5310051"/>
          </a:xfrm>
          <a:prstGeom prst="roundRect">
            <a:avLst>
              <a:gd name="adj" fmla="val 558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H</a:t>
            </a:r>
            <a:r>
              <a:rPr kumimoji="0" lang="en-US" sz="3600" b="0" i="0" u="none" strike="noStrike" kern="1200" cap="none" spc="0" normalizeH="0" baseline="0" noProof="0" dirty="0">
                <a:ln>
                  <a:noFill/>
                </a:ln>
                <a:solidFill>
                  <a:prstClr val="black"/>
                </a:solidFill>
                <a:effectLst/>
                <a:uLnTx/>
                <a:uFillTx/>
                <a:latin typeface="Calibri"/>
                <a:ea typeface="+mn-ea"/>
                <a:cs typeface="+mn-cs"/>
              </a:rPr>
              <a:t>eterogeneous-</a:t>
            </a:r>
            <a:r>
              <a:rPr kumimoji="0" lang="en-US" sz="3600" b="1" i="0" u="none" strike="noStrike" kern="1200" cap="none" spc="0" normalizeH="0" baseline="0" noProof="0" dirty="0">
                <a:ln>
                  <a:noFill/>
                </a:ln>
                <a:solidFill>
                  <a:prstClr val="black"/>
                </a:solidFill>
                <a:effectLst/>
                <a:uLnTx/>
                <a:uFillTx/>
                <a:latin typeface="Calibri"/>
                <a:ea typeface="+mn-ea"/>
                <a:cs typeface="+mn-cs"/>
              </a:rPr>
              <a:t>R</a:t>
            </a:r>
            <a:r>
              <a:rPr kumimoji="0" lang="en-US" sz="3600" b="0" i="0" u="none" strike="noStrike" kern="1200" cap="none" spc="0" normalizeH="0" baseline="0" noProof="0" dirty="0">
                <a:ln>
                  <a:noFill/>
                </a:ln>
                <a:solidFill>
                  <a:prstClr val="black"/>
                </a:solidFill>
                <a:effectLst/>
                <a:uLnTx/>
                <a:uFillTx/>
                <a:latin typeface="Calibri"/>
                <a:ea typeface="+mn-ea"/>
                <a:cs typeface="+mn-cs"/>
              </a:rPr>
              <a:t>eliability </a:t>
            </a:r>
            <a:r>
              <a:rPr kumimoji="0" lang="en-US" sz="3600" b="1" i="0" u="none" strike="noStrike" kern="1200" cap="none" spc="0" normalizeH="0" baseline="0" noProof="0" dirty="0">
                <a:ln>
                  <a:noFill/>
                </a:ln>
                <a:solidFill>
                  <a:prstClr val="black"/>
                </a:solidFill>
                <a:effectLst/>
                <a:uLnTx/>
                <a:uFillTx/>
                <a:latin typeface="Calibri"/>
                <a:ea typeface="+mn-ea"/>
                <a:cs typeface="+mn-cs"/>
              </a:rPr>
              <a:t>M</a:t>
            </a:r>
            <a:r>
              <a:rPr kumimoji="0" lang="en-US" sz="3600" b="0" i="0" u="none" strike="noStrike" kern="1200" cap="none" spc="0" normalizeH="0" baseline="0" noProof="0" dirty="0">
                <a:ln>
                  <a:noFill/>
                </a:ln>
                <a:solidFill>
                  <a:prstClr val="black"/>
                </a:solidFill>
                <a:effectLst/>
                <a:uLnTx/>
                <a:uFillTx/>
                <a:latin typeface="Calibri"/>
                <a:ea typeface="+mn-ea"/>
                <a:cs typeface="+mn-cs"/>
              </a:rPr>
              <a:t>emory </a:t>
            </a:r>
            <a:r>
              <a:rPr kumimoji="0" lang="en-US" sz="2400" b="1" i="0" u="none" strike="noStrike" kern="1200" cap="none" spc="0" normalizeH="0" baseline="0" noProof="0" dirty="0">
                <a:ln>
                  <a:noFill/>
                </a:ln>
                <a:solidFill>
                  <a:srgbClr val="1A5712"/>
                </a:solidFill>
                <a:effectLst/>
                <a:uLnTx/>
                <a:uFillTx/>
                <a:latin typeface="Calibri"/>
                <a:ea typeface="+mn-ea"/>
                <a:cs typeface="+mn-cs"/>
              </a:rPr>
              <a:t>[DSN 2014]</a:t>
            </a:r>
          </a:p>
        </p:txBody>
      </p:sp>
      <p:grpSp>
        <p:nvGrpSpPr>
          <p:cNvPr id="179" name="Group 178"/>
          <p:cNvGrpSpPr/>
          <p:nvPr/>
        </p:nvGrpSpPr>
        <p:grpSpPr>
          <a:xfrm>
            <a:off x="4919376" y="3377171"/>
            <a:ext cx="3294984" cy="935806"/>
            <a:chOff x="221980" y="1649582"/>
            <a:chExt cx="3011077" cy="855174"/>
          </a:xfrm>
        </p:grpSpPr>
        <p:grpSp>
          <p:nvGrpSpPr>
            <p:cNvPr id="180" name="Group 179"/>
            <p:cNvGrpSpPr/>
            <p:nvPr/>
          </p:nvGrpSpPr>
          <p:grpSpPr>
            <a:xfrm>
              <a:off x="221980" y="1649582"/>
              <a:ext cx="3011077" cy="855174"/>
              <a:chOff x="221980" y="1649582"/>
              <a:chExt cx="3011077" cy="855174"/>
            </a:xfrm>
          </p:grpSpPr>
          <p:pic>
            <p:nvPicPr>
              <p:cNvPr id="189" name="Picture 2" descr="image:Illustration showing DIMM rank classification labels"/>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21980" y="1649582"/>
                <a:ext cx="3011077" cy="855174"/>
              </a:xfrm>
              <a:prstGeom prst="rect">
                <a:avLst/>
              </a:prstGeom>
              <a:noFill/>
              <a:extLst>
                <a:ext uri="{909E8E84-426E-40dd-AFC4-6F175D3DCCD1}">
                  <a14:hiddenFill xmlns="" xmlns:a14="http://schemas.microsoft.com/office/drawing/2010/main">
                    <a:solidFill>
                      <a:srgbClr val="FFFFFF"/>
                    </a:solidFill>
                  </a14:hiddenFill>
                </a:ext>
              </a:extLst>
            </p:spPr>
          </p:pic>
          <p:sp>
            <p:nvSpPr>
              <p:cNvPr id="190" name="Rectangle 189"/>
              <p:cNvSpPr/>
              <p:nvPr/>
            </p:nvSpPr>
            <p:spPr>
              <a:xfrm>
                <a:off x="359229" y="1719943"/>
                <a:ext cx="2743200" cy="621937"/>
              </a:xfrm>
              <a:prstGeom prst="rect">
                <a:avLst/>
              </a:prstGeom>
              <a:solidFill>
                <a:srgbClr val="99C8B8"/>
              </a:solidFill>
              <a:ln>
                <a:solidFill>
                  <a:srgbClr val="99C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81" name="Rectangle 180"/>
            <p:cNvSpPr/>
            <p:nvPr/>
          </p:nvSpPr>
          <p:spPr>
            <a:xfrm>
              <a:off x="39018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2" name="Rectangle 181"/>
            <p:cNvSpPr/>
            <p:nvPr/>
          </p:nvSpPr>
          <p:spPr>
            <a:xfrm>
              <a:off x="70064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101109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132155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194246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6" name="Rectangle 185"/>
            <p:cNvSpPr/>
            <p:nvPr/>
          </p:nvSpPr>
          <p:spPr>
            <a:xfrm>
              <a:off x="225291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7" name="Rectangle 186"/>
            <p:cNvSpPr/>
            <p:nvPr/>
          </p:nvSpPr>
          <p:spPr>
            <a:xfrm>
              <a:off x="256337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8" name="Rectangle 187"/>
            <p:cNvSpPr/>
            <p:nvPr/>
          </p:nvSpPr>
          <p:spPr>
            <a:xfrm>
              <a:off x="2873829" y="1815694"/>
              <a:ext cx="194541" cy="350564"/>
            </a:xfrm>
            <a:prstGeom prst="rect">
              <a:avLst/>
            </a:prstGeom>
            <a:solidFill>
              <a:srgbClr val="595959"/>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1" name="Group 190"/>
          <p:cNvGrpSpPr/>
          <p:nvPr/>
        </p:nvGrpSpPr>
        <p:grpSpPr>
          <a:xfrm>
            <a:off x="865026" y="3377171"/>
            <a:ext cx="3294984" cy="935806"/>
            <a:chOff x="221980" y="1649582"/>
            <a:chExt cx="3011077" cy="855174"/>
          </a:xfrm>
        </p:grpSpPr>
        <p:grpSp>
          <p:nvGrpSpPr>
            <p:cNvPr id="192" name="Group 191"/>
            <p:cNvGrpSpPr/>
            <p:nvPr/>
          </p:nvGrpSpPr>
          <p:grpSpPr>
            <a:xfrm>
              <a:off x="221980" y="1649582"/>
              <a:ext cx="3011077" cy="855174"/>
              <a:chOff x="221980" y="1649582"/>
              <a:chExt cx="3011077" cy="855174"/>
            </a:xfrm>
          </p:grpSpPr>
          <p:pic>
            <p:nvPicPr>
              <p:cNvPr id="202" name="Picture 2" descr="image:Illustration showing DIMM rank classification labels"/>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21980" y="1649582"/>
                <a:ext cx="3011077" cy="855174"/>
              </a:xfrm>
              <a:prstGeom prst="rect">
                <a:avLst/>
              </a:prstGeom>
              <a:noFill/>
              <a:extLst>
                <a:ext uri="{909E8E84-426E-40dd-AFC4-6F175D3DCCD1}">
                  <a14:hiddenFill xmlns="" xmlns:a14="http://schemas.microsoft.com/office/drawing/2010/main">
                    <a:solidFill>
                      <a:srgbClr val="FFFFFF"/>
                    </a:solidFill>
                  </a14:hiddenFill>
                </a:ext>
              </a:extLst>
            </p:spPr>
          </p:pic>
          <p:sp>
            <p:nvSpPr>
              <p:cNvPr id="203" name="Rectangle 202"/>
              <p:cNvSpPr/>
              <p:nvPr/>
            </p:nvSpPr>
            <p:spPr>
              <a:xfrm>
                <a:off x="359229" y="1719943"/>
                <a:ext cx="2743200" cy="621937"/>
              </a:xfrm>
              <a:prstGeom prst="rect">
                <a:avLst/>
              </a:prstGeom>
              <a:solidFill>
                <a:srgbClr val="99C8B8"/>
              </a:solidFill>
              <a:ln>
                <a:solidFill>
                  <a:srgbClr val="99C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93" name="Rectangle 192"/>
            <p:cNvSpPr/>
            <p:nvPr/>
          </p:nvSpPr>
          <p:spPr>
            <a:xfrm>
              <a:off x="39018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4" name="Rectangle 193"/>
            <p:cNvSpPr/>
            <p:nvPr/>
          </p:nvSpPr>
          <p:spPr>
            <a:xfrm>
              <a:off x="70064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5" name="Rectangle 194"/>
            <p:cNvSpPr/>
            <p:nvPr/>
          </p:nvSpPr>
          <p:spPr>
            <a:xfrm>
              <a:off x="101109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Rectangle 195"/>
            <p:cNvSpPr/>
            <p:nvPr/>
          </p:nvSpPr>
          <p:spPr>
            <a:xfrm>
              <a:off x="132155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7" name="Rectangle 196"/>
            <p:cNvSpPr/>
            <p:nvPr/>
          </p:nvSpPr>
          <p:spPr>
            <a:xfrm>
              <a:off x="194246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8" name="Rectangle 197"/>
            <p:cNvSpPr/>
            <p:nvPr/>
          </p:nvSpPr>
          <p:spPr>
            <a:xfrm>
              <a:off x="225291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Rectangle 198"/>
            <p:cNvSpPr/>
            <p:nvPr/>
          </p:nvSpPr>
          <p:spPr>
            <a:xfrm>
              <a:off x="256337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Rectangle 199"/>
            <p:cNvSpPr/>
            <p:nvPr/>
          </p:nvSpPr>
          <p:spPr>
            <a:xfrm>
              <a:off x="2873829" y="1815694"/>
              <a:ext cx="194541" cy="350564"/>
            </a:xfrm>
            <a:prstGeom prst="rect">
              <a:avLst/>
            </a:prstGeom>
            <a:solidFill>
              <a:srgbClr val="595959"/>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1" name="Rectangle 200"/>
            <p:cNvSpPr/>
            <p:nvPr/>
          </p:nvSpPr>
          <p:spPr>
            <a:xfrm>
              <a:off x="163200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4" name="Rounded Rectangle 203"/>
          <p:cNvSpPr/>
          <p:nvPr/>
        </p:nvSpPr>
        <p:spPr>
          <a:xfrm>
            <a:off x="4881721" y="3362543"/>
            <a:ext cx="3394592" cy="949808"/>
          </a:xfrm>
          <a:prstGeom prst="roundRect">
            <a:avLst>
              <a:gd name="adj" fmla="val 9236"/>
            </a:avLst>
          </a:prstGeom>
          <a:solidFill>
            <a:srgbClr val="B5C1DF">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Low-cost memory</a:t>
            </a:r>
          </a:p>
        </p:txBody>
      </p:sp>
      <p:sp>
        <p:nvSpPr>
          <p:cNvPr id="205" name="Rounded Rectangle 204"/>
          <p:cNvSpPr/>
          <p:nvPr/>
        </p:nvSpPr>
        <p:spPr>
          <a:xfrm>
            <a:off x="827106" y="3362543"/>
            <a:ext cx="3390488" cy="949808"/>
          </a:xfrm>
          <a:prstGeom prst="roundRect">
            <a:avLst>
              <a:gd name="adj" fmla="val 10776"/>
            </a:avLst>
          </a:prstGeom>
          <a:solidFill>
            <a:srgbClr val="375D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Reliable memory</a:t>
            </a:r>
          </a:p>
        </p:txBody>
      </p:sp>
      <p:sp>
        <p:nvSpPr>
          <p:cNvPr id="206" name="Rectangle 205"/>
          <p:cNvSpPr/>
          <p:nvPr/>
        </p:nvSpPr>
        <p:spPr>
          <a:xfrm>
            <a:off x="1392257" y="1633948"/>
            <a:ext cx="2230804" cy="1380974"/>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207" name="Oval 206"/>
          <p:cNvSpPr/>
          <p:nvPr/>
        </p:nvSpPr>
        <p:spPr>
          <a:xfrm>
            <a:off x="5463614" y="1633948"/>
            <a:ext cx="2230804" cy="1380974"/>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08" name="Rectangle 207"/>
          <p:cNvSpPr/>
          <p:nvPr/>
        </p:nvSpPr>
        <p:spPr>
          <a:xfrm>
            <a:off x="1392257" y="1633948"/>
            <a:ext cx="2230804" cy="1380974"/>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209" name="Oval 208"/>
          <p:cNvSpPr/>
          <p:nvPr/>
        </p:nvSpPr>
        <p:spPr>
          <a:xfrm>
            <a:off x="5463614" y="1633948"/>
            <a:ext cx="2230804" cy="1380974"/>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12" name="TextBox 211"/>
          <p:cNvSpPr txBox="1"/>
          <p:nvPr/>
        </p:nvSpPr>
        <p:spPr>
          <a:xfrm>
            <a:off x="844757" y="4534981"/>
            <a:ext cx="3339376" cy="1077218"/>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ECC protected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Well-tested chips</a:t>
            </a:r>
          </a:p>
        </p:txBody>
      </p:sp>
      <p:sp>
        <p:nvSpPr>
          <p:cNvPr id="213" name="TextBox 212"/>
          <p:cNvSpPr txBox="1"/>
          <p:nvPr/>
        </p:nvSpPr>
        <p:spPr>
          <a:xfrm>
            <a:off x="4932283" y="4534981"/>
            <a:ext cx="3293466" cy="1077218"/>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NoECC</a:t>
            </a:r>
            <a:r>
              <a:rPr kumimoji="0" lang="en-US" sz="3200" b="0" i="0" u="none" strike="noStrike" kern="1200" cap="none" spc="0" normalizeH="0" baseline="0" noProof="0" dirty="0">
                <a:ln>
                  <a:noFill/>
                </a:ln>
                <a:solidFill>
                  <a:prstClr val="black"/>
                </a:solidFill>
                <a:effectLst/>
                <a:uLnTx/>
                <a:uFillTx/>
                <a:latin typeface="Calibri"/>
                <a:ea typeface="+mn-ea"/>
                <a:cs typeface="+mn-cs"/>
              </a:rPr>
              <a:t> or Parity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Less-tested chips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p:cNvSpPr/>
          <p:nvPr/>
        </p:nvSpPr>
        <p:spPr>
          <a:xfrm>
            <a:off x="-36512" y="4437112"/>
            <a:ext cx="9073008" cy="1569660"/>
          </a:xfrm>
          <a:prstGeom prst="rect">
            <a:avLst/>
          </a:prstGeom>
          <a:solidFill>
            <a:schemeClr val="bg1"/>
          </a:solidFill>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On Microsoft’s Web Search workload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Reduces server hardware </a:t>
            </a:r>
            <a:r>
              <a:rPr kumimoji="0" lang="en-US" sz="3200" b="0" i="0" u="none" strike="noStrike" kern="1200" cap="none" spc="0" normalizeH="0" baseline="0" noProof="0" dirty="0">
                <a:ln>
                  <a:noFill/>
                </a:ln>
                <a:solidFill>
                  <a:srgbClr val="4A66AC"/>
                </a:solidFill>
                <a:effectLst/>
                <a:uLnTx/>
                <a:uFillTx/>
                <a:latin typeface="Calibri"/>
                <a:ea typeface="+mn-ea"/>
                <a:cs typeface="+mn-cs"/>
              </a:rPr>
              <a:t>cost </a:t>
            </a:r>
            <a:r>
              <a:rPr kumimoji="0" lang="en-US" sz="3200" b="0" i="0" u="none" strike="noStrike" kern="1200" cap="none" spc="0" normalizeH="0" baseline="0" noProof="0" dirty="0">
                <a:ln>
                  <a:noFill/>
                </a:ln>
                <a:solidFill>
                  <a:prstClr val="black"/>
                </a:solidFill>
                <a:effectLst/>
                <a:uLnTx/>
                <a:uFillTx/>
                <a:latin typeface="Calibri"/>
                <a:ea typeface="+mn-ea"/>
                <a:cs typeface="+mn-cs"/>
              </a:rPr>
              <a:t>by </a:t>
            </a:r>
            <a:r>
              <a:rPr kumimoji="0" lang="en-US" sz="3200" b="0" i="0" u="none" strike="noStrike" kern="1200" cap="none" spc="0" normalizeH="0" baseline="0" noProof="0" dirty="0">
                <a:ln>
                  <a:noFill/>
                </a:ln>
                <a:solidFill>
                  <a:srgbClr val="FF0000"/>
                </a:solidFill>
                <a:effectLst/>
                <a:uLnTx/>
                <a:uFillTx/>
                <a:latin typeface="Calibri"/>
                <a:ea typeface="+mn-ea"/>
                <a:cs typeface="+mn-cs"/>
              </a:rPr>
              <a:t>4.7 %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Achieves single server </a:t>
            </a:r>
            <a:r>
              <a:rPr kumimoji="0" lang="en-US" sz="3200" b="0" i="0" u="none" strike="noStrike" kern="1200" cap="none" spc="0" normalizeH="0" baseline="0" noProof="0" dirty="0">
                <a:ln>
                  <a:noFill/>
                </a:ln>
                <a:solidFill>
                  <a:srgbClr val="4A66AC"/>
                </a:solidFill>
                <a:effectLst/>
                <a:uLnTx/>
                <a:uFillTx/>
                <a:latin typeface="Calibri"/>
                <a:ea typeface="+mn-ea"/>
                <a:cs typeface="+mn-cs"/>
              </a:rPr>
              <a:t>availability</a:t>
            </a:r>
            <a:r>
              <a:rPr kumimoji="0" lang="en-US" sz="3200" b="0" i="0" u="none" strike="noStrike" kern="1200" cap="none" spc="0" normalizeH="0" baseline="0" noProof="0" dirty="0">
                <a:ln>
                  <a:noFill/>
                </a:ln>
                <a:solidFill>
                  <a:prstClr val="black"/>
                </a:solidFill>
                <a:effectLst/>
                <a:uLnTx/>
                <a:uFillTx/>
                <a:latin typeface="Calibri"/>
                <a:ea typeface="+mn-ea"/>
                <a:cs typeface="+mn-cs"/>
              </a:rPr>
              <a:t> target of </a:t>
            </a:r>
            <a:r>
              <a:rPr kumimoji="0" lang="en-US" sz="3200" b="0" i="0" u="none" strike="noStrike" kern="1200" cap="none" spc="0" normalizeH="0" baseline="0" noProof="0" dirty="0">
                <a:ln>
                  <a:noFill/>
                </a:ln>
                <a:solidFill>
                  <a:srgbClr val="FF0000"/>
                </a:solidFill>
                <a:effectLst/>
                <a:uLnTx/>
                <a:uFillTx/>
                <a:latin typeface="Calibri"/>
                <a:ea typeface="+mn-ea"/>
                <a:cs typeface="+mn-cs"/>
              </a:rPr>
              <a:t>99.90 %</a:t>
            </a:r>
          </a:p>
        </p:txBody>
      </p:sp>
    </p:spTree>
    <p:extLst>
      <p:ext uri="{BB962C8B-B14F-4D97-AF65-F5344CB8AC3E}">
        <p14:creationId xmlns:p14="http://schemas.microsoft.com/office/powerpoint/2010/main" val="41876729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3.61111E-6 7.40741E-7 L -0.09236 -0.40671 " pathEditMode="relative" rAng="0" ptsTypes="AA">
                                      <p:cBhvr>
                                        <p:cTn id="14" dur="2000" fill="hold"/>
                                        <p:tgtEl>
                                          <p:spTgt spid="47"/>
                                        </p:tgtEl>
                                        <p:attrNameLst>
                                          <p:attrName>ppt_x</p:attrName>
                                          <p:attrName>ppt_y</p:attrName>
                                        </p:attrNameLst>
                                      </p:cBhvr>
                                      <p:rCtr x="-4618" y="-20347"/>
                                    </p:animMotion>
                                  </p:childTnLst>
                                </p:cTn>
                              </p:par>
                              <p:par>
                                <p:cTn id="15" presetID="42" presetClass="path" presetSubtype="0" accel="50000" decel="50000" fill="hold" grpId="1" nodeType="withEffect">
                                  <p:stCondLst>
                                    <p:cond delay="0"/>
                                  </p:stCondLst>
                                  <p:childTnLst>
                                    <p:animMotion origin="layout" path="M -4.44444E-6 -2.96296E-6 L 0.06094 -0.38657 " pathEditMode="relative" rAng="0" ptsTypes="AA">
                                      <p:cBhvr>
                                        <p:cTn id="16" dur="2000" fill="hold"/>
                                        <p:tgtEl>
                                          <p:spTgt spid="45"/>
                                        </p:tgtEl>
                                        <p:attrNameLst>
                                          <p:attrName>ppt_x</p:attrName>
                                          <p:attrName>ppt_y</p:attrName>
                                        </p:attrNameLst>
                                      </p:cBhvr>
                                      <p:rCtr x="3038" y="-19329"/>
                                    </p:animMotion>
                                  </p:childTnLst>
                                </p:cTn>
                              </p:par>
                              <p:par>
                                <p:cTn id="17" presetID="10" presetClass="exit" presetSubtype="0" fill="hold" grpId="2" nodeType="withEffect">
                                  <p:stCondLst>
                                    <p:cond delay="1250"/>
                                  </p:stCondLst>
                                  <p:childTnLst>
                                    <p:animEffect transition="out" filter="fade">
                                      <p:cBhvr>
                                        <p:cTn id="18" dur="500"/>
                                        <p:tgtEl>
                                          <p:spTgt spid="47"/>
                                        </p:tgtEl>
                                      </p:cBhvr>
                                    </p:animEffect>
                                    <p:set>
                                      <p:cBhvr>
                                        <p:cTn id="19" dur="1" fill="hold">
                                          <p:stCondLst>
                                            <p:cond delay="499"/>
                                          </p:stCondLst>
                                        </p:cTn>
                                        <p:tgtEl>
                                          <p:spTgt spid="47"/>
                                        </p:tgtEl>
                                        <p:attrNameLst>
                                          <p:attrName>style.visibility</p:attrName>
                                        </p:attrNameLst>
                                      </p:cBhvr>
                                      <p:to>
                                        <p:strVal val="hidden"/>
                                      </p:to>
                                    </p:set>
                                  </p:childTnLst>
                                </p:cTn>
                              </p:par>
                              <p:par>
                                <p:cTn id="20" presetID="10" presetClass="exit" presetSubtype="0" fill="hold" grpId="2" nodeType="withEffect">
                                  <p:stCondLst>
                                    <p:cond delay="1250"/>
                                  </p:stCondLst>
                                  <p:childTnLst>
                                    <p:animEffect transition="out" filter="fade">
                                      <p:cBhvr>
                                        <p:cTn id="21" dur="500"/>
                                        <p:tgtEl>
                                          <p:spTgt spid="45"/>
                                        </p:tgtEl>
                                      </p:cBhvr>
                                    </p:animEffect>
                                    <p:set>
                                      <p:cBhvr>
                                        <p:cTn id="22" dur="1" fill="hold">
                                          <p:stCondLst>
                                            <p:cond delay="499"/>
                                          </p:stCondLst>
                                        </p:cTn>
                                        <p:tgtEl>
                                          <p:spTgt spid="45"/>
                                        </p:tgtEl>
                                        <p:attrNameLst>
                                          <p:attrName>style.visibility</p:attrName>
                                        </p:attrNameLst>
                                      </p:cBhvr>
                                      <p:to>
                                        <p:strVal val="hidden"/>
                                      </p:to>
                                    </p:set>
                                  </p:childTnLst>
                                </p:cTn>
                              </p:par>
                              <p:par>
                                <p:cTn id="23" presetID="10" presetClass="exit" presetSubtype="0" fill="hold" grpId="0" nodeType="withEffect">
                                  <p:stCondLst>
                                    <p:cond delay="1500"/>
                                  </p:stCondLst>
                                  <p:childTnLst>
                                    <p:animEffect transition="out" filter="fade">
                                      <p:cBhvr>
                                        <p:cTn id="24" dur="500"/>
                                        <p:tgtEl>
                                          <p:spTgt spid="50"/>
                                        </p:tgtEl>
                                      </p:cBhvr>
                                    </p:animEffect>
                                    <p:set>
                                      <p:cBhvr>
                                        <p:cTn id="25" dur="1" fill="hold">
                                          <p:stCondLst>
                                            <p:cond delay="499"/>
                                          </p:stCondLst>
                                        </p:cTn>
                                        <p:tgtEl>
                                          <p:spTgt spid="50"/>
                                        </p:tgtEl>
                                        <p:attrNameLst>
                                          <p:attrName>style.visibility</p:attrName>
                                        </p:attrNameLst>
                                      </p:cBhvr>
                                      <p:to>
                                        <p:strVal val="hidden"/>
                                      </p:to>
                                    </p:set>
                                  </p:childTnLst>
                                </p:cTn>
                              </p:par>
                              <p:par>
                                <p:cTn id="26" presetID="10" presetClass="entr" presetSubtype="0" fill="hold" grpId="0" nodeType="withEffect">
                                  <p:stCondLst>
                                    <p:cond delay="1250"/>
                                  </p:stCondLst>
                                  <p:childTnLst>
                                    <p:set>
                                      <p:cBhvr>
                                        <p:cTn id="27" dur="1" fill="hold">
                                          <p:stCondLst>
                                            <p:cond delay="0"/>
                                          </p:stCondLst>
                                        </p:cTn>
                                        <p:tgtEl>
                                          <p:spTgt spid="207"/>
                                        </p:tgtEl>
                                        <p:attrNameLst>
                                          <p:attrName>style.visibility</p:attrName>
                                        </p:attrNameLst>
                                      </p:cBhvr>
                                      <p:to>
                                        <p:strVal val="visible"/>
                                      </p:to>
                                    </p:set>
                                    <p:animEffect transition="in" filter="fade">
                                      <p:cBhvr>
                                        <p:cTn id="28" dur="500"/>
                                        <p:tgtEl>
                                          <p:spTgt spid="207"/>
                                        </p:tgtEl>
                                      </p:cBhvr>
                                    </p:animEffect>
                                  </p:childTnLst>
                                </p:cTn>
                              </p:par>
                              <p:par>
                                <p:cTn id="29" presetID="10" presetClass="entr" presetSubtype="0" fill="hold" grpId="0" nodeType="withEffect">
                                  <p:stCondLst>
                                    <p:cond delay="1250"/>
                                  </p:stCondLst>
                                  <p:childTnLst>
                                    <p:set>
                                      <p:cBhvr>
                                        <p:cTn id="30" dur="1" fill="hold">
                                          <p:stCondLst>
                                            <p:cond delay="0"/>
                                          </p:stCondLst>
                                        </p:cTn>
                                        <p:tgtEl>
                                          <p:spTgt spid="206"/>
                                        </p:tgtEl>
                                        <p:attrNameLst>
                                          <p:attrName>style.visibility</p:attrName>
                                        </p:attrNameLst>
                                      </p:cBhvr>
                                      <p:to>
                                        <p:strVal val="visible"/>
                                      </p:to>
                                    </p:set>
                                    <p:animEffect transition="in" filter="fade">
                                      <p:cBhvr>
                                        <p:cTn id="31" dur="500"/>
                                        <p:tgtEl>
                                          <p:spTgt spid="206"/>
                                        </p:tgtEl>
                                      </p:cBhvr>
                                    </p:animEffect>
                                  </p:childTnLst>
                                </p:cTn>
                              </p:par>
                              <p:par>
                                <p:cTn id="32" presetID="10" presetClass="entr" presetSubtype="0" fill="hold" nodeType="withEffect">
                                  <p:stCondLst>
                                    <p:cond delay="175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par>
                                <p:cTn id="35" presetID="10" presetClass="entr" presetSubtype="0" fill="hold" nodeType="withEffect">
                                  <p:stCondLst>
                                    <p:cond delay="1750"/>
                                  </p:stCondLst>
                                  <p:childTnLst>
                                    <p:set>
                                      <p:cBhvr>
                                        <p:cTn id="36" dur="1" fill="hold">
                                          <p:stCondLst>
                                            <p:cond delay="0"/>
                                          </p:stCondLst>
                                        </p:cTn>
                                        <p:tgtEl>
                                          <p:spTgt spid="191"/>
                                        </p:tgtEl>
                                        <p:attrNameLst>
                                          <p:attrName>style.visibility</p:attrName>
                                        </p:attrNameLst>
                                      </p:cBhvr>
                                      <p:to>
                                        <p:strVal val="visible"/>
                                      </p:to>
                                    </p:set>
                                    <p:animEffect transition="in" filter="fade">
                                      <p:cBhvr>
                                        <p:cTn id="37" dur="500"/>
                                        <p:tgtEl>
                                          <p:spTgt spid="19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8"/>
                                        </p:tgtEl>
                                        <p:attrNameLst>
                                          <p:attrName>style.visibility</p:attrName>
                                        </p:attrNameLst>
                                      </p:cBhvr>
                                      <p:to>
                                        <p:strVal val="visible"/>
                                      </p:to>
                                    </p:set>
                                  </p:childTnLst>
                                </p:cTn>
                              </p:par>
                              <p:par>
                                <p:cTn id="51" presetID="42" presetClass="path" presetSubtype="0" accel="50000" decel="50000" fill="hold" grpId="2" nodeType="withEffect">
                                  <p:stCondLst>
                                    <p:cond delay="0"/>
                                  </p:stCondLst>
                                  <p:childTnLst>
                                    <p:animMotion origin="layout" path="M -4.44444E-6 1.11111E-6 L -4.44444E-6 0.22106 " pathEditMode="relative" rAng="0" ptsTypes="AA">
                                      <p:cBhvr>
                                        <p:cTn id="52" dur="2000" fill="hold"/>
                                        <p:tgtEl>
                                          <p:spTgt spid="209"/>
                                        </p:tgtEl>
                                        <p:attrNameLst>
                                          <p:attrName>ppt_x</p:attrName>
                                          <p:attrName>ppt_y</p:attrName>
                                        </p:attrNameLst>
                                      </p:cBhvr>
                                      <p:rCtr x="0" y="11042"/>
                                    </p:animMotion>
                                  </p:childTnLst>
                                </p:cTn>
                              </p:par>
                              <p:par>
                                <p:cTn id="53" presetID="42" presetClass="path" presetSubtype="0" accel="50000" decel="50000" fill="hold" grpId="2" nodeType="withEffect">
                                  <p:stCondLst>
                                    <p:cond delay="0"/>
                                  </p:stCondLst>
                                  <p:childTnLst>
                                    <p:animMotion origin="layout" path="M -1.94444E-6 1.11111E-6 L -1.94444E-6 0.21898 " pathEditMode="relative" rAng="0" ptsTypes="AA">
                                      <p:cBhvr>
                                        <p:cTn id="54" dur="2000" fill="hold"/>
                                        <p:tgtEl>
                                          <p:spTgt spid="208"/>
                                        </p:tgtEl>
                                        <p:attrNameLst>
                                          <p:attrName>ppt_x</p:attrName>
                                          <p:attrName>ppt_y</p:attrName>
                                        </p:attrNameLst>
                                      </p:cBhvr>
                                      <p:rCtr x="0" y="10949"/>
                                    </p:animMotion>
                                  </p:childTnLst>
                                </p:cTn>
                              </p:par>
                              <p:par>
                                <p:cTn id="55" presetID="6" presetClass="emph" presetSubtype="0" fill="hold" grpId="1" nodeType="withEffect">
                                  <p:stCondLst>
                                    <p:cond delay="0"/>
                                  </p:stCondLst>
                                  <p:childTnLst>
                                    <p:animScale>
                                      <p:cBhvr>
                                        <p:cTn id="56" dur="2000" fill="hold"/>
                                        <p:tgtEl>
                                          <p:spTgt spid="209"/>
                                        </p:tgtEl>
                                      </p:cBhvr>
                                      <p:by x="50000" y="50000"/>
                                    </p:animScale>
                                  </p:childTnLst>
                                </p:cTn>
                              </p:par>
                              <p:par>
                                <p:cTn id="57" presetID="6" presetClass="emph" presetSubtype="0" fill="hold" grpId="1" nodeType="withEffect">
                                  <p:stCondLst>
                                    <p:cond delay="0"/>
                                  </p:stCondLst>
                                  <p:childTnLst>
                                    <p:animScale>
                                      <p:cBhvr>
                                        <p:cTn id="58" dur="2000" fill="hold"/>
                                        <p:tgtEl>
                                          <p:spTgt spid="208"/>
                                        </p:tgtEl>
                                      </p:cBhvr>
                                      <p:by x="50000" y="50000"/>
                                    </p:animScale>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178"/>
                                        </p:tgtEl>
                                        <p:attrNameLst>
                                          <p:attrName>style.visibility</p:attrName>
                                        </p:attrNameLst>
                                      </p:cBhvr>
                                      <p:to>
                                        <p:strVal val="visible"/>
                                      </p:to>
                                    </p:set>
                                    <p:animEffect transition="in" filter="wipe(up)">
                                      <p:cBhvr>
                                        <p:cTn id="63" dur="500"/>
                                        <p:tgtEl>
                                          <p:spTgt spid="17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3"/>
                                        </p:tgtEl>
                                        <p:attrNameLst>
                                          <p:attrName>style.visibility</p:attrName>
                                        </p:attrNameLst>
                                      </p:cBhvr>
                                      <p:to>
                                        <p:strVal val="visible"/>
                                      </p:to>
                                    </p:set>
                                    <p:animEffect transition="in" filter="fade">
                                      <p:cBhvr>
                                        <p:cTn id="68" dur="500"/>
                                        <p:tgtEl>
                                          <p:spTgt spid="2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12"/>
                                        </p:tgtEl>
                                        <p:attrNameLst>
                                          <p:attrName>style.visibility</p:attrName>
                                        </p:attrNameLst>
                                      </p:cBhvr>
                                      <p:to>
                                        <p:strVal val="visible"/>
                                      </p:to>
                                    </p:set>
                                    <p:animEffect transition="in" filter="fade">
                                      <p:cBhvr>
                                        <p:cTn id="71" dur="500"/>
                                        <p:tgtEl>
                                          <p:spTgt spid="21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45" grpId="0" animBg="1"/>
      <p:bldP spid="45" grpId="1" animBg="1"/>
      <p:bldP spid="45" grpId="2" animBg="1"/>
      <p:bldP spid="47" grpId="0" animBg="1"/>
      <p:bldP spid="47" grpId="1" animBg="1"/>
      <p:bldP spid="47" grpId="2" animBg="1"/>
      <p:bldP spid="178" grpId="0" animBg="1"/>
      <p:bldP spid="204" grpId="0" animBg="1"/>
      <p:bldP spid="205" grpId="0" animBg="1"/>
      <p:bldP spid="206" grpId="0" animBg="1"/>
      <p:bldP spid="207" grpId="0" animBg="1"/>
      <p:bldP spid="208" grpId="0" animBg="1"/>
      <p:bldP spid="208" grpId="1" animBg="1"/>
      <p:bldP spid="208" grpId="2" animBg="1"/>
      <p:bldP spid="209" grpId="0" animBg="1"/>
      <p:bldP spid="209" grpId="1" animBg="1"/>
      <p:bldP spid="209" grpId="2" animBg="1"/>
      <p:bldP spid="212" grpId="0"/>
      <p:bldP spid="213" grpId="0"/>
      <p:bldP spid="3"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057905" y="4529872"/>
            <a:ext cx="7032878" cy="956782"/>
            <a:chOff x="1057905" y="4543667"/>
            <a:chExt cx="7032878" cy="956782"/>
          </a:xfrm>
        </p:grpSpPr>
        <p:sp>
          <p:nvSpPr>
            <p:cNvPr id="38" name="Down Arrow 37"/>
            <p:cNvSpPr/>
            <p:nvPr/>
          </p:nvSpPr>
          <p:spPr>
            <a:xfrm>
              <a:off x="7253465" y="4543667"/>
              <a:ext cx="837318" cy="956782"/>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Down Arrow 38"/>
            <p:cNvSpPr/>
            <p:nvPr/>
          </p:nvSpPr>
          <p:spPr>
            <a:xfrm>
              <a:off x="1057905" y="4543669"/>
              <a:ext cx="837318" cy="946630"/>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 name="Group 8"/>
          <p:cNvGrpSpPr/>
          <p:nvPr/>
        </p:nvGrpSpPr>
        <p:grpSpPr>
          <a:xfrm>
            <a:off x="1057905" y="2445128"/>
            <a:ext cx="7032878" cy="956782"/>
            <a:chOff x="1057905" y="2445128"/>
            <a:chExt cx="7032878" cy="956782"/>
          </a:xfrm>
        </p:grpSpPr>
        <p:sp>
          <p:nvSpPr>
            <p:cNvPr id="35" name="Down Arrow 34"/>
            <p:cNvSpPr/>
            <p:nvPr/>
          </p:nvSpPr>
          <p:spPr>
            <a:xfrm>
              <a:off x="7253465" y="2445128"/>
              <a:ext cx="837318" cy="956782"/>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Down Arrow 55"/>
            <p:cNvSpPr/>
            <p:nvPr/>
          </p:nvSpPr>
          <p:spPr>
            <a:xfrm>
              <a:off x="1057905" y="2445130"/>
              <a:ext cx="837318" cy="946630"/>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Rounded Rectangle 3"/>
          <p:cNvSpPr/>
          <p:nvPr/>
        </p:nvSpPr>
        <p:spPr>
          <a:xfrm>
            <a:off x="290253" y="1306738"/>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sz="4400" dirty="0"/>
              <a:t>Heterogeneous-Reliability Memory</a:t>
            </a:r>
          </a:p>
        </p:txBody>
      </p:sp>
      <p:grpSp>
        <p:nvGrpSpPr>
          <p:cNvPr id="40" name="Group 39"/>
          <p:cNvGrpSpPr/>
          <p:nvPr/>
        </p:nvGrpSpPr>
        <p:grpSpPr>
          <a:xfrm>
            <a:off x="676479" y="1484379"/>
            <a:ext cx="7780548" cy="800460"/>
            <a:chOff x="644685" y="3285404"/>
            <a:chExt cx="7780548" cy="800460"/>
          </a:xfrm>
        </p:grpSpPr>
        <p:sp>
          <p:nvSpPr>
            <p:cNvPr id="5" name="Cloud 4"/>
            <p:cNvSpPr/>
            <p:nvPr/>
          </p:nvSpPr>
          <p:spPr>
            <a:xfrm>
              <a:off x="644685"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1 data A</a:t>
              </a:r>
            </a:p>
          </p:txBody>
        </p:sp>
        <p:sp>
          <p:nvSpPr>
            <p:cNvPr id="6" name="Cloud 5"/>
            <p:cNvSpPr/>
            <p:nvPr/>
          </p:nvSpPr>
          <p:spPr>
            <a:xfrm>
              <a:off x="1941443"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1 data B</a:t>
              </a:r>
            </a:p>
          </p:txBody>
        </p:sp>
        <p:sp>
          <p:nvSpPr>
            <p:cNvPr id="11" name="Cloud 10"/>
            <p:cNvSpPr/>
            <p:nvPr/>
          </p:nvSpPr>
          <p:spPr>
            <a:xfrm>
              <a:off x="3238201"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2 data A</a:t>
              </a:r>
            </a:p>
          </p:txBody>
        </p:sp>
        <p:sp>
          <p:nvSpPr>
            <p:cNvPr id="12" name="Cloud 11"/>
            <p:cNvSpPr/>
            <p:nvPr/>
          </p:nvSpPr>
          <p:spPr>
            <a:xfrm>
              <a:off x="4534959" y="3285406"/>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2 data B</a:t>
              </a:r>
            </a:p>
          </p:txBody>
        </p:sp>
        <p:sp>
          <p:nvSpPr>
            <p:cNvPr id="13" name="Cloud 12"/>
            <p:cNvSpPr/>
            <p:nvPr/>
          </p:nvSpPr>
          <p:spPr>
            <a:xfrm>
              <a:off x="5831717" y="3285405"/>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3 data A</a:t>
              </a:r>
            </a:p>
          </p:txBody>
        </p:sp>
        <p:sp>
          <p:nvSpPr>
            <p:cNvPr id="14" name="Cloud 13"/>
            <p:cNvSpPr/>
            <p:nvPr/>
          </p:nvSpPr>
          <p:spPr>
            <a:xfrm>
              <a:off x="7128475" y="3285404"/>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3 data B</a:t>
              </a:r>
            </a:p>
          </p:txBody>
        </p:sp>
      </p:grpSp>
      <p:sp>
        <p:nvSpPr>
          <p:cNvPr id="52" name="Rectangle 51"/>
          <p:cNvSpPr/>
          <p:nvPr/>
        </p:nvSpPr>
        <p:spPr>
          <a:xfrm>
            <a:off x="890513" y="4513248"/>
            <a:ext cx="7367662"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Step 2</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Map</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application data to the </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HRM</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system enabled by</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SW/HW cooperative solutions</a:t>
            </a: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ounded Rectangle 43"/>
          <p:cNvSpPr/>
          <p:nvPr/>
        </p:nvSpPr>
        <p:spPr>
          <a:xfrm>
            <a:off x="1663665" y="2397925"/>
            <a:ext cx="5821358" cy="1055608"/>
          </a:xfrm>
          <a:prstGeom prst="round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Step 1</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Characterize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classify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application memory error tolerance</a:t>
            </a:r>
          </a:p>
        </p:txBody>
      </p:sp>
      <p:grpSp>
        <p:nvGrpSpPr>
          <p:cNvPr id="20" name="Group 18"/>
          <p:cNvGrpSpPr/>
          <p:nvPr/>
        </p:nvGrpSpPr>
        <p:grpSpPr>
          <a:xfrm>
            <a:off x="253075" y="5359622"/>
            <a:ext cx="8707801" cy="1267072"/>
            <a:chOff x="253075" y="5359622"/>
            <a:chExt cx="8707801" cy="1267072"/>
          </a:xfrm>
        </p:grpSpPr>
        <p:sp>
          <p:nvSpPr>
            <p:cNvPr id="33" name="Rounded Rectangle 21"/>
            <p:cNvSpPr/>
            <p:nvPr/>
          </p:nvSpPr>
          <p:spPr>
            <a:xfrm>
              <a:off x="253075" y="5476783"/>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28"/>
            <p:cNvGrpSpPr/>
            <p:nvPr/>
          </p:nvGrpSpPr>
          <p:grpSpPr>
            <a:xfrm>
              <a:off x="676479" y="5712919"/>
              <a:ext cx="7780548" cy="710040"/>
              <a:chOff x="676479" y="5712919"/>
              <a:chExt cx="7780548" cy="710040"/>
            </a:xfrm>
          </p:grpSpPr>
          <p:sp>
            <p:nvSpPr>
              <p:cNvPr id="58" name="Rounded Rectangle 33"/>
              <p:cNvSpPr/>
              <p:nvPr/>
            </p:nvSpPr>
            <p:spPr>
              <a:xfrm>
                <a:off x="676479" y="5724440"/>
                <a:ext cx="1296758"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Reliable memory</a:t>
                </a:r>
              </a:p>
            </p:txBody>
          </p:sp>
          <p:sp>
            <p:nvSpPr>
              <p:cNvPr id="60" name="Rounded Rectangle 35"/>
              <p:cNvSpPr/>
              <p:nvPr/>
            </p:nvSpPr>
            <p:spPr>
              <a:xfrm>
                <a:off x="1973237" y="5724440"/>
                <a:ext cx="3890274"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Parity memory </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software recovery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Par+R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1" name="Rounded Rectangle 36"/>
              <p:cNvSpPr/>
              <p:nvPr/>
            </p:nvSpPr>
            <p:spPr>
              <a:xfrm>
                <a:off x="5863511" y="5712919"/>
                <a:ext cx="2593516"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Low-cost memory</a:t>
                </a:r>
              </a:p>
            </p:txBody>
          </p:sp>
        </p:grpSp>
        <p:sp>
          <p:nvSpPr>
            <p:cNvPr id="43" name="TextBox 29"/>
            <p:cNvSpPr txBox="1"/>
            <p:nvPr/>
          </p:nvSpPr>
          <p:spPr>
            <a:xfrm>
              <a:off x="7485023" y="5359622"/>
              <a:ext cx="14758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Unreliable</a:t>
              </a:r>
            </a:p>
          </p:txBody>
        </p:sp>
        <p:sp>
          <p:nvSpPr>
            <p:cNvPr id="45" name="TextBox 30"/>
            <p:cNvSpPr txBox="1"/>
            <p:nvPr/>
          </p:nvSpPr>
          <p:spPr>
            <a:xfrm>
              <a:off x="265997" y="5372982"/>
              <a:ext cx="11747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a:t>
              </a:r>
            </a:p>
          </p:txBody>
        </p:sp>
      </p:grpSp>
      <p:grpSp>
        <p:nvGrpSpPr>
          <p:cNvPr id="29" name="Group 28"/>
          <p:cNvGrpSpPr/>
          <p:nvPr/>
        </p:nvGrpSpPr>
        <p:grpSpPr>
          <a:xfrm>
            <a:off x="220417" y="3391760"/>
            <a:ext cx="8800185" cy="1268831"/>
            <a:chOff x="220417" y="3391760"/>
            <a:chExt cx="8800185" cy="1268831"/>
          </a:xfrm>
        </p:grpSpPr>
        <p:grpSp>
          <p:nvGrpSpPr>
            <p:cNvPr id="10" name="Group 9"/>
            <p:cNvGrpSpPr/>
            <p:nvPr/>
          </p:nvGrpSpPr>
          <p:grpSpPr>
            <a:xfrm>
              <a:off x="220417" y="3391760"/>
              <a:ext cx="8800185" cy="1268831"/>
              <a:chOff x="220417" y="3391760"/>
              <a:chExt cx="8800185" cy="1268831"/>
            </a:xfrm>
          </p:grpSpPr>
          <p:sp>
            <p:nvSpPr>
              <p:cNvPr id="32" name="Rounded Rectangle 31"/>
              <p:cNvSpPr/>
              <p:nvPr/>
            </p:nvSpPr>
            <p:spPr>
              <a:xfrm>
                <a:off x="290253" y="3391760"/>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220417" y="4198926"/>
                <a:ext cx="15350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Vulnerable</a:t>
                </a:r>
              </a:p>
            </p:txBody>
          </p:sp>
          <p:sp>
            <p:nvSpPr>
              <p:cNvPr id="42" name="TextBox 41"/>
              <p:cNvSpPr txBox="1"/>
              <p:nvPr/>
            </p:nvSpPr>
            <p:spPr>
              <a:xfrm>
                <a:off x="7816105" y="4198926"/>
                <a:ext cx="12044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alibri" panose="020F0502020204030204"/>
                    <a:ea typeface="+mn-ea"/>
                    <a:cs typeface="+mn-cs"/>
                  </a:rPr>
                  <a:t>Tolerant</a:t>
                </a:r>
              </a:p>
            </p:txBody>
          </p:sp>
        </p:grpSp>
        <p:grpSp>
          <p:nvGrpSpPr>
            <p:cNvPr id="22" name="Group 21"/>
            <p:cNvGrpSpPr/>
            <p:nvPr/>
          </p:nvGrpSpPr>
          <p:grpSpPr>
            <a:xfrm>
              <a:off x="677394" y="3515307"/>
              <a:ext cx="7779633" cy="897736"/>
              <a:chOff x="677394" y="3515307"/>
              <a:chExt cx="7779633" cy="897736"/>
            </a:xfrm>
          </p:grpSpPr>
          <p:sp>
            <p:nvSpPr>
              <p:cNvPr id="15" name="Rectangle 14"/>
              <p:cNvSpPr/>
              <p:nvPr/>
            </p:nvSpPr>
            <p:spPr>
              <a:xfrm>
                <a:off x="677394" y="3515307"/>
                <a:ext cx="1296758" cy="800457"/>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1 data A</a:t>
                </a:r>
              </a:p>
            </p:txBody>
          </p:sp>
          <p:sp>
            <p:nvSpPr>
              <p:cNvPr id="17" name="Oval 16"/>
              <p:cNvSpPr/>
              <p:nvPr/>
            </p:nvSpPr>
            <p:spPr>
              <a:xfrm>
                <a:off x="5862596" y="3531931"/>
                <a:ext cx="1296758" cy="800457"/>
              </a:xfrm>
              <a:prstGeom prst="ellipse">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2 data A</a:t>
                </a:r>
              </a:p>
            </p:txBody>
          </p:sp>
          <p:sp>
            <p:nvSpPr>
              <p:cNvPr id="21" name="Oval 20"/>
              <p:cNvSpPr/>
              <p:nvPr/>
            </p:nvSpPr>
            <p:spPr>
              <a:xfrm>
                <a:off x="7160269" y="3531931"/>
                <a:ext cx="1296758" cy="800457"/>
              </a:xfrm>
              <a:prstGeom prst="ellipse">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2 data B</a:t>
                </a:r>
              </a:p>
            </p:txBody>
          </p:sp>
          <p:grpSp>
            <p:nvGrpSpPr>
              <p:cNvPr id="23" name="Group 22"/>
              <p:cNvGrpSpPr/>
              <p:nvPr/>
            </p:nvGrpSpPr>
            <p:grpSpPr>
              <a:xfrm>
                <a:off x="3270910" y="3515307"/>
                <a:ext cx="1296758" cy="897736"/>
                <a:chOff x="3238201" y="4595275"/>
                <a:chExt cx="1296758" cy="897736"/>
              </a:xfrm>
            </p:grpSpPr>
            <p:sp>
              <p:nvSpPr>
                <p:cNvPr id="24" name="Isosceles Triangle 23"/>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3 data A</a:t>
                  </a:r>
                </a:p>
              </p:txBody>
            </p:sp>
          </p:grpSp>
          <p:grpSp>
            <p:nvGrpSpPr>
              <p:cNvPr id="26" name="Group 25"/>
              <p:cNvGrpSpPr/>
              <p:nvPr/>
            </p:nvGrpSpPr>
            <p:grpSpPr>
              <a:xfrm>
                <a:off x="4566753" y="3515307"/>
                <a:ext cx="1296758" cy="897736"/>
                <a:chOff x="3238201" y="4595275"/>
                <a:chExt cx="1296758" cy="897736"/>
              </a:xfrm>
            </p:grpSpPr>
            <p:sp>
              <p:nvSpPr>
                <p:cNvPr id="27" name="Isosceles Triangle 26"/>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27"/>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3 data B</a:t>
                  </a:r>
                </a:p>
              </p:txBody>
            </p:sp>
          </p:grpSp>
          <p:grpSp>
            <p:nvGrpSpPr>
              <p:cNvPr id="46" name="Group 45"/>
              <p:cNvGrpSpPr/>
              <p:nvPr/>
            </p:nvGrpSpPr>
            <p:grpSpPr>
              <a:xfrm>
                <a:off x="1990606" y="3515307"/>
                <a:ext cx="1296758" cy="897736"/>
                <a:chOff x="3238201" y="4595275"/>
                <a:chExt cx="1296758" cy="897736"/>
              </a:xfrm>
            </p:grpSpPr>
            <p:sp>
              <p:nvSpPr>
                <p:cNvPr id="47" name="Isosceles Triangle 46"/>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47"/>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1 data B</a:t>
                  </a:r>
                </a:p>
              </p:txBody>
            </p:sp>
          </p:grpSp>
        </p:grpSp>
      </p:grpSp>
      <p:sp>
        <p:nvSpPr>
          <p:cNvPr id="19" name="Slide Number Placeholder 1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0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up)">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iterate type="lt">
                                    <p:tmPct val="0"/>
                                  </p:iterate>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par>
                                <p:cTn id="16" presetID="22"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500"/>
                                        <p:tgtEl>
                                          <p:spTgt spid="52"/>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p:bldP spid="44"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600" dirty="0"/>
              <a:t>More on Heterogeneous-Reliability Memory</a:t>
            </a:r>
          </a:p>
        </p:txBody>
      </p:sp>
      <p:sp>
        <p:nvSpPr>
          <p:cNvPr id="3" name="Content Placeholder 2"/>
          <p:cNvSpPr>
            <a:spLocks noGrp="1"/>
          </p:cNvSpPr>
          <p:nvPr>
            <p:ph idx="1"/>
          </p:nvPr>
        </p:nvSpPr>
        <p:spPr>
          <a:xfrm>
            <a:off x="228600" y="980728"/>
            <a:ext cx="8807896" cy="5051648"/>
          </a:xfrm>
        </p:spPr>
        <p:txBody>
          <a:bodyPr/>
          <a:lstStyle/>
          <a:p>
            <a:r>
              <a:rPr lang="en-US" sz="1800" dirty="0" err="1"/>
              <a:t>Yixin</a:t>
            </a:r>
            <a:r>
              <a:rPr lang="en-US" sz="1800" dirty="0"/>
              <a:t> </a:t>
            </a:r>
            <a:r>
              <a:rPr lang="en-US" sz="1800" dirty="0" err="1"/>
              <a:t>Luo</a:t>
            </a:r>
            <a:r>
              <a:rPr lang="en-US" sz="1800" dirty="0"/>
              <a:t>, </a:t>
            </a:r>
            <a:r>
              <a:rPr lang="en-US" sz="1800" dirty="0" err="1"/>
              <a:t>Sriram</a:t>
            </a:r>
            <a:r>
              <a:rPr lang="en-US" sz="1800" dirty="0"/>
              <a:t> </a:t>
            </a:r>
            <a:r>
              <a:rPr lang="en-US" sz="1800" dirty="0" err="1"/>
              <a:t>Govindan</a:t>
            </a:r>
            <a:r>
              <a:rPr lang="en-US" sz="1800" dirty="0"/>
              <a:t>, </a:t>
            </a:r>
            <a:r>
              <a:rPr lang="en-US" sz="1800" dirty="0" err="1"/>
              <a:t>Bikash</a:t>
            </a:r>
            <a:r>
              <a:rPr lang="en-US" sz="1800" dirty="0"/>
              <a:t> Sharma, Mark </a:t>
            </a:r>
            <a:r>
              <a:rPr lang="en-US" sz="1800" dirty="0" err="1"/>
              <a:t>Santaniello</a:t>
            </a:r>
            <a:r>
              <a:rPr lang="en-US" sz="1800" dirty="0"/>
              <a:t>, Justin Meza, </a:t>
            </a:r>
            <a:r>
              <a:rPr lang="en-US" sz="1800" dirty="0" err="1"/>
              <a:t>Aman</a:t>
            </a:r>
            <a:r>
              <a:rPr lang="en-US" sz="1800" dirty="0"/>
              <a:t> </a:t>
            </a:r>
            <a:r>
              <a:rPr lang="en-US" sz="1800" dirty="0" err="1"/>
              <a:t>Kansal</a:t>
            </a:r>
            <a:r>
              <a:rPr lang="en-US" sz="1800" dirty="0"/>
              <a:t>, </a:t>
            </a:r>
            <a:r>
              <a:rPr lang="en-US" sz="1800" dirty="0" err="1"/>
              <a:t>Jie</a:t>
            </a:r>
            <a:r>
              <a:rPr lang="en-US" sz="1800" dirty="0"/>
              <a:t> Liu, </a:t>
            </a:r>
            <a:r>
              <a:rPr lang="en-US" sz="1800" dirty="0" err="1"/>
              <a:t>Badriddine</a:t>
            </a:r>
            <a:r>
              <a:rPr lang="en-US" sz="1800" dirty="0"/>
              <a:t> </a:t>
            </a:r>
            <a:r>
              <a:rPr lang="en-US" sz="1800" dirty="0" err="1"/>
              <a:t>Khessib</a:t>
            </a:r>
            <a:r>
              <a:rPr lang="en-US" sz="1800" dirty="0"/>
              <a:t>, </a:t>
            </a:r>
            <a:r>
              <a:rPr lang="en-US" sz="1800" dirty="0" err="1"/>
              <a:t>Kushagra</a:t>
            </a:r>
            <a:r>
              <a:rPr lang="en-US" sz="1800" dirty="0"/>
              <a:t> </a:t>
            </a:r>
            <a:r>
              <a:rPr lang="en-US" sz="1800" dirty="0" err="1"/>
              <a:t>Vaid</a:t>
            </a:r>
            <a:r>
              <a:rPr lang="en-US" sz="1800" dirty="0"/>
              <a:t>,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"Characterizing Application Memory Error Vulnerability to Optimize Data Center Cost via Heterogeneous-Reliability Memory"</a:t>
            </a:r>
            <a:r>
              <a:rPr lang="en-US" sz="1800" dirty="0">
                <a:solidFill>
                  <a:srgbClr val="0432FF"/>
                </a:solidFill>
              </a:rPr>
              <a:t> </a:t>
            </a:r>
            <a:br>
              <a:rPr lang="en-US" sz="1800" dirty="0">
                <a:solidFill>
                  <a:srgbClr val="0432FF"/>
                </a:solidFill>
              </a:rPr>
            </a:br>
            <a:r>
              <a:rPr lang="en-US" sz="1800" i="1" dirty="0"/>
              <a:t>Proceedings of the </a:t>
            </a:r>
            <a:r>
              <a:rPr lang="en-US" sz="1800" i="1" dirty="0">
                <a:hlinkClick r:id="rId3"/>
              </a:rPr>
              <a:t>44th Annual IEEE/IFIP International Conference on Dependable Systems and Networks </a:t>
            </a:r>
            <a:r>
              <a:rPr lang="en-US" sz="1800" i="1" dirty="0"/>
              <a:t>(</a:t>
            </a:r>
            <a:r>
              <a:rPr lang="en-US" sz="1800" b="1" i="1" dirty="0"/>
              <a:t>DSN</a:t>
            </a:r>
            <a:r>
              <a:rPr lang="en-US" sz="1800" i="1" dirty="0"/>
              <a:t>)</a:t>
            </a:r>
            <a:r>
              <a:rPr lang="en-US" sz="1800" dirty="0"/>
              <a:t>, Atlanta, GA, June 2014. [</a:t>
            </a:r>
            <a:r>
              <a:rPr lang="en-US" sz="1800" dirty="0">
                <a:hlinkClick r:id="rId4"/>
              </a:rPr>
              <a:t>Summary</a:t>
            </a:r>
            <a:r>
              <a:rPr lang="en-US" sz="1800" dirty="0"/>
              <a:t>] [</a:t>
            </a:r>
            <a:r>
              <a:rPr lang="en-US" sz="1800" dirty="0">
                <a:hlinkClick r:id="rId5"/>
              </a:rPr>
              <a:t>Slides (pptx)</a:t>
            </a:r>
            <a:r>
              <a:rPr lang="en-US" sz="1800" dirty="0"/>
              <a:t> </a:t>
            </a:r>
            <a:r>
              <a:rPr lang="en-US" sz="1800" dirty="0">
                <a:hlinkClick r:id="rId6"/>
              </a:rPr>
              <a:t>(pdf)</a:t>
            </a:r>
            <a:r>
              <a:rPr lang="en-US" sz="1800" dirty="0"/>
              <a:t>] [</a:t>
            </a:r>
            <a:r>
              <a:rPr lang="en-US" sz="1800" dirty="0">
                <a:hlinkClick r:id="rId7"/>
              </a:rPr>
              <a:t>Coverage on ZDNet</a:t>
            </a:r>
            <a:r>
              <a:rPr lang="en-US" sz="18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8"/>
          <a:stretch>
            <a:fillRect/>
          </a:stretch>
        </p:blipFill>
        <p:spPr>
          <a:xfrm>
            <a:off x="0" y="3861048"/>
            <a:ext cx="9144000" cy="1840302"/>
          </a:xfrm>
          <a:prstGeom prst="rect">
            <a:avLst/>
          </a:prstGeom>
        </p:spPr>
      </p:pic>
    </p:spTree>
    <p:extLst>
      <p:ext uri="{BB962C8B-B14F-4D97-AF65-F5344CB8AC3E}">
        <p14:creationId xmlns:p14="http://schemas.microsoft.com/office/powerpoint/2010/main" val="35856783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6CF7-8A7A-7F49-93EB-D1EB3265D4AB}"/>
              </a:ext>
            </a:extLst>
          </p:cNvPr>
          <p:cNvSpPr>
            <a:spLocks noGrp="1"/>
          </p:cNvSpPr>
          <p:nvPr>
            <p:ph type="title"/>
          </p:nvPr>
        </p:nvSpPr>
        <p:spPr/>
        <p:txBody>
          <a:bodyPr/>
          <a:lstStyle/>
          <a:p>
            <a:r>
              <a:rPr lang="en-US" dirty="0"/>
              <a:t>Another Example: EDEN for DNNs</a:t>
            </a:r>
          </a:p>
        </p:txBody>
      </p:sp>
      <p:sp>
        <p:nvSpPr>
          <p:cNvPr id="3" name="Content Placeholder 2">
            <a:extLst>
              <a:ext uri="{FF2B5EF4-FFF2-40B4-BE49-F238E27FC236}">
                <a16:creationId xmlns:a16="http://schemas.microsoft.com/office/drawing/2014/main" id="{CFEED0F3-2DF8-844D-8E32-56660BCA7F42}"/>
              </a:ext>
            </a:extLst>
          </p:cNvPr>
          <p:cNvSpPr>
            <a:spLocks noGrp="1"/>
          </p:cNvSpPr>
          <p:nvPr>
            <p:ph idx="1"/>
          </p:nvPr>
        </p:nvSpPr>
        <p:spPr/>
        <p:txBody>
          <a:bodyPr/>
          <a:lstStyle/>
          <a:p>
            <a:r>
              <a:rPr lang="en-US" dirty="0"/>
              <a:t>Deep Neural Network evaluation is very DRAM-intensive (especially for large networks)</a:t>
            </a:r>
          </a:p>
          <a:p>
            <a:endParaRPr lang="en-US" dirty="0"/>
          </a:p>
          <a:p>
            <a:pPr marL="0" indent="0">
              <a:buNone/>
            </a:pPr>
            <a:r>
              <a:rPr lang="en-US" dirty="0">
                <a:solidFill>
                  <a:srgbClr val="FF0000"/>
                </a:solidFill>
              </a:rPr>
              <a:t>1. Some data and layers in DNNs are very tolerant to errors</a:t>
            </a:r>
          </a:p>
          <a:p>
            <a:pPr marL="0" indent="0">
              <a:buNone/>
            </a:pPr>
            <a:endParaRPr lang="en-US" dirty="0"/>
          </a:p>
          <a:p>
            <a:pPr marL="0" indent="0">
              <a:buNone/>
            </a:pPr>
            <a:r>
              <a:rPr lang="en-US" dirty="0">
                <a:solidFill>
                  <a:srgbClr val="1A5712"/>
                </a:solidFill>
              </a:rPr>
              <a:t>2. Reduce DRAM latency and voltage on such data and layers</a:t>
            </a:r>
          </a:p>
          <a:p>
            <a:pPr marL="0" indent="0">
              <a:buNone/>
            </a:pPr>
            <a:endParaRPr lang="en-US" dirty="0"/>
          </a:p>
          <a:p>
            <a:pPr marL="0" indent="0">
              <a:buNone/>
            </a:pPr>
            <a:r>
              <a:rPr lang="en-US" dirty="0">
                <a:solidFill>
                  <a:srgbClr val="8C0000"/>
                </a:solidFill>
              </a:rPr>
              <a:t>3. While still achieving a user-specified DNN accuracy target by making training DRAM-error-aware</a:t>
            </a:r>
          </a:p>
          <a:p>
            <a:endParaRPr lang="en-US" dirty="0"/>
          </a:p>
          <a:p>
            <a:pPr marL="0" indent="0" algn="ctr">
              <a:buNone/>
            </a:pPr>
            <a:r>
              <a:rPr lang="en-US" b="1" dirty="0">
                <a:solidFill>
                  <a:srgbClr val="0000FF"/>
                </a:solidFill>
              </a:rPr>
              <a:t>Data-aware management of DRAM latency and voltage for Deep Neural Network Inference</a:t>
            </a:r>
          </a:p>
        </p:txBody>
      </p:sp>
      <p:sp>
        <p:nvSpPr>
          <p:cNvPr id="4" name="Slide Number Placeholder 3">
            <a:extLst>
              <a:ext uri="{FF2B5EF4-FFF2-40B4-BE49-F238E27FC236}">
                <a16:creationId xmlns:a16="http://schemas.microsoft.com/office/drawing/2014/main" id="{4B39E494-28EC-504C-A60C-18172219B2A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5AFC4-B67F-BC48-882B-8F3B14641016}"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spTree>
    <p:extLst>
      <p:ext uri="{BB962C8B-B14F-4D97-AF65-F5344CB8AC3E}">
        <p14:creationId xmlns:p14="http://schemas.microsoft.com/office/powerpoint/2010/main" val="16277400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5" name="Google Shape;625;p67"/>
          <p:cNvSpPr txBox="1">
            <a:spLocks noGrp="1"/>
          </p:cNvSpPr>
          <p:nvPr>
            <p:ph type="sldNum" idx="12"/>
          </p:nvPr>
        </p:nvSpPr>
        <p:spPr>
          <a:xfrm>
            <a:off x="8595301" y="6464399"/>
            <a:ext cx="548700" cy="393600"/>
          </a:xfrm>
          <a:prstGeom prst="rect">
            <a:avLst/>
          </a:prstGeom>
        </p:spPr>
        <p:txBody>
          <a:bodyPr spcFirstLastPara="1" wrap="square" lIns="91425" tIns="91425" rIns="91425" bIns="91425" anchor="ctr" anchorCtr="0">
            <a:no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239</a:t>
            </a:fld>
            <a:endParaRPr kern="0">
              <a:solidFill>
                <a:srgbClr val="595959"/>
              </a:solidFill>
              <a:latin typeface="Arial"/>
              <a:cs typeface="Arial"/>
              <a:sym typeface="Arial"/>
            </a:endParaRPr>
          </a:p>
        </p:txBody>
      </p:sp>
      <p:pic>
        <p:nvPicPr>
          <p:cNvPr id="627" name="Google Shape;627;p67"/>
          <p:cNvPicPr preferRelativeResize="0"/>
          <p:nvPr/>
        </p:nvPicPr>
        <p:blipFill>
          <a:blip r:embed="rId3">
            <a:alphaModFix/>
          </a:blip>
          <a:stretch>
            <a:fillRect/>
          </a:stretch>
        </p:blipFill>
        <p:spPr>
          <a:xfrm>
            <a:off x="215206" y="1769834"/>
            <a:ext cx="8380095" cy="2647541"/>
          </a:xfrm>
          <a:prstGeom prst="rect">
            <a:avLst/>
          </a:prstGeom>
          <a:noFill/>
          <a:ln>
            <a:noFill/>
          </a:ln>
        </p:spPr>
      </p:pic>
      <p:sp>
        <p:nvSpPr>
          <p:cNvPr id="628" name="Google Shape;628;p67"/>
          <p:cNvSpPr txBox="1">
            <a:spLocks noGrp="1"/>
          </p:cNvSpPr>
          <p:nvPr>
            <p:ph type="body" idx="1"/>
          </p:nvPr>
        </p:nvSpPr>
        <p:spPr>
          <a:xfrm>
            <a:off x="150283" y="943578"/>
            <a:ext cx="8786379" cy="524951"/>
          </a:xfrm>
          <a:prstGeom prst="rect">
            <a:avLst/>
          </a:prstGeom>
        </p:spPr>
        <p:txBody>
          <a:bodyPr spcFirstLastPara="1" wrap="square" lIns="91425" tIns="91425" rIns="91425" bIns="91425" anchor="t" anchorCtr="0">
            <a:noAutofit/>
          </a:bodyPr>
          <a:lstStyle/>
          <a:p>
            <a:pPr marL="0" indent="0">
              <a:lnSpc>
                <a:spcPct val="100000"/>
              </a:lnSpc>
              <a:buNone/>
            </a:pPr>
            <a:r>
              <a:rPr lang="en" b="1" dirty="0">
                <a:solidFill>
                  <a:schemeClr val="dk1"/>
                </a:solidFill>
                <a:latin typeface="Cambria"/>
                <a:ea typeface="Cambria"/>
                <a:cs typeface="Cambria"/>
                <a:sym typeface="Cambria"/>
              </a:rPr>
              <a:t>Mapping example of ResNet-50</a:t>
            </a:r>
            <a:r>
              <a:rPr lang="en" b="1" dirty="0">
                <a:solidFill>
                  <a:srgbClr val="000000"/>
                </a:solidFill>
                <a:latin typeface="Cambria"/>
                <a:ea typeface="Cambria"/>
                <a:cs typeface="Cambria"/>
                <a:sym typeface="Cambria"/>
              </a:rPr>
              <a:t>:</a:t>
            </a:r>
            <a:endParaRPr b="1" dirty="0">
              <a:solidFill>
                <a:srgbClr val="000000"/>
              </a:solidFill>
              <a:latin typeface="Cambria"/>
              <a:ea typeface="Cambria"/>
              <a:cs typeface="Cambria"/>
              <a:sym typeface="Cambria"/>
            </a:endParaRPr>
          </a:p>
        </p:txBody>
      </p:sp>
      <p:sp>
        <p:nvSpPr>
          <p:cNvPr id="7" name="Google Shape;109;p19">
            <a:extLst>
              <a:ext uri="{FF2B5EF4-FFF2-40B4-BE49-F238E27FC236}">
                <a16:creationId xmlns:a16="http://schemas.microsoft.com/office/drawing/2014/main" id="{3BCE78A8-5D4F-D64C-81DC-F6E39F0741F1}"/>
              </a:ext>
            </a:extLst>
          </p:cNvPr>
          <p:cNvSpPr/>
          <p:nvPr/>
        </p:nvSpPr>
        <p:spPr>
          <a:xfrm>
            <a:off x="0" y="2"/>
            <a:ext cx="9144000" cy="811549"/>
          </a:xfrm>
          <a:prstGeom prst="rect">
            <a:avLst/>
          </a:prstGeom>
          <a:solidFill>
            <a:srgbClr val="D9EAD3"/>
          </a:solidFill>
          <a:ln>
            <a:noFill/>
          </a:ln>
        </p:spPr>
        <p:txBody>
          <a:bodyPr spcFirstLastPara="1" wrap="square" lIns="91425" tIns="91425" rIns="91425" bIns="91425" anchor="ctr" anchorCtr="0">
            <a:noAutofit/>
          </a:bodyPr>
          <a:lstStyle/>
          <a:p>
            <a:r>
              <a:rPr lang="en-US" sz="3200" b="1" dirty="0">
                <a:latin typeface="Cambria" panose="02040503050406030204" pitchFamily="18" charset="0"/>
              </a:rPr>
              <a:t>Example DNN Data Type to DRAM Mapping</a:t>
            </a:r>
          </a:p>
        </p:txBody>
      </p:sp>
      <p:pic>
        <p:nvPicPr>
          <p:cNvPr id="10" name="Google Shape;59;p13">
            <a:extLst>
              <a:ext uri="{FF2B5EF4-FFF2-40B4-BE49-F238E27FC236}">
                <a16:creationId xmlns:a16="http://schemas.microsoft.com/office/drawing/2014/main" id="{49DC5ECD-EFDF-0944-8D3D-42A5E5B8E176}"/>
              </a:ext>
            </a:extLst>
          </p:cNvPr>
          <p:cNvPicPr preferRelativeResize="0">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67276" y="6634352"/>
            <a:ext cx="677549" cy="130349"/>
          </a:xfrm>
          <a:prstGeom prst="rect">
            <a:avLst/>
          </a:prstGeom>
          <a:noFill/>
          <a:ln>
            <a:noFill/>
          </a:ln>
        </p:spPr>
      </p:pic>
      <p:sp>
        <p:nvSpPr>
          <p:cNvPr id="11" name="Google Shape;571;p61">
            <a:extLst>
              <a:ext uri="{FF2B5EF4-FFF2-40B4-BE49-F238E27FC236}">
                <a16:creationId xmlns:a16="http://schemas.microsoft.com/office/drawing/2014/main" id="{6FA00487-75FE-714D-A841-FD476F91319F}"/>
              </a:ext>
            </a:extLst>
          </p:cNvPr>
          <p:cNvSpPr txBox="1"/>
          <p:nvPr/>
        </p:nvSpPr>
        <p:spPr>
          <a:xfrm>
            <a:off x="215205" y="4252851"/>
            <a:ext cx="8786379" cy="1273012"/>
          </a:xfrm>
          <a:prstGeom prst="rect">
            <a:avLst/>
          </a:prstGeom>
          <a:solidFill>
            <a:srgbClr val="D9EAD3"/>
          </a:solidFill>
          <a:ln>
            <a:noFill/>
          </a:ln>
        </p:spPr>
        <p:txBody>
          <a:bodyPr spcFirstLastPara="1" wrap="square" lIns="91425" tIns="182875" rIns="91425" bIns="91425" anchor="t" anchorCtr="0">
            <a:noAutofit/>
          </a:bodyPr>
          <a:lstStyle/>
          <a:p>
            <a:pPr marL="76198" algn="ctr" defTabSz="1219170">
              <a:lnSpc>
                <a:spcPct val="114000"/>
              </a:lnSpc>
              <a:buClr>
                <a:srgbClr val="000000"/>
              </a:buClr>
              <a:buSzPts val="2400"/>
            </a:pPr>
            <a:r>
              <a:rPr lang="en-US" sz="2667" b="1" kern="0" dirty="0">
                <a:solidFill>
                  <a:srgbClr val="0000FF"/>
                </a:solidFill>
                <a:latin typeface="Cambria"/>
                <a:ea typeface="Cambria"/>
                <a:cs typeface="Cambria"/>
                <a:sym typeface="Cambria"/>
              </a:rPr>
              <a:t>Map more error-tolerant DNN layers </a:t>
            </a:r>
          </a:p>
          <a:p>
            <a:pPr marL="76198" algn="ctr" defTabSz="1219170">
              <a:lnSpc>
                <a:spcPct val="114000"/>
              </a:lnSpc>
              <a:buClr>
                <a:srgbClr val="000000"/>
              </a:buClr>
              <a:buSzPts val="2400"/>
            </a:pPr>
            <a:r>
              <a:rPr lang="en-US" sz="2667" kern="0" dirty="0">
                <a:solidFill>
                  <a:srgbClr val="FF0000"/>
                </a:solidFill>
                <a:latin typeface="Cambria"/>
                <a:ea typeface="Cambria"/>
                <a:cs typeface="Cambria"/>
                <a:sym typeface="Cambria"/>
              </a:rPr>
              <a:t>to DRAM partitions </a:t>
            </a:r>
            <a:r>
              <a:rPr lang="en-US" sz="2667" b="1" kern="0" dirty="0">
                <a:solidFill>
                  <a:srgbClr val="FF0000"/>
                </a:solidFill>
                <a:latin typeface="Cambria"/>
                <a:ea typeface="Cambria"/>
                <a:cs typeface="Cambria"/>
                <a:sym typeface="Cambria"/>
              </a:rPr>
              <a:t>with lower voltage/latency</a:t>
            </a:r>
          </a:p>
        </p:txBody>
      </p:sp>
      <p:sp>
        <p:nvSpPr>
          <p:cNvPr id="4" name="Oval 3">
            <a:extLst>
              <a:ext uri="{FF2B5EF4-FFF2-40B4-BE49-F238E27FC236}">
                <a16:creationId xmlns:a16="http://schemas.microsoft.com/office/drawing/2014/main" id="{4D7AE04A-9220-494C-B1F0-9D1B2DCF30EB}"/>
              </a:ext>
            </a:extLst>
          </p:cNvPr>
          <p:cNvSpPr/>
          <p:nvPr/>
        </p:nvSpPr>
        <p:spPr>
          <a:xfrm>
            <a:off x="2169194" y="3053176"/>
            <a:ext cx="364613" cy="370325"/>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867" kern="0" dirty="0">
                <a:solidFill>
                  <a:srgbClr val="000000"/>
                </a:solidFill>
                <a:latin typeface="Arial"/>
                <a:sym typeface="Arial"/>
              </a:rPr>
              <a:t>1</a:t>
            </a:r>
          </a:p>
        </p:txBody>
      </p:sp>
      <p:sp>
        <p:nvSpPr>
          <p:cNvPr id="13" name="Oval 12">
            <a:extLst>
              <a:ext uri="{FF2B5EF4-FFF2-40B4-BE49-F238E27FC236}">
                <a16:creationId xmlns:a16="http://schemas.microsoft.com/office/drawing/2014/main" id="{6BDBA303-B9BC-9347-A2C5-F3BD52862A08}"/>
              </a:ext>
            </a:extLst>
          </p:cNvPr>
          <p:cNvSpPr/>
          <p:nvPr/>
        </p:nvSpPr>
        <p:spPr>
          <a:xfrm>
            <a:off x="3880995" y="2601491"/>
            <a:ext cx="364613" cy="370325"/>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867" kern="0" dirty="0">
                <a:solidFill>
                  <a:srgbClr val="FFFFFF"/>
                </a:solidFill>
                <a:latin typeface="Arial"/>
                <a:sym typeface="Arial"/>
              </a:rPr>
              <a:t>2</a:t>
            </a:r>
          </a:p>
        </p:txBody>
      </p:sp>
      <p:sp>
        <p:nvSpPr>
          <p:cNvPr id="14" name="Oval 13">
            <a:extLst>
              <a:ext uri="{FF2B5EF4-FFF2-40B4-BE49-F238E27FC236}">
                <a16:creationId xmlns:a16="http://schemas.microsoft.com/office/drawing/2014/main" id="{0D9A0732-D08D-0347-83AB-9542B8D45F9B}"/>
              </a:ext>
            </a:extLst>
          </p:cNvPr>
          <p:cNvSpPr/>
          <p:nvPr/>
        </p:nvSpPr>
        <p:spPr>
          <a:xfrm>
            <a:off x="5644226" y="2480074"/>
            <a:ext cx="364613" cy="370325"/>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867" kern="0" dirty="0">
                <a:solidFill>
                  <a:srgbClr val="FFFFFF"/>
                </a:solidFill>
                <a:latin typeface="Arial"/>
                <a:sym typeface="Arial"/>
              </a:rPr>
              <a:t>3</a:t>
            </a:r>
          </a:p>
        </p:txBody>
      </p:sp>
      <p:sp>
        <p:nvSpPr>
          <p:cNvPr id="15" name="Oval 14">
            <a:extLst>
              <a:ext uri="{FF2B5EF4-FFF2-40B4-BE49-F238E27FC236}">
                <a16:creationId xmlns:a16="http://schemas.microsoft.com/office/drawing/2014/main" id="{6713410C-D9C2-AB42-B5EC-6E0D72C30270}"/>
              </a:ext>
            </a:extLst>
          </p:cNvPr>
          <p:cNvSpPr/>
          <p:nvPr/>
        </p:nvSpPr>
        <p:spPr>
          <a:xfrm>
            <a:off x="7371283" y="2280396"/>
            <a:ext cx="364613" cy="370325"/>
          </a:xfrm>
          <a:prstGeom prst="ellipse">
            <a:avLst/>
          </a:prstGeom>
          <a:solidFill>
            <a:srgbClr val="081CF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867" kern="0" dirty="0">
                <a:solidFill>
                  <a:srgbClr val="FFFFFF"/>
                </a:solidFill>
                <a:latin typeface="Arial"/>
                <a:sym typeface="Arial"/>
              </a:rPr>
              <a:t>4</a:t>
            </a:r>
          </a:p>
        </p:txBody>
      </p:sp>
      <p:sp>
        <p:nvSpPr>
          <p:cNvPr id="5" name="Rectangle 4">
            <a:extLst>
              <a:ext uri="{FF2B5EF4-FFF2-40B4-BE49-F238E27FC236}">
                <a16:creationId xmlns:a16="http://schemas.microsoft.com/office/drawing/2014/main" id="{86870D0F-D82B-6C41-9C97-B5BC74049CF6}"/>
              </a:ext>
            </a:extLst>
          </p:cNvPr>
          <p:cNvSpPr/>
          <p:nvPr/>
        </p:nvSpPr>
        <p:spPr>
          <a:xfrm>
            <a:off x="1758510" y="2701793"/>
            <a:ext cx="1356292" cy="379656"/>
          </a:xfrm>
          <a:prstGeom prst="rect">
            <a:avLst/>
          </a:prstGeom>
        </p:spPr>
        <p:txBody>
          <a:bodyPr wrap="square">
            <a:spAutoFit/>
          </a:bodyPr>
          <a:lstStyle/>
          <a:p>
            <a:pPr defTabSz="1219170">
              <a:buClr>
                <a:srgbClr val="000000"/>
              </a:buClr>
            </a:pPr>
            <a:r>
              <a:rPr lang="en-US" sz="1867" kern="0" dirty="0">
                <a:solidFill>
                  <a:srgbClr val="000000"/>
                </a:solidFill>
                <a:latin typeface="Cambria"/>
                <a:ea typeface="Cambria"/>
                <a:cs typeface="Cambria"/>
                <a:sym typeface="Cambria"/>
              </a:rPr>
              <a:t>&lt;2% BER</a:t>
            </a:r>
            <a:endParaRPr lang="en-US" sz="1867" kern="0" dirty="0">
              <a:solidFill>
                <a:srgbClr val="000000"/>
              </a:solidFill>
              <a:latin typeface="Arial"/>
              <a:cs typeface="Arial"/>
              <a:sym typeface="Arial"/>
            </a:endParaRPr>
          </a:p>
        </p:txBody>
      </p:sp>
      <p:sp>
        <p:nvSpPr>
          <p:cNvPr id="22" name="Rectangle 21">
            <a:extLst>
              <a:ext uri="{FF2B5EF4-FFF2-40B4-BE49-F238E27FC236}">
                <a16:creationId xmlns:a16="http://schemas.microsoft.com/office/drawing/2014/main" id="{F474518B-A4B8-CB44-8B10-FDDD86409945}"/>
              </a:ext>
            </a:extLst>
          </p:cNvPr>
          <p:cNvSpPr/>
          <p:nvPr/>
        </p:nvSpPr>
        <p:spPr>
          <a:xfrm>
            <a:off x="3385155" y="2232177"/>
            <a:ext cx="1356292" cy="379656"/>
          </a:xfrm>
          <a:prstGeom prst="rect">
            <a:avLst/>
          </a:prstGeom>
        </p:spPr>
        <p:txBody>
          <a:bodyPr wrap="square">
            <a:spAutoFit/>
          </a:bodyPr>
          <a:lstStyle/>
          <a:p>
            <a:pPr defTabSz="1219170">
              <a:buClr>
                <a:srgbClr val="000000"/>
              </a:buClr>
            </a:pPr>
            <a:r>
              <a:rPr lang="en-US" sz="1867" kern="0" dirty="0">
                <a:solidFill>
                  <a:srgbClr val="000000"/>
                </a:solidFill>
                <a:latin typeface="Cambria"/>
                <a:ea typeface="Cambria"/>
                <a:cs typeface="Cambria"/>
                <a:sym typeface="Cambria"/>
              </a:rPr>
              <a:t>&lt;5% BER</a:t>
            </a:r>
            <a:endParaRPr lang="en-US" sz="1867" kern="0" dirty="0">
              <a:solidFill>
                <a:srgbClr val="000000"/>
              </a:solidFill>
              <a:latin typeface="Arial"/>
              <a:cs typeface="Arial"/>
              <a:sym typeface="Arial"/>
            </a:endParaRPr>
          </a:p>
        </p:txBody>
      </p:sp>
      <p:sp>
        <p:nvSpPr>
          <p:cNvPr id="23" name="Rectangle 22">
            <a:extLst>
              <a:ext uri="{FF2B5EF4-FFF2-40B4-BE49-F238E27FC236}">
                <a16:creationId xmlns:a16="http://schemas.microsoft.com/office/drawing/2014/main" id="{45CB6589-1569-0F48-9749-33E96B6F8FDD}"/>
              </a:ext>
            </a:extLst>
          </p:cNvPr>
          <p:cNvSpPr/>
          <p:nvPr/>
        </p:nvSpPr>
        <p:spPr>
          <a:xfrm>
            <a:off x="5155586" y="2148409"/>
            <a:ext cx="1356292" cy="379656"/>
          </a:xfrm>
          <a:prstGeom prst="rect">
            <a:avLst/>
          </a:prstGeom>
        </p:spPr>
        <p:txBody>
          <a:bodyPr wrap="square">
            <a:spAutoFit/>
          </a:bodyPr>
          <a:lstStyle/>
          <a:p>
            <a:pPr defTabSz="1219170">
              <a:buClr>
                <a:srgbClr val="000000"/>
              </a:buClr>
            </a:pPr>
            <a:r>
              <a:rPr lang="en-US" sz="1867" kern="0" dirty="0">
                <a:solidFill>
                  <a:srgbClr val="000000"/>
                </a:solidFill>
                <a:latin typeface="Cambria"/>
                <a:ea typeface="Cambria"/>
                <a:cs typeface="Cambria"/>
                <a:sym typeface="Cambria"/>
              </a:rPr>
              <a:t>&lt;6% BER</a:t>
            </a:r>
            <a:endParaRPr lang="en-US" sz="1867" kern="0" dirty="0">
              <a:solidFill>
                <a:srgbClr val="000000"/>
              </a:solidFill>
              <a:latin typeface="Arial"/>
              <a:cs typeface="Arial"/>
              <a:sym typeface="Arial"/>
            </a:endParaRPr>
          </a:p>
        </p:txBody>
      </p:sp>
      <p:sp>
        <p:nvSpPr>
          <p:cNvPr id="24" name="Rectangle 23">
            <a:extLst>
              <a:ext uri="{FF2B5EF4-FFF2-40B4-BE49-F238E27FC236}">
                <a16:creationId xmlns:a16="http://schemas.microsoft.com/office/drawing/2014/main" id="{A2BB1C28-C771-9843-B1FF-40A448FE0B0A}"/>
              </a:ext>
            </a:extLst>
          </p:cNvPr>
          <p:cNvSpPr/>
          <p:nvPr/>
        </p:nvSpPr>
        <p:spPr>
          <a:xfrm>
            <a:off x="6875443" y="1821903"/>
            <a:ext cx="1356292" cy="379656"/>
          </a:xfrm>
          <a:prstGeom prst="rect">
            <a:avLst/>
          </a:prstGeom>
        </p:spPr>
        <p:txBody>
          <a:bodyPr wrap="square">
            <a:spAutoFit/>
          </a:bodyPr>
          <a:lstStyle/>
          <a:p>
            <a:pPr defTabSz="1219170">
              <a:buClr>
                <a:srgbClr val="000000"/>
              </a:buClr>
            </a:pPr>
            <a:r>
              <a:rPr lang="en-US" sz="1867" kern="0" dirty="0">
                <a:solidFill>
                  <a:srgbClr val="000000"/>
                </a:solidFill>
                <a:latin typeface="Cambria"/>
                <a:ea typeface="Cambria"/>
                <a:cs typeface="Cambria"/>
                <a:sym typeface="Cambria"/>
              </a:rPr>
              <a:t>&lt;8% BER</a:t>
            </a:r>
            <a:endParaRPr lang="en-US" sz="1867" kern="0" dirty="0">
              <a:solidFill>
                <a:srgbClr val="000000"/>
              </a:solidFill>
              <a:latin typeface="Arial"/>
              <a:cs typeface="Arial"/>
              <a:sym typeface="Arial"/>
            </a:endParaRPr>
          </a:p>
        </p:txBody>
      </p:sp>
      <p:sp>
        <p:nvSpPr>
          <p:cNvPr id="25" name="Google Shape;571;p61">
            <a:extLst>
              <a:ext uri="{FF2B5EF4-FFF2-40B4-BE49-F238E27FC236}">
                <a16:creationId xmlns:a16="http://schemas.microsoft.com/office/drawing/2014/main" id="{2167F442-27C0-7A42-AAB9-583DC0150870}"/>
              </a:ext>
            </a:extLst>
          </p:cNvPr>
          <p:cNvSpPr txBox="1"/>
          <p:nvPr/>
        </p:nvSpPr>
        <p:spPr>
          <a:xfrm>
            <a:off x="215205" y="5636018"/>
            <a:ext cx="8786379" cy="811549"/>
          </a:xfrm>
          <a:prstGeom prst="rect">
            <a:avLst/>
          </a:prstGeom>
          <a:solidFill>
            <a:srgbClr val="D9EAD3"/>
          </a:solidFill>
          <a:ln>
            <a:noFill/>
          </a:ln>
        </p:spPr>
        <p:txBody>
          <a:bodyPr spcFirstLastPara="1" wrap="square" lIns="91425" tIns="182875" rIns="91425" bIns="91425" anchor="t" anchorCtr="0">
            <a:noAutofit/>
          </a:bodyPr>
          <a:lstStyle/>
          <a:p>
            <a:pPr marL="76198" algn="ctr" defTabSz="1219170">
              <a:lnSpc>
                <a:spcPct val="114000"/>
              </a:lnSpc>
              <a:buClr>
                <a:srgbClr val="000000"/>
              </a:buClr>
              <a:buSzPts val="2400"/>
            </a:pPr>
            <a:r>
              <a:rPr lang="en-US" sz="2667" b="1" kern="0" dirty="0">
                <a:solidFill>
                  <a:srgbClr val="000000"/>
                </a:solidFill>
                <a:latin typeface="Cambria"/>
                <a:ea typeface="Cambria"/>
                <a:cs typeface="Cambria"/>
                <a:sym typeface="Cambria"/>
              </a:rPr>
              <a:t>4 DRAM partitions </a:t>
            </a:r>
            <a:r>
              <a:rPr lang="en-US" sz="2667" kern="0" dirty="0">
                <a:solidFill>
                  <a:srgbClr val="000000"/>
                </a:solidFill>
                <a:latin typeface="Cambria"/>
                <a:ea typeface="Cambria"/>
                <a:cs typeface="Cambria"/>
                <a:sym typeface="Cambria"/>
              </a:rPr>
              <a:t>with different error rates</a:t>
            </a:r>
          </a:p>
        </p:txBody>
      </p:sp>
    </p:spTree>
    <p:extLst>
      <p:ext uri="{BB962C8B-B14F-4D97-AF65-F5344CB8AC3E}">
        <p14:creationId xmlns:p14="http://schemas.microsoft.com/office/powerpoint/2010/main" val="246623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animBg="1"/>
      <p:bldP spid="13" grpId="0" animBg="1"/>
      <p:bldP spid="14" grpId="0" animBg="1"/>
      <p:bldP spid="15" grpId="0" animBg="1"/>
      <p:bldP spid="5" grpId="0"/>
      <p:bldP spid="22" grpId="0"/>
      <p:bldP spid="23" grpId="0"/>
      <p:bldP spid="24" grpId="0"/>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E84E-ADC1-5249-886C-95085282143B}"/>
              </a:ext>
            </a:extLst>
          </p:cNvPr>
          <p:cNvSpPr>
            <a:spLocks noGrp="1"/>
          </p:cNvSpPr>
          <p:nvPr>
            <p:ph type="title"/>
          </p:nvPr>
        </p:nvSpPr>
        <p:spPr/>
        <p:txBody>
          <a:bodyPr/>
          <a:lstStyle/>
          <a:p>
            <a:r>
              <a:rPr lang="en-US" dirty="0"/>
              <a:t>Corollaries: Architectures Today …</a:t>
            </a:r>
          </a:p>
        </p:txBody>
      </p:sp>
      <p:sp>
        <p:nvSpPr>
          <p:cNvPr id="3" name="Content Placeholder 2">
            <a:extLst>
              <a:ext uri="{FF2B5EF4-FFF2-40B4-BE49-F238E27FC236}">
                <a16:creationId xmlns:a16="http://schemas.microsoft.com/office/drawing/2014/main" id="{F4818612-8984-844F-B9E9-73680A050937}"/>
              </a:ext>
            </a:extLst>
          </p:cNvPr>
          <p:cNvSpPr>
            <a:spLocks noGrp="1"/>
          </p:cNvSpPr>
          <p:nvPr>
            <p:ph idx="1"/>
          </p:nvPr>
        </p:nvSpPr>
        <p:spPr>
          <a:xfrm>
            <a:off x="228600" y="1052736"/>
            <a:ext cx="8610600" cy="4876800"/>
          </a:xfrm>
        </p:spPr>
        <p:txBody>
          <a:bodyPr/>
          <a:lstStyle/>
          <a:p>
            <a:r>
              <a:rPr lang="en-US" dirty="0"/>
              <a:t>Architectures are </a:t>
            </a:r>
            <a:r>
              <a:rPr lang="en-US" dirty="0">
                <a:solidFill>
                  <a:srgbClr val="FF0000"/>
                </a:solidFill>
              </a:rPr>
              <a:t>terrible at dealing with data</a:t>
            </a:r>
          </a:p>
          <a:p>
            <a:pPr lvl="1"/>
            <a:r>
              <a:rPr lang="en-US" dirty="0"/>
              <a:t>Designed to mainly store and move data vs. to compute </a:t>
            </a:r>
          </a:p>
          <a:p>
            <a:pPr lvl="1"/>
            <a:r>
              <a:rPr lang="en-US" dirty="0"/>
              <a:t>They are </a:t>
            </a:r>
            <a:r>
              <a:rPr lang="en-US" dirty="0">
                <a:solidFill>
                  <a:srgbClr val="0432FF"/>
                </a:solidFill>
              </a:rPr>
              <a:t>processor-centric as opposed to </a:t>
            </a:r>
            <a:r>
              <a:rPr lang="en-US" b="1" dirty="0">
                <a:solidFill>
                  <a:srgbClr val="0432FF"/>
                </a:solidFill>
              </a:rPr>
              <a:t>data-centric</a:t>
            </a:r>
          </a:p>
          <a:p>
            <a:pPr lvl="1"/>
            <a:endParaRPr lang="en-US" dirty="0"/>
          </a:p>
          <a:p>
            <a:r>
              <a:rPr lang="en-US" dirty="0"/>
              <a:t>Architectures are </a:t>
            </a:r>
            <a:r>
              <a:rPr lang="en-US" dirty="0">
                <a:solidFill>
                  <a:srgbClr val="FF0000"/>
                </a:solidFill>
              </a:rPr>
              <a:t>terrible at taking advantage of vast amounts of data </a:t>
            </a:r>
            <a:r>
              <a:rPr lang="en-US" dirty="0"/>
              <a:t>(and metadata) available to them</a:t>
            </a:r>
          </a:p>
          <a:p>
            <a:pPr lvl="1"/>
            <a:r>
              <a:rPr lang="en-US" dirty="0"/>
              <a:t>Designed to make simple decisions, ignoring lots of data </a:t>
            </a:r>
          </a:p>
          <a:p>
            <a:pPr lvl="1"/>
            <a:r>
              <a:rPr lang="en-US" dirty="0"/>
              <a:t>They make </a:t>
            </a:r>
            <a:r>
              <a:rPr lang="en-US" dirty="0">
                <a:solidFill>
                  <a:srgbClr val="0432FF"/>
                </a:solidFill>
              </a:rPr>
              <a:t>human-driven decisions vs. </a:t>
            </a:r>
            <a:r>
              <a:rPr lang="en-US" b="1" dirty="0">
                <a:solidFill>
                  <a:srgbClr val="0432FF"/>
                </a:solidFill>
              </a:rPr>
              <a:t>data-driven</a:t>
            </a:r>
            <a:endParaRPr lang="en-US" dirty="0">
              <a:solidFill>
                <a:srgbClr val="0432FF"/>
              </a:solidFill>
            </a:endParaRPr>
          </a:p>
          <a:p>
            <a:pPr lvl="1"/>
            <a:endParaRPr lang="en-US" dirty="0"/>
          </a:p>
          <a:p>
            <a:r>
              <a:rPr lang="en-US" dirty="0"/>
              <a:t>Architectures are </a:t>
            </a:r>
            <a:r>
              <a:rPr lang="en-US" dirty="0">
                <a:solidFill>
                  <a:srgbClr val="FF0000"/>
                </a:solidFill>
              </a:rPr>
              <a:t>terrible at knowing and exploiting different properties of application data</a:t>
            </a:r>
          </a:p>
          <a:p>
            <a:pPr lvl="1"/>
            <a:r>
              <a:rPr lang="en-US" dirty="0"/>
              <a:t>Designed to treat all data as the same</a:t>
            </a:r>
          </a:p>
          <a:p>
            <a:pPr lvl="1"/>
            <a:r>
              <a:rPr lang="en-US" dirty="0"/>
              <a:t>They make </a:t>
            </a:r>
            <a:r>
              <a:rPr lang="en-US" dirty="0">
                <a:solidFill>
                  <a:srgbClr val="0000FF"/>
                </a:solidFill>
              </a:rPr>
              <a:t>component-aware decisions vs. </a:t>
            </a:r>
            <a:r>
              <a:rPr lang="en-US" b="1" dirty="0">
                <a:solidFill>
                  <a:srgbClr val="0000FF"/>
                </a:solidFill>
              </a:rPr>
              <a:t>data-aware</a:t>
            </a:r>
          </a:p>
        </p:txBody>
      </p:sp>
      <p:sp>
        <p:nvSpPr>
          <p:cNvPr id="4" name="Slide Number Placeholder 3">
            <a:extLst>
              <a:ext uri="{FF2B5EF4-FFF2-40B4-BE49-F238E27FC236}">
                <a16:creationId xmlns:a16="http://schemas.microsoft.com/office/drawing/2014/main" id="{13E336A3-DE7D-504A-A23C-315D49EE6890}"/>
              </a:ext>
            </a:extLst>
          </p:cNvPr>
          <p:cNvSpPr>
            <a:spLocks noGrp="1"/>
          </p:cNvSpPr>
          <p:nvPr>
            <p:ph type="sldNum" sz="quarter" idx="11"/>
          </p:nvPr>
        </p:nvSpPr>
        <p:spPr/>
        <p:txBody>
          <a:bodyPr/>
          <a:lstStyle/>
          <a:p>
            <a:fld id="{323594FA-E141-4234-AE05-360401972BE7}" type="slidenum">
              <a:rPr lang="en-US" altLang="en-US" smtClean="0">
                <a:solidFill>
                  <a:srgbClr val="000000"/>
                </a:solidFill>
              </a:rPr>
              <a:pPr/>
              <a:t>24</a:t>
            </a:fld>
            <a:endParaRPr lang="en-US" altLang="en-US">
              <a:solidFill>
                <a:srgbClr val="000000"/>
              </a:solidFill>
            </a:endParaRPr>
          </a:p>
        </p:txBody>
      </p:sp>
      <p:sp>
        <p:nvSpPr>
          <p:cNvPr id="5" name="AutoShape 25">
            <a:extLst>
              <a:ext uri="{FF2B5EF4-FFF2-40B4-BE49-F238E27FC236}">
                <a16:creationId xmlns:a16="http://schemas.microsoft.com/office/drawing/2014/main" id="{A839A51C-8802-D047-8CD0-32595BF41ED0}"/>
              </a:ext>
            </a:extLst>
          </p:cNvPr>
          <p:cNvSpPr>
            <a:spLocks noChangeArrowheads="1"/>
          </p:cNvSpPr>
          <p:nvPr/>
        </p:nvSpPr>
        <p:spPr bwMode="auto">
          <a:xfrm>
            <a:off x="611560" y="1052736"/>
            <a:ext cx="6192688" cy="480566"/>
          </a:xfrm>
          <a:prstGeom prst="roundRect">
            <a:avLst>
              <a:gd name="adj" fmla="val 16667"/>
            </a:avLst>
          </a:prstGeom>
          <a:noFill/>
          <a:ln w="79375">
            <a:solidFill>
              <a:srgbClr val="8C0000"/>
            </a:solidFill>
            <a:round/>
            <a:headEnd/>
            <a:tailEn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28260723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600" dirty="0"/>
              <a:t>EDEN: Data-Aware Efficient DNN Inference</a:t>
            </a:r>
          </a:p>
        </p:txBody>
      </p:sp>
      <p:sp>
        <p:nvSpPr>
          <p:cNvPr id="3" name="Content Placeholder 2"/>
          <p:cNvSpPr>
            <a:spLocks noGrp="1"/>
          </p:cNvSpPr>
          <p:nvPr>
            <p:ph idx="1"/>
          </p:nvPr>
        </p:nvSpPr>
        <p:spPr>
          <a:xfrm>
            <a:off x="228600" y="980728"/>
            <a:ext cx="8807896" cy="5051648"/>
          </a:xfrm>
        </p:spPr>
        <p:txBody>
          <a:bodyPr/>
          <a:lstStyle/>
          <a:p>
            <a:r>
              <a:rPr lang="en-US" sz="2000" dirty="0"/>
              <a:t>Skanda </a:t>
            </a:r>
            <a:r>
              <a:rPr lang="en-US" sz="2000" dirty="0" err="1"/>
              <a:t>Koppula</a:t>
            </a:r>
            <a:r>
              <a:rPr lang="en-US" sz="2000" dirty="0"/>
              <a:t>, Lois </a:t>
            </a:r>
            <a:r>
              <a:rPr lang="en-US" sz="2000" dirty="0" err="1"/>
              <a:t>Orosa</a:t>
            </a:r>
            <a:r>
              <a:rPr lang="en-US" sz="2000" dirty="0"/>
              <a:t>, A. </a:t>
            </a:r>
            <a:r>
              <a:rPr lang="en-US" sz="2000" dirty="0" err="1"/>
              <a:t>Giray</a:t>
            </a:r>
            <a:r>
              <a:rPr lang="en-US" sz="2000" dirty="0"/>
              <a:t> </a:t>
            </a:r>
            <a:r>
              <a:rPr lang="en-US" sz="2000" dirty="0" err="1"/>
              <a:t>Yaglikci</a:t>
            </a:r>
            <a:r>
              <a:rPr lang="en-US" sz="2000" dirty="0"/>
              <a:t>, </a:t>
            </a:r>
            <a:r>
              <a:rPr lang="en-US" sz="2000" dirty="0" err="1"/>
              <a:t>Roknoddin</a:t>
            </a:r>
            <a:r>
              <a:rPr lang="en-US" sz="2000" dirty="0"/>
              <a:t> Azizi, Taha </a:t>
            </a:r>
            <a:r>
              <a:rPr lang="en-US" sz="2000" dirty="0" err="1"/>
              <a:t>Shahroodi</a:t>
            </a:r>
            <a:r>
              <a:rPr lang="en-US" sz="2000" dirty="0"/>
              <a:t>, Konstantinos </a:t>
            </a:r>
            <a:r>
              <a:rPr lang="en-US" sz="2000" dirty="0" err="1"/>
              <a:t>Kanellopoulos</a:t>
            </a:r>
            <a:r>
              <a:rPr lang="en-US" sz="2000" dirty="0"/>
              <a:t>, and Onur Mutlu,</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"EDEN: Enabling Energy-Efficient, High-Performance Deep Neural Network Inference Using Approximate DRAM"</a:t>
            </a:r>
            <a:br>
              <a:rPr lang="en-US" sz="2000" dirty="0">
                <a:solidFill>
                  <a:srgbClr val="0432FF"/>
                </a:solidFill>
              </a:rPr>
            </a:br>
            <a:r>
              <a:rPr lang="en-US" sz="2000" i="1" dirty="0"/>
              <a:t>Proceedings of the </a:t>
            </a:r>
            <a:r>
              <a:rPr lang="en-US" sz="2000" i="1" dirty="0">
                <a:hlinkClick r:id="rId3"/>
              </a:rPr>
              <a:t>52nd International Symposium on Microarchitecture</a:t>
            </a:r>
            <a:r>
              <a:rPr lang="en-US" sz="2000" i="1" dirty="0"/>
              <a:t> (</a:t>
            </a:r>
            <a:r>
              <a:rPr lang="en-US" sz="2000" b="1" i="1" dirty="0"/>
              <a:t>MICRO</a:t>
            </a:r>
            <a:r>
              <a:rPr lang="en-US" sz="2000" i="1" dirty="0"/>
              <a:t>)</a:t>
            </a:r>
            <a:r>
              <a:rPr lang="en-US" sz="2000" dirty="0"/>
              <a:t>, Columbus, OH, USA, October 2019.</a:t>
            </a:r>
            <a:br>
              <a:rPr lang="en-US" sz="2000" dirty="0"/>
            </a:br>
            <a:r>
              <a:rPr lang="en-US" sz="2000" dirty="0"/>
              <a:t>[</a:t>
            </a:r>
            <a:r>
              <a:rPr lang="en-US" sz="2000" dirty="0">
                <a:hlinkClick r:id="rId4"/>
              </a:rPr>
              <a:t>Lightning Talk Slides (pptx)</a:t>
            </a:r>
            <a:r>
              <a:rPr lang="en-US" sz="2000" dirty="0"/>
              <a:t> </a:t>
            </a:r>
            <a:r>
              <a:rPr lang="en-US" sz="2000" dirty="0">
                <a:hlinkClick r:id="rId5"/>
              </a:rPr>
              <a:t>(pdf)</a:t>
            </a:r>
            <a:r>
              <a:rPr lang="en-US" sz="2000" dirty="0"/>
              <a:t>]</a:t>
            </a:r>
            <a:br>
              <a:rPr lang="en-US" sz="2000" dirty="0"/>
            </a:br>
            <a:r>
              <a:rPr lang="en-US" sz="2000" dirty="0"/>
              <a:t>[</a:t>
            </a:r>
            <a:r>
              <a:rPr lang="en-US" sz="2000" dirty="0">
                <a:hlinkClick r:id="rId6"/>
              </a:rPr>
              <a:t>Lightning Talk Video</a:t>
            </a:r>
            <a:r>
              <a:rPr lang="en-US" sz="2000" dirty="0"/>
              <a:t> (90 seconds)]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40E42FC0-77B3-B442-82F2-B805EFEC421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4203576"/>
            <a:ext cx="9144000" cy="1828800"/>
          </a:xfrm>
          <a:prstGeom prst="rect">
            <a:avLst/>
          </a:prstGeom>
        </p:spPr>
      </p:pic>
    </p:spTree>
    <p:extLst>
      <p:ext uri="{BB962C8B-B14F-4D97-AF65-F5344CB8AC3E}">
        <p14:creationId xmlns:p14="http://schemas.microsoft.com/office/powerpoint/2010/main" val="24358177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AB44-5A91-FE45-AC17-96506CC6861F}"/>
              </a:ext>
            </a:extLst>
          </p:cNvPr>
          <p:cNvSpPr>
            <a:spLocks noGrp="1"/>
          </p:cNvSpPr>
          <p:nvPr>
            <p:ph type="title"/>
          </p:nvPr>
        </p:nvSpPr>
        <p:spPr/>
        <p:txBody>
          <a:bodyPr/>
          <a:lstStyle/>
          <a:p>
            <a:r>
              <a:rPr lang="en-US" dirty="0"/>
              <a:t>SMASH: SW/HW Indexing Acceleration</a:t>
            </a:r>
          </a:p>
        </p:txBody>
      </p:sp>
      <p:sp>
        <p:nvSpPr>
          <p:cNvPr id="3" name="Content Placeholder 2">
            <a:extLst>
              <a:ext uri="{FF2B5EF4-FFF2-40B4-BE49-F238E27FC236}">
                <a16:creationId xmlns:a16="http://schemas.microsoft.com/office/drawing/2014/main" id="{CA49CF32-39A0-6D45-B253-C5079FCA88CD}"/>
              </a:ext>
            </a:extLst>
          </p:cNvPr>
          <p:cNvSpPr>
            <a:spLocks noGrp="1"/>
          </p:cNvSpPr>
          <p:nvPr>
            <p:ph idx="1"/>
          </p:nvPr>
        </p:nvSpPr>
        <p:spPr>
          <a:xfrm>
            <a:off x="228600" y="1047974"/>
            <a:ext cx="8610600" cy="5195664"/>
          </a:xfrm>
        </p:spPr>
        <p:txBody>
          <a:bodyPr/>
          <a:lstStyle/>
          <a:p>
            <a:r>
              <a:rPr lang="en-US" sz="1800" dirty="0"/>
              <a:t>Konstantinos </a:t>
            </a:r>
            <a:r>
              <a:rPr lang="en-US" sz="1800" dirty="0" err="1"/>
              <a:t>Kanellopoulos</a:t>
            </a:r>
            <a:r>
              <a:rPr lang="en-US" sz="1800" dirty="0"/>
              <a:t>, Nandita Vijaykumar, Christina </a:t>
            </a:r>
            <a:r>
              <a:rPr lang="en-US" sz="1800" dirty="0" err="1"/>
              <a:t>Giannoula</a:t>
            </a:r>
            <a:r>
              <a:rPr lang="en-US" sz="1800" dirty="0"/>
              <a:t>, </a:t>
            </a:r>
            <a:r>
              <a:rPr lang="en-US" sz="1800" dirty="0" err="1"/>
              <a:t>Roknoddin</a:t>
            </a:r>
            <a:r>
              <a:rPr lang="en-US" sz="1800" dirty="0"/>
              <a:t> Azizi, Skanda </a:t>
            </a:r>
            <a:r>
              <a:rPr lang="en-US" sz="1800" dirty="0" err="1"/>
              <a:t>Koppula</a:t>
            </a:r>
            <a:r>
              <a:rPr lang="en-US" sz="1800" dirty="0"/>
              <a:t>, Nika Mansouri </a:t>
            </a:r>
            <a:r>
              <a:rPr lang="en-US" sz="1800" dirty="0" err="1"/>
              <a:t>Ghiasi</a:t>
            </a:r>
            <a:r>
              <a:rPr lang="en-US" sz="1800" dirty="0"/>
              <a:t>, Taha </a:t>
            </a:r>
            <a:r>
              <a:rPr lang="en-US" sz="1800" dirty="0" err="1"/>
              <a:t>Shahroodi</a:t>
            </a:r>
            <a:r>
              <a:rPr lang="en-US" sz="1800" dirty="0"/>
              <a:t>, Juan Gomez-Luna,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"SMASH: Co-designing Software Compression and Hardware-Accelerated Indexing for Efficient Sparse Matrix Operations"</a:t>
            </a:r>
            <a:br>
              <a:rPr lang="en-US" sz="1800" dirty="0">
                <a:solidFill>
                  <a:srgbClr val="0432FF"/>
                </a:solidFill>
              </a:rPr>
            </a:br>
            <a:r>
              <a:rPr lang="en-US" sz="1800" i="1" dirty="0"/>
              <a:t>Proceedings of the </a:t>
            </a:r>
            <a:r>
              <a:rPr lang="en-US" sz="1800" i="1" dirty="0">
                <a:hlinkClick r:id="rId3"/>
              </a:rPr>
              <a:t>52nd International Symposium on Microarchitecture</a:t>
            </a:r>
            <a:r>
              <a:rPr lang="en-US" sz="1800" i="1" dirty="0"/>
              <a:t> (</a:t>
            </a:r>
            <a:r>
              <a:rPr lang="en-US" sz="1800" b="1" i="1" dirty="0"/>
              <a:t>MICRO</a:t>
            </a:r>
            <a:r>
              <a:rPr lang="en-US" sz="1800" i="1" dirty="0"/>
              <a:t>)</a:t>
            </a:r>
            <a:r>
              <a:rPr lang="en-US" sz="1800" dirty="0"/>
              <a:t>, Columbus, OH, USA, October 2019.</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a:t>
            </a:r>
            <a:br>
              <a:rPr lang="en-US" sz="1800" dirty="0"/>
            </a:br>
            <a:r>
              <a:rPr lang="en-US" sz="1800" dirty="0"/>
              <a:t>[</a:t>
            </a:r>
            <a:r>
              <a:rPr lang="en-US" sz="1800" dirty="0">
                <a:hlinkClick r:id="rId6"/>
              </a:rPr>
              <a:t>Lightning Talk Slides (pptx)</a:t>
            </a:r>
            <a:r>
              <a:rPr lang="en-US" sz="1800" dirty="0"/>
              <a:t> </a:t>
            </a:r>
            <a:r>
              <a:rPr lang="en-US" sz="1800" dirty="0">
                <a:hlinkClick r:id="rId7"/>
              </a:rPr>
              <a:t>(pdf)</a:t>
            </a:r>
            <a:r>
              <a:rPr lang="en-US" sz="1800" dirty="0"/>
              <a:t>]</a:t>
            </a:r>
            <a:br>
              <a:rPr lang="en-US" sz="1800" dirty="0"/>
            </a:br>
            <a:r>
              <a:rPr lang="en-US" sz="1800" dirty="0"/>
              <a:t>[</a:t>
            </a:r>
            <a:r>
              <a:rPr lang="en-US" sz="1800" dirty="0">
                <a:hlinkClick r:id="rId8"/>
              </a:rPr>
              <a:t>Poster (pptx)</a:t>
            </a:r>
            <a:r>
              <a:rPr lang="en-US" sz="1800" dirty="0"/>
              <a:t> </a:t>
            </a:r>
            <a:r>
              <a:rPr lang="en-US" sz="1800" dirty="0">
                <a:hlinkClick r:id="rId9"/>
              </a:rPr>
              <a:t>(pdf)</a:t>
            </a:r>
            <a:r>
              <a:rPr lang="en-US" sz="1800" dirty="0"/>
              <a:t>]</a:t>
            </a:r>
            <a:br>
              <a:rPr lang="en-US" sz="1800" dirty="0"/>
            </a:br>
            <a:r>
              <a:rPr lang="en-US" sz="1800" dirty="0"/>
              <a:t>[</a:t>
            </a:r>
            <a:r>
              <a:rPr lang="en-US" sz="1800" dirty="0">
                <a:hlinkClick r:id="rId10"/>
              </a:rPr>
              <a:t>Lightning Talk Video</a:t>
            </a:r>
            <a:r>
              <a:rPr lang="en-US" sz="1800" dirty="0"/>
              <a:t> (90 seconds)]</a:t>
            </a:r>
            <a:br>
              <a:rPr lang="en-US" sz="1800" dirty="0"/>
            </a:br>
            <a:r>
              <a:rPr lang="en-US" sz="1800" dirty="0"/>
              <a:t>[</a:t>
            </a:r>
            <a:r>
              <a:rPr lang="en-US" sz="1800" dirty="0">
                <a:hlinkClick r:id="rId11"/>
              </a:rPr>
              <a:t>Full Talk Lecture</a:t>
            </a:r>
            <a:r>
              <a:rPr lang="en-US" sz="1800" dirty="0"/>
              <a:t> (30 minutes)]</a:t>
            </a:r>
          </a:p>
          <a:p>
            <a:pPr marL="0" indent="0">
              <a:buNone/>
            </a:pPr>
            <a:endParaRPr lang="en-US" sz="1800" dirty="0"/>
          </a:p>
        </p:txBody>
      </p:sp>
      <p:sp>
        <p:nvSpPr>
          <p:cNvPr id="4" name="Slide Number Placeholder 3">
            <a:extLst>
              <a:ext uri="{FF2B5EF4-FFF2-40B4-BE49-F238E27FC236}">
                <a16:creationId xmlns:a16="http://schemas.microsoft.com/office/drawing/2014/main" id="{CB407FFA-CEF7-8B47-9DEF-04352233615B}"/>
              </a:ext>
            </a:extLst>
          </p:cNvPr>
          <p:cNvSpPr>
            <a:spLocks noGrp="1"/>
          </p:cNvSpPr>
          <p:nvPr>
            <p:ph type="sldNum" sz="quarter" idx="11"/>
          </p:nvPr>
        </p:nvSpPr>
        <p:spPr/>
        <p:txBody>
          <a:bodyPr/>
          <a:lstStyle/>
          <a:p>
            <a:fld id="{323594FA-E141-4234-AE05-360401972BE7}" type="slidenum">
              <a:rPr lang="en-US" altLang="en-US" smtClean="0"/>
              <a:pPr/>
              <a:t>241</a:t>
            </a:fld>
            <a:endParaRPr lang="en-US" altLang="en-US"/>
          </a:p>
        </p:txBody>
      </p:sp>
      <p:pic>
        <p:nvPicPr>
          <p:cNvPr id="5" name="Picture 4">
            <a:extLst>
              <a:ext uri="{FF2B5EF4-FFF2-40B4-BE49-F238E27FC236}">
                <a16:creationId xmlns:a16="http://schemas.microsoft.com/office/drawing/2014/main" id="{A6D1AD02-6233-8D47-A15C-B34366589E3A}"/>
              </a:ext>
            </a:extLst>
          </p:cNvPr>
          <p:cNvPicPr>
            <a:picLocks noChangeAspect="1"/>
          </p:cNvPicPr>
          <p:nvPr/>
        </p:nvPicPr>
        <p:blipFill>
          <a:blip r:embed="rId12"/>
          <a:stretch>
            <a:fillRect/>
          </a:stretch>
        </p:blipFill>
        <p:spPr>
          <a:xfrm>
            <a:off x="495300" y="4694238"/>
            <a:ext cx="8077200" cy="2006600"/>
          </a:xfrm>
          <a:prstGeom prst="rect">
            <a:avLst/>
          </a:prstGeom>
        </p:spPr>
      </p:pic>
    </p:spTree>
    <p:extLst>
      <p:ext uri="{BB962C8B-B14F-4D97-AF65-F5344CB8AC3E}">
        <p14:creationId xmlns:p14="http://schemas.microsoft.com/office/powerpoint/2010/main" val="229016720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F7209-9645-0B46-930C-11ED6A584BF2}"/>
              </a:ext>
            </a:extLst>
          </p:cNvPr>
          <p:cNvSpPr>
            <a:spLocks noGrp="1"/>
          </p:cNvSpPr>
          <p:nvPr>
            <p:ph type="title"/>
          </p:nvPr>
        </p:nvSpPr>
        <p:spPr/>
        <p:txBody>
          <a:bodyPr/>
          <a:lstStyle/>
          <a:p>
            <a:r>
              <a:rPr lang="en-US" dirty="0"/>
              <a:t>Data-Aware Virtual Memory Framework</a:t>
            </a:r>
          </a:p>
        </p:txBody>
      </p:sp>
      <p:sp>
        <p:nvSpPr>
          <p:cNvPr id="3" name="Content Placeholder 2">
            <a:extLst>
              <a:ext uri="{FF2B5EF4-FFF2-40B4-BE49-F238E27FC236}">
                <a16:creationId xmlns:a16="http://schemas.microsoft.com/office/drawing/2014/main" id="{A4D302F9-879E-9545-8810-B4A40431FA8A}"/>
              </a:ext>
            </a:extLst>
          </p:cNvPr>
          <p:cNvSpPr>
            <a:spLocks noGrp="1"/>
          </p:cNvSpPr>
          <p:nvPr>
            <p:ph idx="1"/>
          </p:nvPr>
        </p:nvSpPr>
        <p:spPr>
          <a:xfrm>
            <a:off x="-252536" y="980728"/>
            <a:ext cx="9396536" cy="5267672"/>
          </a:xfrm>
        </p:spPr>
        <p:txBody>
          <a:bodyPr/>
          <a:lstStyle/>
          <a:p>
            <a:r>
              <a:rPr lang="en-US" sz="1500" dirty="0"/>
              <a:t>Nastaran Hajinazar, </a:t>
            </a:r>
            <a:r>
              <a:rPr lang="en-US" sz="1500" dirty="0" err="1"/>
              <a:t>Pratyush</a:t>
            </a:r>
            <a:r>
              <a:rPr lang="en-US" sz="1500" dirty="0"/>
              <a:t> Patel, Minesh Patel, Konstantinos </a:t>
            </a:r>
            <a:r>
              <a:rPr lang="en-US" sz="1500" dirty="0" err="1"/>
              <a:t>Kanellopoulos</a:t>
            </a:r>
            <a:r>
              <a:rPr lang="en-US" sz="1500" dirty="0"/>
              <a:t>, Saugata Ghose, </a:t>
            </a:r>
            <a:r>
              <a:rPr lang="en-US" sz="1500" dirty="0" err="1"/>
              <a:t>Rachata</a:t>
            </a:r>
            <a:r>
              <a:rPr lang="en-US" sz="1500" dirty="0"/>
              <a:t> Ausavarungnirun, Geraldo Francisco de Oliveira Jr., Jonathan </a:t>
            </a:r>
            <a:r>
              <a:rPr lang="en-US" sz="1500" dirty="0" err="1"/>
              <a:t>Appavoo</a:t>
            </a:r>
            <a:r>
              <a:rPr lang="en-US" sz="1500" dirty="0"/>
              <a:t>, </a:t>
            </a:r>
            <a:r>
              <a:rPr lang="en-US" sz="1500" dirty="0" err="1"/>
              <a:t>Vivek</a:t>
            </a:r>
            <a:r>
              <a:rPr lang="en-US" sz="1500" dirty="0"/>
              <a:t> Seshadri, and Onur Mutlu,</a:t>
            </a:r>
            <a:br>
              <a:rPr lang="en-US" sz="1500" dirty="0"/>
            </a:br>
            <a:r>
              <a:rPr lang="en-US" sz="1500" b="1" dirty="0">
                <a:solidFill>
                  <a:srgbClr val="0432FF"/>
                </a:solidFill>
                <a:hlinkClick r:id="rId2">
                  <a:extLst>
                    <a:ext uri="{A12FA001-AC4F-418D-AE19-62706E023703}">
                      <ahyp:hlinkClr xmlns:ahyp="http://schemas.microsoft.com/office/drawing/2018/hyperlinkcolor" val="tx"/>
                    </a:ext>
                  </a:extLst>
                </a:hlinkClick>
              </a:rPr>
              <a:t>"The Virtual Block Interface: A Flexible Alternative to the Conventional Virtual Memory Framework"</a:t>
            </a:r>
            <a:br>
              <a:rPr lang="en-US" sz="1500" dirty="0">
                <a:solidFill>
                  <a:srgbClr val="0432FF"/>
                </a:solidFill>
              </a:rPr>
            </a:br>
            <a:r>
              <a:rPr lang="en-US" sz="1500" i="1" dirty="0"/>
              <a:t>Proceedings of the </a:t>
            </a:r>
            <a:r>
              <a:rPr lang="en-US" sz="1500" i="1" dirty="0">
                <a:hlinkClick r:id="rId3"/>
              </a:rPr>
              <a:t>47th International Symposium on Computer Architecture</a:t>
            </a:r>
            <a:r>
              <a:rPr lang="en-US" sz="1500" i="1" dirty="0"/>
              <a:t> (</a:t>
            </a:r>
            <a:r>
              <a:rPr lang="en-US" sz="1500" b="1" i="1" dirty="0"/>
              <a:t>ISCA</a:t>
            </a:r>
            <a:r>
              <a:rPr lang="en-US" sz="1500" i="1" dirty="0"/>
              <a:t>)</a:t>
            </a:r>
            <a:r>
              <a:rPr lang="en-US" sz="1500" dirty="0"/>
              <a:t>, Virtual, June 2020.</a:t>
            </a:r>
            <a:br>
              <a:rPr lang="en-US" sz="1500" dirty="0"/>
            </a:br>
            <a:r>
              <a:rPr lang="en-US" sz="1500" dirty="0"/>
              <a:t>[</a:t>
            </a:r>
            <a:r>
              <a:rPr lang="en-US" sz="1500" dirty="0">
                <a:hlinkClick r:id="rId4"/>
              </a:rPr>
              <a:t>Slides (pptx)</a:t>
            </a:r>
            <a:r>
              <a:rPr lang="en-US" sz="1500" dirty="0"/>
              <a:t> </a:t>
            </a:r>
            <a:r>
              <a:rPr lang="en-US" sz="1500" dirty="0">
                <a:hlinkClick r:id="rId5"/>
              </a:rPr>
              <a:t>(pdf)</a:t>
            </a:r>
            <a:r>
              <a:rPr lang="en-US" sz="1500" dirty="0"/>
              <a:t>]</a:t>
            </a:r>
            <a:br>
              <a:rPr lang="en-US" sz="1500" dirty="0"/>
            </a:br>
            <a:r>
              <a:rPr lang="en-US" sz="1500" dirty="0"/>
              <a:t>[</a:t>
            </a:r>
            <a:r>
              <a:rPr lang="en-US" sz="1500" dirty="0">
                <a:hlinkClick r:id="rId6"/>
              </a:rPr>
              <a:t>Lightning Talk Slides (pptx)</a:t>
            </a:r>
            <a:r>
              <a:rPr lang="en-US" sz="1500" dirty="0"/>
              <a:t> </a:t>
            </a:r>
            <a:r>
              <a:rPr lang="en-US" sz="1500" dirty="0">
                <a:hlinkClick r:id="rId7"/>
              </a:rPr>
              <a:t>(pdf)</a:t>
            </a:r>
            <a:r>
              <a:rPr lang="en-US" sz="1500" dirty="0"/>
              <a:t>]</a:t>
            </a:r>
            <a:br>
              <a:rPr lang="en-US" sz="1500" dirty="0"/>
            </a:br>
            <a:r>
              <a:rPr lang="en-US" sz="1500" dirty="0"/>
              <a:t>[</a:t>
            </a:r>
            <a:r>
              <a:rPr lang="en-US" sz="1500" dirty="0">
                <a:hlinkClick r:id="rId8"/>
              </a:rPr>
              <a:t>ARM Research Summit Poster (pptx)</a:t>
            </a:r>
            <a:r>
              <a:rPr lang="en-US" sz="1500" dirty="0"/>
              <a:t> </a:t>
            </a:r>
            <a:r>
              <a:rPr lang="en-US" sz="1500" dirty="0">
                <a:hlinkClick r:id="rId9"/>
              </a:rPr>
              <a:t>(pdf)</a:t>
            </a:r>
            <a:r>
              <a:rPr lang="en-US" sz="1500" dirty="0"/>
              <a:t>]</a:t>
            </a:r>
            <a:br>
              <a:rPr lang="en-US" sz="1500" dirty="0"/>
            </a:br>
            <a:r>
              <a:rPr lang="en-US" sz="1500" dirty="0"/>
              <a:t>[</a:t>
            </a:r>
            <a:r>
              <a:rPr lang="en-US" sz="1500" dirty="0">
                <a:hlinkClick r:id="rId10"/>
              </a:rPr>
              <a:t>Talk Video</a:t>
            </a:r>
            <a:r>
              <a:rPr lang="en-US" sz="1500" dirty="0"/>
              <a:t> (26 minutes)]</a:t>
            </a:r>
            <a:br>
              <a:rPr lang="en-US" sz="1500" dirty="0"/>
            </a:br>
            <a:r>
              <a:rPr lang="en-US" sz="1500" dirty="0"/>
              <a:t>[</a:t>
            </a:r>
            <a:r>
              <a:rPr lang="en-US" sz="1500" dirty="0">
                <a:hlinkClick r:id="rId11"/>
              </a:rPr>
              <a:t>Lightning Talk Video</a:t>
            </a:r>
            <a:r>
              <a:rPr lang="en-US" sz="1500" dirty="0"/>
              <a:t> (3 minutes)]</a:t>
            </a:r>
            <a:br>
              <a:rPr lang="en-US" sz="1500" dirty="0"/>
            </a:br>
            <a:r>
              <a:rPr lang="en-US" sz="1500" dirty="0"/>
              <a:t>[</a:t>
            </a:r>
            <a:r>
              <a:rPr lang="en-US" sz="1500" dirty="0">
                <a:hlinkClick r:id="rId12"/>
              </a:rPr>
              <a:t>Lecture Video</a:t>
            </a:r>
            <a:r>
              <a:rPr lang="en-US" sz="1500" dirty="0"/>
              <a:t> (43 minutes)]</a:t>
            </a:r>
          </a:p>
        </p:txBody>
      </p:sp>
      <p:sp>
        <p:nvSpPr>
          <p:cNvPr id="4" name="Slide Number Placeholder 3">
            <a:extLst>
              <a:ext uri="{FF2B5EF4-FFF2-40B4-BE49-F238E27FC236}">
                <a16:creationId xmlns:a16="http://schemas.microsoft.com/office/drawing/2014/main" id="{6AD9E591-012B-1345-A778-27FE2B1F6C6F}"/>
              </a:ext>
            </a:extLst>
          </p:cNvPr>
          <p:cNvSpPr>
            <a:spLocks noGrp="1"/>
          </p:cNvSpPr>
          <p:nvPr>
            <p:ph type="sldNum" sz="quarter" idx="11"/>
          </p:nvPr>
        </p:nvSpPr>
        <p:spPr/>
        <p:txBody>
          <a:bodyPr/>
          <a:lstStyle/>
          <a:p>
            <a:fld id="{323594FA-E141-4234-AE05-360401972BE7}" type="slidenum">
              <a:rPr lang="en-US" altLang="en-US" smtClean="0"/>
              <a:pPr/>
              <a:t>242</a:t>
            </a:fld>
            <a:endParaRPr lang="en-US" altLang="en-US"/>
          </a:p>
        </p:txBody>
      </p:sp>
      <p:pic>
        <p:nvPicPr>
          <p:cNvPr id="5" name="Picture 4">
            <a:extLst>
              <a:ext uri="{FF2B5EF4-FFF2-40B4-BE49-F238E27FC236}">
                <a16:creationId xmlns:a16="http://schemas.microsoft.com/office/drawing/2014/main" id="{555B63ED-C98F-6C4C-93A8-8B36C7C45686}"/>
              </a:ext>
            </a:extLst>
          </p:cNvPr>
          <p:cNvPicPr>
            <a:picLocks noChangeAspect="1"/>
          </p:cNvPicPr>
          <p:nvPr/>
        </p:nvPicPr>
        <p:blipFill>
          <a:blip r:embed="rId13"/>
          <a:stretch>
            <a:fillRect/>
          </a:stretch>
        </p:blipFill>
        <p:spPr>
          <a:xfrm>
            <a:off x="46813" y="4038898"/>
            <a:ext cx="9081132" cy="2188716"/>
          </a:xfrm>
          <a:prstGeom prst="rect">
            <a:avLst/>
          </a:prstGeom>
        </p:spPr>
      </p:pic>
    </p:spTree>
    <p:extLst>
      <p:ext uri="{BB962C8B-B14F-4D97-AF65-F5344CB8AC3E}">
        <p14:creationId xmlns:p14="http://schemas.microsoft.com/office/powerpoint/2010/main" val="313947671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Challenge and Opportunity for Future</a:t>
            </a:r>
            <a:endParaRPr lang="en-US" dirty="0">
              <a:latin typeface="Garamond" charset="0"/>
              <a:ea typeface="ＭＳ Ｐゴシック" charset="0"/>
              <a:cs typeface="ＭＳ Ｐゴシック" charset="0"/>
            </a:endParaRPr>
          </a:p>
        </p:txBody>
      </p:sp>
      <p:sp>
        <p:nvSpPr>
          <p:cNvPr id="19459" name="Content Placeholder 2"/>
          <p:cNvSpPr>
            <a:spLocks noGrp="1"/>
          </p:cNvSpPr>
          <p:nvPr>
            <p:ph idx="1"/>
          </p:nvPr>
        </p:nvSpPr>
        <p:spPr>
          <a:xfrm>
            <a:off x="107504" y="764704"/>
            <a:ext cx="8856984" cy="4876800"/>
          </a:xfrm>
        </p:spPr>
        <p:txBody>
          <a:bodyPr/>
          <a:lstStyle/>
          <a:p>
            <a:pPr marL="0" indent="0" algn="ctr" eaLnBrk="1" hangingPunct="1">
              <a:buNone/>
            </a:pPr>
            <a:endParaRPr lang="en-US" sz="5400" dirty="0">
              <a:solidFill>
                <a:srgbClr val="0000FF"/>
              </a:solidFill>
              <a:latin typeface="Tahoma" charset="0"/>
              <a:ea typeface="ＭＳ Ｐゴシック" charset="0"/>
              <a:cs typeface="ＭＳ Ｐゴシック" charset="0"/>
            </a:endParaRPr>
          </a:p>
          <a:p>
            <a:pPr marL="0" indent="0" algn="ctr" eaLnBrk="1" hangingPunct="1">
              <a:buNone/>
            </a:pPr>
            <a:r>
              <a:rPr lang="en-US" sz="6000" b="1" dirty="0">
                <a:solidFill>
                  <a:srgbClr val="0432FF"/>
                </a:solidFill>
                <a:latin typeface="Tahoma" charset="0"/>
                <a:ea typeface="ＭＳ Ｐゴシック" charset="0"/>
                <a:cs typeface="ＭＳ Ｐゴシック" charset="0"/>
              </a:rPr>
              <a:t>Data-Aware</a:t>
            </a:r>
          </a:p>
          <a:p>
            <a:pPr marL="0" indent="0" algn="ctr" eaLnBrk="1" hangingPunct="1">
              <a:buNone/>
            </a:pPr>
            <a:r>
              <a:rPr lang="en-US" sz="6000" dirty="0">
                <a:solidFill>
                  <a:srgbClr val="0432FF"/>
                </a:solidFill>
                <a:latin typeface="Tahoma" charset="0"/>
                <a:ea typeface="ＭＳ Ｐゴシック" charset="0"/>
                <a:cs typeface="ＭＳ Ｐゴシック" charset="0"/>
              </a:rPr>
              <a:t>(Expressive)</a:t>
            </a:r>
          </a:p>
          <a:p>
            <a:pPr marL="0" indent="0" algn="ctr" eaLnBrk="1" hangingPunct="1">
              <a:buNone/>
            </a:pPr>
            <a:r>
              <a:rPr lang="en-US" sz="6000" dirty="0">
                <a:solidFill>
                  <a:srgbClr val="FF0000"/>
                </a:solidFill>
                <a:latin typeface="Tahoma" charset="0"/>
                <a:ea typeface="ＭＳ Ｐゴシック" charset="0"/>
                <a:cs typeface="ＭＳ Ｐゴシック" charset="0"/>
              </a:rPr>
              <a:t> Computing Architectures</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419BFC-0704-824A-8642-CF6757650AC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983309616"/>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4"/>
          <p:cNvSpPr>
            <a:spLocks noGrp="1" noChangeArrowheads="1"/>
          </p:cNvSpPr>
          <p:nvPr>
            <p:ph type="ctrTitle"/>
          </p:nvPr>
        </p:nvSpPr>
        <p:spPr>
          <a:xfrm>
            <a:off x="251520" y="1772816"/>
            <a:ext cx="8428037" cy="822325"/>
          </a:xfrm>
        </p:spPr>
        <p:txBody>
          <a:bodyPr/>
          <a:lstStyle/>
          <a:p>
            <a:pPr algn="ctr" eaLnBrk="1" hangingPunct="1"/>
            <a:r>
              <a:rPr lang="en-US" sz="5000" dirty="0">
                <a:latin typeface="Garamond" charset="0"/>
              </a:rPr>
              <a:t>Concluding Remarks</a:t>
            </a:r>
          </a:p>
        </p:txBody>
      </p:sp>
      <p:sp>
        <p:nvSpPr>
          <p:cNvPr id="135170"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434490394"/>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E84E-ADC1-5249-886C-95085282143B}"/>
              </a:ext>
            </a:extLst>
          </p:cNvPr>
          <p:cNvSpPr>
            <a:spLocks noGrp="1"/>
          </p:cNvSpPr>
          <p:nvPr>
            <p:ph type="title"/>
          </p:nvPr>
        </p:nvSpPr>
        <p:spPr/>
        <p:txBody>
          <a:bodyPr/>
          <a:lstStyle/>
          <a:p>
            <a:r>
              <a:rPr lang="en-US" dirty="0"/>
              <a:t>Recap: Corollaries: Architectures Today …</a:t>
            </a:r>
          </a:p>
        </p:txBody>
      </p:sp>
      <p:sp>
        <p:nvSpPr>
          <p:cNvPr id="3" name="Content Placeholder 2">
            <a:extLst>
              <a:ext uri="{FF2B5EF4-FFF2-40B4-BE49-F238E27FC236}">
                <a16:creationId xmlns:a16="http://schemas.microsoft.com/office/drawing/2014/main" id="{F4818612-8984-844F-B9E9-73680A050937}"/>
              </a:ext>
            </a:extLst>
          </p:cNvPr>
          <p:cNvSpPr>
            <a:spLocks noGrp="1"/>
          </p:cNvSpPr>
          <p:nvPr>
            <p:ph idx="1"/>
          </p:nvPr>
        </p:nvSpPr>
        <p:spPr>
          <a:xfrm>
            <a:off x="228600" y="1052736"/>
            <a:ext cx="8610600" cy="4876800"/>
          </a:xfrm>
        </p:spPr>
        <p:txBody>
          <a:bodyPr/>
          <a:lstStyle/>
          <a:p>
            <a:r>
              <a:rPr lang="en-US" dirty="0"/>
              <a:t>Architectures are </a:t>
            </a:r>
            <a:r>
              <a:rPr lang="en-US" dirty="0">
                <a:solidFill>
                  <a:srgbClr val="FF0000"/>
                </a:solidFill>
              </a:rPr>
              <a:t>terrible at dealing with data</a:t>
            </a:r>
          </a:p>
          <a:p>
            <a:pPr lvl="1"/>
            <a:r>
              <a:rPr lang="en-US" dirty="0"/>
              <a:t>Designed to mainly store and move data vs. to compute </a:t>
            </a:r>
          </a:p>
          <a:p>
            <a:pPr lvl="1"/>
            <a:r>
              <a:rPr lang="en-US" dirty="0"/>
              <a:t>They are </a:t>
            </a:r>
            <a:r>
              <a:rPr lang="en-US" dirty="0">
                <a:solidFill>
                  <a:srgbClr val="0432FF"/>
                </a:solidFill>
              </a:rPr>
              <a:t>processor-centric as opposed to </a:t>
            </a:r>
            <a:r>
              <a:rPr lang="en-US" b="1" dirty="0">
                <a:solidFill>
                  <a:srgbClr val="0432FF"/>
                </a:solidFill>
              </a:rPr>
              <a:t>data-centric</a:t>
            </a:r>
          </a:p>
          <a:p>
            <a:pPr lvl="1"/>
            <a:endParaRPr lang="en-US" dirty="0"/>
          </a:p>
          <a:p>
            <a:r>
              <a:rPr lang="en-US" dirty="0"/>
              <a:t>Architectures are </a:t>
            </a:r>
            <a:r>
              <a:rPr lang="en-US" dirty="0">
                <a:solidFill>
                  <a:srgbClr val="FF0000"/>
                </a:solidFill>
              </a:rPr>
              <a:t>terrible at taking advantage of vast amounts of data </a:t>
            </a:r>
            <a:r>
              <a:rPr lang="en-US" dirty="0"/>
              <a:t>(and metadata) available to them</a:t>
            </a:r>
          </a:p>
          <a:p>
            <a:pPr lvl="1"/>
            <a:r>
              <a:rPr lang="en-US" dirty="0"/>
              <a:t>Designed to make simple decisions, ignoring lots of data </a:t>
            </a:r>
          </a:p>
          <a:p>
            <a:pPr lvl="1"/>
            <a:r>
              <a:rPr lang="en-US" dirty="0"/>
              <a:t>They make </a:t>
            </a:r>
            <a:r>
              <a:rPr lang="en-US" dirty="0">
                <a:solidFill>
                  <a:srgbClr val="0432FF"/>
                </a:solidFill>
              </a:rPr>
              <a:t>human-driven decisions vs. </a:t>
            </a:r>
            <a:r>
              <a:rPr lang="en-US" b="1" dirty="0">
                <a:solidFill>
                  <a:srgbClr val="0432FF"/>
                </a:solidFill>
              </a:rPr>
              <a:t>data-driven</a:t>
            </a:r>
            <a:endParaRPr lang="en-US" dirty="0">
              <a:solidFill>
                <a:srgbClr val="0432FF"/>
              </a:solidFill>
            </a:endParaRPr>
          </a:p>
          <a:p>
            <a:pPr lvl="1"/>
            <a:endParaRPr lang="en-US" dirty="0"/>
          </a:p>
          <a:p>
            <a:r>
              <a:rPr lang="en-US" dirty="0"/>
              <a:t>Architectures are </a:t>
            </a:r>
            <a:r>
              <a:rPr lang="en-US" dirty="0">
                <a:solidFill>
                  <a:srgbClr val="FF0000"/>
                </a:solidFill>
              </a:rPr>
              <a:t>terrible at knowing and exploiting different properties of application data</a:t>
            </a:r>
          </a:p>
          <a:p>
            <a:pPr lvl="1"/>
            <a:r>
              <a:rPr lang="en-US" dirty="0"/>
              <a:t>Designed to treat all data as the same</a:t>
            </a:r>
          </a:p>
          <a:p>
            <a:pPr lvl="1"/>
            <a:r>
              <a:rPr lang="en-US" dirty="0"/>
              <a:t>They make </a:t>
            </a:r>
            <a:r>
              <a:rPr lang="en-US" dirty="0">
                <a:solidFill>
                  <a:srgbClr val="0000FF"/>
                </a:solidFill>
              </a:rPr>
              <a:t>component-aware decisions vs. </a:t>
            </a:r>
            <a:r>
              <a:rPr lang="en-US" b="1" dirty="0">
                <a:solidFill>
                  <a:srgbClr val="0000FF"/>
                </a:solidFill>
              </a:rPr>
              <a:t>data-aware</a:t>
            </a:r>
          </a:p>
        </p:txBody>
      </p:sp>
      <p:sp>
        <p:nvSpPr>
          <p:cNvPr id="4" name="Slide Number Placeholder 3">
            <a:extLst>
              <a:ext uri="{FF2B5EF4-FFF2-40B4-BE49-F238E27FC236}">
                <a16:creationId xmlns:a16="http://schemas.microsoft.com/office/drawing/2014/main" id="{13E336A3-DE7D-504A-A23C-315D49EE689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AutoShape 25">
            <a:extLst>
              <a:ext uri="{FF2B5EF4-FFF2-40B4-BE49-F238E27FC236}">
                <a16:creationId xmlns:a16="http://schemas.microsoft.com/office/drawing/2014/main" id="{A839A51C-8802-D047-8CD0-32595BF41ED0}"/>
              </a:ext>
            </a:extLst>
          </p:cNvPr>
          <p:cNvSpPr>
            <a:spLocks noChangeArrowheads="1"/>
          </p:cNvSpPr>
          <p:nvPr/>
        </p:nvSpPr>
        <p:spPr bwMode="auto">
          <a:xfrm>
            <a:off x="611560" y="4725144"/>
            <a:ext cx="6984776" cy="792088"/>
          </a:xfrm>
          <a:prstGeom prst="roundRect">
            <a:avLst>
              <a:gd name="adj" fmla="val 16667"/>
            </a:avLst>
          </a:prstGeom>
          <a:noFill/>
          <a:ln w="79375">
            <a:solidFill>
              <a:srgbClr val="8C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7" name="AutoShape 25">
            <a:extLst>
              <a:ext uri="{FF2B5EF4-FFF2-40B4-BE49-F238E27FC236}">
                <a16:creationId xmlns:a16="http://schemas.microsoft.com/office/drawing/2014/main" id="{DA62BB11-526D-FF4E-BEBB-0DCCB36B77C3}"/>
              </a:ext>
            </a:extLst>
          </p:cNvPr>
          <p:cNvSpPr>
            <a:spLocks noChangeArrowheads="1"/>
          </p:cNvSpPr>
          <p:nvPr/>
        </p:nvSpPr>
        <p:spPr bwMode="auto">
          <a:xfrm>
            <a:off x="611560" y="2708920"/>
            <a:ext cx="7200800" cy="792088"/>
          </a:xfrm>
          <a:prstGeom prst="roundRect">
            <a:avLst>
              <a:gd name="adj" fmla="val 16667"/>
            </a:avLst>
          </a:prstGeom>
          <a:noFill/>
          <a:ln w="79375">
            <a:solidFill>
              <a:srgbClr val="8C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AutoShape 25">
            <a:extLst>
              <a:ext uri="{FF2B5EF4-FFF2-40B4-BE49-F238E27FC236}">
                <a16:creationId xmlns:a16="http://schemas.microsoft.com/office/drawing/2014/main" id="{9EF3383E-99CD-264A-8462-DAA882D4CECE}"/>
              </a:ext>
            </a:extLst>
          </p:cNvPr>
          <p:cNvSpPr>
            <a:spLocks noChangeArrowheads="1"/>
          </p:cNvSpPr>
          <p:nvPr/>
        </p:nvSpPr>
        <p:spPr bwMode="auto">
          <a:xfrm>
            <a:off x="611560" y="1052736"/>
            <a:ext cx="6192688" cy="480566"/>
          </a:xfrm>
          <a:prstGeom prst="roundRect">
            <a:avLst>
              <a:gd name="adj" fmla="val 16667"/>
            </a:avLst>
          </a:prstGeom>
          <a:noFill/>
          <a:ln w="79375">
            <a:solidFill>
              <a:srgbClr val="8C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1859550120"/>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Concluding Remarks</a:t>
            </a:r>
          </a:p>
        </p:txBody>
      </p:sp>
      <p:sp>
        <p:nvSpPr>
          <p:cNvPr id="3" name="Content Placeholder 2"/>
          <p:cNvSpPr>
            <a:spLocks noGrp="1"/>
          </p:cNvSpPr>
          <p:nvPr>
            <p:ph idx="1"/>
          </p:nvPr>
        </p:nvSpPr>
        <p:spPr>
          <a:xfrm>
            <a:off x="179512" y="908720"/>
            <a:ext cx="8964488" cy="5193723"/>
          </a:xfrm>
        </p:spPr>
        <p:txBody>
          <a:bodyPr/>
          <a:lstStyle/>
          <a:p>
            <a:r>
              <a:rPr lang="en-US" dirty="0"/>
              <a:t>It is time to design </a:t>
            </a:r>
            <a:r>
              <a:rPr lang="en-US" dirty="0">
                <a:solidFill>
                  <a:srgbClr val="008000"/>
                </a:solidFill>
              </a:rPr>
              <a:t>principled system architectures </a:t>
            </a:r>
            <a:r>
              <a:rPr lang="en-US" dirty="0"/>
              <a:t>to solve the </a:t>
            </a:r>
            <a:r>
              <a:rPr lang="en-US" dirty="0">
                <a:solidFill>
                  <a:srgbClr val="008000"/>
                </a:solidFill>
              </a:rPr>
              <a:t>data handling (i.e., memory/storage) </a:t>
            </a:r>
            <a:r>
              <a:rPr lang="en-US" dirty="0">
                <a:solidFill>
                  <a:schemeClr val="accent2"/>
                </a:solidFill>
              </a:rPr>
              <a:t>problem</a:t>
            </a:r>
          </a:p>
          <a:p>
            <a:endParaRPr lang="en-US" sz="2000" dirty="0"/>
          </a:p>
          <a:p>
            <a:r>
              <a:rPr lang="en-US" dirty="0">
                <a:solidFill>
                  <a:srgbClr val="FF0000"/>
                </a:solidFill>
              </a:rPr>
              <a:t>Design complete systems to be truly balanced, high-performance, and energy-efficient</a:t>
            </a:r>
            <a:r>
              <a:rPr lang="en-US" dirty="0"/>
              <a:t> </a:t>
            </a:r>
            <a:r>
              <a:rPr lang="en-US" dirty="0">
                <a:sym typeface="Wingdings" pitchFamily="2" charset="2"/>
              </a:rPr>
              <a:t> intelligent architectures</a:t>
            </a:r>
            <a:r>
              <a:rPr lang="en-US" dirty="0"/>
              <a:t> </a:t>
            </a:r>
            <a:endParaRPr lang="en-US" sz="2000" dirty="0">
              <a:solidFill>
                <a:srgbClr val="0000FF"/>
              </a:solidFill>
            </a:endParaRPr>
          </a:p>
          <a:p>
            <a:pPr lvl="1"/>
            <a:r>
              <a:rPr lang="en-US" b="1" dirty="0">
                <a:solidFill>
                  <a:srgbClr val="0000FF"/>
                </a:solidFill>
              </a:rPr>
              <a:t>Data-centric, data-driven, data-aware</a:t>
            </a:r>
          </a:p>
          <a:p>
            <a:endParaRPr lang="en-US" sz="2000" dirty="0">
              <a:solidFill>
                <a:srgbClr val="FF0000"/>
              </a:solidFill>
            </a:endParaRPr>
          </a:p>
          <a:p>
            <a:r>
              <a:rPr lang="en-US" dirty="0">
                <a:solidFill>
                  <a:srgbClr val="FF0000"/>
                </a:solidFill>
              </a:rPr>
              <a:t>Enable computation capability inside and close to memory</a:t>
            </a:r>
          </a:p>
          <a:p>
            <a:endParaRPr lang="en-US" sz="2000" dirty="0">
              <a:solidFill>
                <a:srgbClr val="0000FF"/>
              </a:solidFill>
            </a:endParaRPr>
          </a:p>
          <a:p>
            <a:r>
              <a:rPr lang="en-US" dirty="0">
                <a:solidFill>
                  <a:srgbClr val="0000FF"/>
                </a:solidFill>
              </a:rPr>
              <a:t>This </a:t>
            </a:r>
            <a:r>
              <a:rPr lang="en-US" dirty="0">
                <a:solidFill>
                  <a:srgbClr val="000000"/>
                </a:solidFill>
              </a:rPr>
              <a:t>can</a:t>
            </a:r>
          </a:p>
          <a:p>
            <a:pPr lvl="1"/>
            <a:r>
              <a:rPr lang="en-US" dirty="0"/>
              <a:t>Lead to </a:t>
            </a:r>
            <a:r>
              <a:rPr lang="en-US" b="1" dirty="0">
                <a:solidFill>
                  <a:schemeClr val="accent2">
                    <a:lumMod val="75000"/>
                  </a:schemeClr>
                </a:solidFill>
              </a:rPr>
              <a:t>orders-of-magnitude </a:t>
            </a:r>
            <a:r>
              <a:rPr lang="en-US" dirty="0"/>
              <a:t>improvements </a:t>
            </a:r>
          </a:p>
          <a:p>
            <a:pPr lvl="1"/>
            <a:r>
              <a:rPr lang="en-US" b="1" dirty="0">
                <a:solidFill>
                  <a:srgbClr val="2C6123"/>
                </a:solidFill>
              </a:rPr>
              <a:t>Enable new applications &amp; computing platforms</a:t>
            </a:r>
          </a:p>
          <a:p>
            <a:pPr lvl="1"/>
            <a:r>
              <a:rPr lang="is-IS" b="1" dirty="0">
                <a:solidFill>
                  <a:srgbClr val="2C6123"/>
                </a:solidFill>
              </a:rPr>
              <a:t>Enable better understanding of nature</a:t>
            </a:r>
          </a:p>
          <a:p>
            <a:pPr lvl="1"/>
            <a:r>
              <a:rPr lang="is-IS" b="1" dirty="0">
                <a:solidFill>
                  <a:srgbClr val="2C6123"/>
                </a:solidFill>
              </a:rPr>
              <a:t>…</a:t>
            </a:r>
            <a:endParaRPr lang="en-US" b="1" dirty="0">
              <a:solidFill>
                <a:srgbClr val="2C6123"/>
              </a:solidFill>
            </a:endParaRPr>
          </a:p>
          <a:p>
            <a:pPr lvl="1"/>
            <a:endParaRPr lang="en-US" sz="2000" dirty="0"/>
          </a:p>
          <a:p>
            <a:endParaRPr lang="en-US" dirty="0">
              <a:solidFill>
                <a:srgbClr val="0000FF"/>
              </a:solidFill>
            </a:endParaRP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600" b="0" i="0" u="none" strike="noStrike" kern="1200" cap="none" spc="0" normalizeH="0" baseline="0" noProof="0" dirty="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2610787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D515-2CD3-FE48-A36D-1EDBB48CF782}"/>
              </a:ext>
            </a:extLst>
          </p:cNvPr>
          <p:cNvSpPr>
            <a:spLocks noGrp="1"/>
          </p:cNvSpPr>
          <p:nvPr>
            <p:ph type="title"/>
          </p:nvPr>
        </p:nvSpPr>
        <p:spPr/>
        <p:txBody>
          <a:bodyPr/>
          <a:lstStyle/>
          <a:p>
            <a:r>
              <a:rPr lang="en-US" dirty="0"/>
              <a:t>Architectures for Intelligent Machines</a:t>
            </a:r>
          </a:p>
        </p:txBody>
      </p:sp>
      <p:sp>
        <p:nvSpPr>
          <p:cNvPr id="3" name="Content Placeholder 2">
            <a:extLst>
              <a:ext uri="{FF2B5EF4-FFF2-40B4-BE49-F238E27FC236}">
                <a16:creationId xmlns:a16="http://schemas.microsoft.com/office/drawing/2014/main" id="{21E21BD7-9134-8948-A688-D1C8BE8F5B7A}"/>
              </a:ext>
            </a:extLst>
          </p:cNvPr>
          <p:cNvSpPr>
            <a:spLocks noGrp="1"/>
          </p:cNvSpPr>
          <p:nvPr>
            <p:ph idx="1"/>
          </p:nvPr>
        </p:nvSpPr>
        <p:spPr>
          <a:xfrm>
            <a:off x="228600" y="1432520"/>
            <a:ext cx="8610600" cy="4876800"/>
          </a:xfrm>
        </p:spPr>
        <p:txBody>
          <a:bodyPr/>
          <a:lstStyle/>
          <a:p>
            <a:pPr marL="0" indent="0" algn="ctr">
              <a:buNone/>
            </a:pPr>
            <a:r>
              <a:rPr lang="en-US" sz="4800" b="1" dirty="0">
                <a:solidFill>
                  <a:srgbClr val="0000FF"/>
                </a:solidFill>
              </a:rPr>
              <a:t>Data-centric</a:t>
            </a:r>
          </a:p>
          <a:p>
            <a:pPr algn="ctr"/>
            <a:endParaRPr lang="en-US" sz="4800" b="1" dirty="0">
              <a:solidFill>
                <a:srgbClr val="0000FF"/>
              </a:solidFill>
            </a:endParaRPr>
          </a:p>
          <a:p>
            <a:pPr marL="0" indent="0" algn="ctr">
              <a:buNone/>
            </a:pPr>
            <a:r>
              <a:rPr lang="en-US" sz="4800" b="1" dirty="0">
                <a:solidFill>
                  <a:srgbClr val="0000FF"/>
                </a:solidFill>
              </a:rPr>
              <a:t>Data-driven</a:t>
            </a:r>
          </a:p>
          <a:p>
            <a:pPr marL="0" indent="0" algn="ctr">
              <a:buNone/>
            </a:pPr>
            <a:endParaRPr lang="en-US" sz="4800" b="1" dirty="0">
              <a:solidFill>
                <a:srgbClr val="0000FF"/>
              </a:solidFill>
            </a:endParaRPr>
          </a:p>
          <a:p>
            <a:pPr marL="0" indent="0" algn="ctr">
              <a:buNone/>
            </a:pPr>
            <a:r>
              <a:rPr lang="en-US" sz="4800" b="1" dirty="0">
                <a:solidFill>
                  <a:srgbClr val="0000FF"/>
                </a:solidFill>
              </a:rPr>
              <a:t>Data-aware</a:t>
            </a:r>
          </a:p>
        </p:txBody>
      </p:sp>
      <p:sp>
        <p:nvSpPr>
          <p:cNvPr id="4" name="Slide Number Placeholder 3">
            <a:extLst>
              <a:ext uri="{FF2B5EF4-FFF2-40B4-BE49-F238E27FC236}">
                <a16:creationId xmlns:a16="http://schemas.microsoft.com/office/drawing/2014/main" id="{1FCD387B-E70B-6A4A-BE99-B968136C01F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919613925"/>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descr="brain-MjYzMzAyMg.jpe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7543" y="116632"/>
            <a:ext cx="8328925" cy="6246694"/>
          </a:xfrm>
          <a:prstGeom prst="rect">
            <a:avLst/>
          </a:prstGeom>
        </p:spPr>
      </p:pic>
      <p:sp>
        <p:nvSpPr>
          <p:cNvPr id="6" name="Rectangle 5"/>
          <p:cNvSpPr/>
          <p:nvPr/>
        </p:nvSpPr>
        <p:spPr>
          <a:xfrm>
            <a:off x="2664296" y="6495147"/>
            <a:ext cx="4572000" cy="24622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spectrum.ieee.org</a:t>
            </a:r>
            <a:r>
              <a:rPr kumimoji="0" lang="en-US" sz="1000" b="0" i="0" u="none" strike="noStrike" kern="1200" cap="none" spc="0" normalizeH="0" baseline="0" noProof="0" dirty="0">
                <a:ln>
                  <a:noFill/>
                </a:ln>
                <a:solidFill>
                  <a:srgbClr val="000000"/>
                </a:solidFill>
                <a:effectLst/>
                <a:uLnTx/>
                <a:uFillTx/>
                <a:latin typeface="Calibri"/>
                <a:ea typeface="+mn-ea"/>
                <a:cs typeface="Calibri"/>
              </a:rPr>
              <a:t>/image/</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MjYzMzAyMg.jpeg</a:t>
            </a:r>
            <a:endParaRPr kumimoji="0" lang="en-US" sz="1000" b="0" i="0" u="none" strike="noStrike" kern="1200" cap="none" spc="0" normalizeH="0" baseline="0" noProof="0" dirty="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3545683423"/>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to Revisit the Entire Stack</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Text Box 17"/>
          <p:cNvSpPr txBox="1">
            <a:spLocks noChangeArrowheads="1"/>
          </p:cNvSpPr>
          <p:nvPr/>
        </p:nvSpPr>
        <p:spPr bwMode="auto">
          <a:xfrm>
            <a:off x="3501600" y="3906838"/>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6" name="Text Box 18"/>
          <p:cNvSpPr txBox="1">
            <a:spLocks noChangeAspect="1" noChangeArrowheads="1"/>
          </p:cNvSpPr>
          <p:nvPr/>
        </p:nvSpPr>
        <p:spPr bwMode="auto">
          <a:xfrm>
            <a:off x="3501600" y="3535363"/>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7" name="Text Box 19"/>
          <p:cNvSpPr txBox="1">
            <a:spLocks noChangeAspect="1" noChangeArrowheads="1"/>
          </p:cNvSpPr>
          <p:nvPr/>
        </p:nvSpPr>
        <p:spPr bwMode="auto">
          <a:xfrm>
            <a:off x="3498425" y="2871044"/>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8" name="Text Box 20"/>
          <p:cNvSpPr txBox="1">
            <a:spLocks noChangeAspect="1" noChangeArrowheads="1"/>
          </p:cNvSpPr>
          <p:nvPr/>
        </p:nvSpPr>
        <p:spPr bwMode="auto">
          <a:xfrm>
            <a:off x="3498425" y="2499569"/>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9" name="Text Box 21"/>
          <p:cNvSpPr txBox="1">
            <a:spLocks noChangeAspect="1" noChangeArrowheads="1"/>
          </p:cNvSpPr>
          <p:nvPr/>
        </p:nvSpPr>
        <p:spPr bwMode="auto">
          <a:xfrm>
            <a:off x="3498425" y="2132856"/>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10" name="Text Box 22"/>
          <p:cNvSpPr txBox="1">
            <a:spLocks noChangeAspect="1" noChangeArrowheads="1"/>
          </p:cNvSpPr>
          <p:nvPr/>
        </p:nvSpPr>
        <p:spPr bwMode="auto">
          <a:xfrm>
            <a:off x="3501600" y="42799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mn-ea"/>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mn-ea"/>
              <a:cs typeface="Arial" charset="0"/>
            </a:endParaRPr>
          </a:p>
        </p:txBody>
      </p:sp>
      <p:sp>
        <p:nvSpPr>
          <p:cNvPr id="11" name="Text Box 23"/>
          <p:cNvSpPr txBox="1">
            <a:spLocks noChangeAspect="1" noChangeArrowheads="1"/>
          </p:cNvSpPr>
          <p:nvPr/>
        </p:nvSpPr>
        <p:spPr bwMode="auto">
          <a:xfrm>
            <a:off x="3501600" y="4651375"/>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12" name="Text Box 24"/>
          <p:cNvSpPr txBox="1">
            <a:spLocks noChangeAspect="1" noChangeArrowheads="1"/>
          </p:cNvSpPr>
          <p:nvPr/>
        </p:nvSpPr>
        <p:spPr bwMode="auto">
          <a:xfrm>
            <a:off x="3501600" y="3212976"/>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13" name="Text Box 23"/>
          <p:cNvSpPr txBox="1">
            <a:spLocks noChangeAspect="1" noChangeArrowheads="1"/>
          </p:cNvSpPr>
          <p:nvPr/>
        </p:nvSpPr>
        <p:spPr bwMode="auto">
          <a:xfrm>
            <a:off x="3503188" y="5006975"/>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14" name="Rounded Rectangle 13"/>
          <p:cNvSpPr>
            <a:spLocks noChangeArrowheads="1"/>
          </p:cNvSpPr>
          <p:nvPr/>
        </p:nvSpPr>
        <p:spPr bwMode="auto">
          <a:xfrm rot="5400000">
            <a:off x="3392996" y="2610036"/>
            <a:ext cx="2232248" cy="2286000"/>
          </a:xfrm>
          <a:prstGeom prst="roundRect">
            <a:avLst>
              <a:gd name="adj" fmla="val 16667"/>
            </a:avLst>
          </a:prstGeom>
          <a:noFill/>
          <a:ln w="4445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mn-ea"/>
              <a:cs typeface="+mn-cs"/>
            </a:endParaRPr>
          </a:p>
        </p:txBody>
      </p:sp>
      <p:sp>
        <p:nvSpPr>
          <p:cNvPr id="15" name="TextBox 14">
            <a:extLst>
              <a:ext uri="{FF2B5EF4-FFF2-40B4-BE49-F238E27FC236}">
                <a16:creationId xmlns:a16="http://schemas.microsoft.com/office/drawing/2014/main" id="{B49969CC-89D8-8641-BF5A-5FB288BAD095}"/>
              </a:ext>
            </a:extLst>
          </p:cNvPr>
          <p:cNvSpPr txBox="1"/>
          <p:nvPr/>
        </p:nvSpPr>
        <p:spPr>
          <a:xfrm>
            <a:off x="2195736" y="5805264"/>
            <a:ext cx="4793300" cy="461665"/>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We can get there step by step</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spTree>
    <p:extLst>
      <p:ext uri="{BB962C8B-B14F-4D97-AF65-F5344CB8AC3E}">
        <p14:creationId xmlns:p14="http://schemas.microsoft.com/office/powerpoint/2010/main" val="3474088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37CB-A115-C448-B0F3-4AE5B1D4F2A6}"/>
              </a:ext>
            </a:extLst>
          </p:cNvPr>
          <p:cNvSpPr>
            <a:spLocks noGrp="1"/>
          </p:cNvSpPr>
          <p:nvPr>
            <p:ph type="ctrTitle"/>
          </p:nvPr>
        </p:nvSpPr>
        <p:spPr>
          <a:xfrm>
            <a:off x="685800" y="1460376"/>
            <a:ext cx="7924800" cy="1752600"/>
          </a:xfrm>
        </p:spPr>
        <p:txBody>
          <a:bodyPr/>
          <a:lstStyle/>
          <a:p>
            <a:pPr algn="ctr"/>
            <a:r>
              <a:rPr lang="en-US" dirty="0"/>
              <a:t>Data-Centric (Memory-Centric) Architectures</a:t>
            </a:r>
          </a:p>
        </p:txBody>
      </p:sp>
      <p:sp>
        <p:nvSpPr>
          <p:cNvPr id="3" name="Subtitle 2">
            <a:extLst>
              <a:ext uri="{FF2B5EF4-FFF2-40B4-BE49-F238E27FC236}">
                <a16:creationId xmlns:a16="http://schemas.microsoft.com/office/drawing/2014/main" id="{BC037863-551C-F043-BB62-20787BDBDA7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B6EBD97-92C3-8040-ABAF-8E7431A02732}"/>
              </a:ext>
            </a:extLst>
          </p:cNvPr>
          <p:cNvSpPr>
            <a:spLocks noGrp="1"/>
          </p:cNvSpPr>
          <p:nvPr>
            <p:ph type="sldNum" sz="quarter" idx="12"/>
          </p:nvPr>
        </p:nvSpPr>
        <p:spPr/>
        <p:txBody>
          <a:bodyPr/>
          <a:lstStyle/>
          <a:p>
            <a:fld id="{7341D3D9-3FE8-4025-BF66-8DAB1ABB951F}" type="slidenum">
              <a:rPr lang="en-US" altLang="en-US" smtClean="0">
                <a:solidFill>
                  <a:srgbClr val="000000"/>
                </a:solidFill>
              </a:rPr>
              <a:pPr/>
              <a:t>25</a:t>
            </a:fld>
            <a:endParaRPr lang="en-US" altLang="en-US">
              <a:solidFill>
                <a:srgbClr val="000000"/>
              </a:solidFill>
            </a:endParaRPr>
          </a:p>
        </p:txBody>
      </p:sp>
    </p:spTree>
    <p:extLst>
      <p:ext uri="{BB962C8B-B14F-4D97-AF65-F5344CB8AC3E}">
        <p14:creationId xmlns:p14="http://schemas.microsoft.com/office/powerpoint/2010/main" val="611465672"/>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to Exploit Good Principles</a:t>
            </a:r>
          </a:p>
        </p:txBody>
      </p:sp>
      <p:sp>
        <p:nvSpPr>
          <p:cNvPr id="3" name="Content Placeholder 2"/>
          <p:cNvSpPr>
            <a:spLocks noGrp="1"/>
          </p:cNvSpPr>
          <p:nvPr>
            <p:ph idx="1"/>
          </p:nvPr>
        </p:nvSpPr>
        <p:spPr>
          <a:xfrm>
            <a:off x="228600" y="1144488"/>
            <a:ext cx="8915400" cy="5020816"/>
          </a:xfrm>
        </p:spPr>
        <p:txBody>
          <a:bodyPr/>
          <a:lstStyle/>
          <a:p>
            <a:r>
              <a:rPr lang="en-US" dirty="0">
                <a:solidFill>
                  <a:srgbClr val="0000FF"/>
                </a:solidFill>
              </a:rPr>
              <a:t>Data-centric system design </a:t>
            </a:r>
          </a:p>
          <a:p>
            <a:endParaRPr lang="en-US" dirty="0">
              <a:solidFill>
                <a:srgbClr val="0000FF"/>
              </a:solidFill>
            </a:endParaRPr>
          </a:p>
          <a:p>
            <a:r>
              <a:rPr lang="en-US" dirty="0">
                <a:solidFill>
                  <a:srgbClr val="0000FF"/>
                </a:solidFill>
              </a:rPr>
              <a:t>All components intelligent</a:t>
            </a:r>
          </a:p>
          <a:p>
            <a:endParaRPr lang="en-US" dirty="0">
              <a:solidFill>
                <a:srgbClr val="0000FF"/>
              </a:solidFill>
            </a:endParaRPr>
          </a:p>
          <a:p>
            <a:r>
              <a:rPr lang="en-US" dirty="0">
                <a:solidFill>
                  <a:srgbClr val="0000FF"/>
                </a:solidFill>
              </a:rPr>
              <a:t>Better cross-layer communication, better interfaces</a:t>
            </a:r>
          </a:p>
          <a:p>
            <a:endParaRPr lang="en-US" dirty="0">
              <a:solidFill>
                <a:srgbClr val="0000FF"/>
              </a:solidFill>
            </a:endParaRPr>
          </a:p>
          <a:p>
            <a:r>
              <a:rPr lang="en-US" dirty="0">
                <a:solidFill>
                  <a:srgbClr val="0000FF"/>
                </a:solidFill>
              </a:rPr>
              <a:t>Better-than-worst-case design</a:t>
            </a:r>
          </a:p>
          <a:p>
            <a:pPr marL="0" indent="0">
              <a:buNone/>
            </a:pPr>
            <a:endParaRPr lang="en-US" dirty="0">
              <a:solidFill>
                <a:srgbClr val="0000FF"/>
              </a:solidFill>
            </a:endParaRPr>
          </a:p>
          <a:p>
            <a:r>
              <a:rPr lang="en-US" dirty="0">
                <a:solidFill>
                  <a:srgbClr val="0000FF"/>
                </a:solidFill>
              </a:rPr>
              <a:t>Heterogeneity</a:t>
            </a:r>
          </a:p>
          <a:p>
            <a:endParaRPr lang="en-US" dirty="0">
              <a:solidFill>
                <a:srgbClr val="0000FF"/>
              </a:solidFill>
            </a:endParaRPr>
          </a:p>
          <a:p>
            <a:r>
              <a:rPr lang="en-US" dirty="0">
                <a:solidFill>
                  <a:srgbClr val="0000FF"/>
                </a:solidFill>
              </a:rPr>
              <a:t>Flexibility, adaptability</a:t>
            </a:r>
          </a:p>
          <a:p>
            <a:endParaRPr lang="en-US" dirty="0">
              <a:solidFill>
                <a:srgbClr val="0000FF"/>
              </a:solidFill>
            </a:endParaRPr>
          </a:p>
          <a:p>
            <a:pPr marL="344487" lvl="1" indent="0">
              <a:buNone/>
            </a:pPr>
            <a:endParaRPr lang="en-US"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5" name="TextBox 4">
            <a:extLst>
              <a:ext uri="{FF2B5EF4-FFF2-40B4-BE49-F238E27FC236}">
                <a16:creationId xmlns:a16="http://schemas.microsoft.com/office/drawing/2014/main" id="{68DD497F-9008-8E4C-930D-5F97B11A3A7F}"/>
              </a:ext>
            </a:extLst>
          </p:cNvPr>
          <p:cNvSpPr txBox="1"/>
          <p:nvPr/>
        </p:nvSpPr>
        <p:spPr>
          <a:xfrm>
            <a:off x="5724128" y="5179948"/>
            <a:ext cx="324479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0000"/>
                </a:solidFill>
                <a:effectLst/>
                <a:uLnTx/>
                <a:uFillTx/>
                <a:latin typeface="Tahoma"/>
                <a:ea typeface="+mn-ea"/>
                <a:cs typeface="+mn-cs"/>
              </a:rPr>
              <a:t>Open minds</a:t>
            </a:r>
          </a:p>
        </p:txBody>
      </p:sp>
    </p:spTree>
    <p:extLst>
      <p:ext uri="{BB962C8B-B14F-4D97-AF65-F5344CB8AC3E}">
        <p14:creationId xmlns:p14="http://schemas.microsoft.com/office/powerpoint/2010/main" val="5887998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PIM Review and Open Problems</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3F2BD8AA-5E69-D846-BFB8-21B3FD479841}"/>
              </a:ext>
            </a:extLst>
          </p:cNvPr>
          <p:cNvSpPr txBox="1">
            <a:spLocks/>
          </p:cNvSpPr>
          <p:nvPr/>
        </p:nvSpPr>
        <p:spPr bwMode="auto">
          <a:xfrm>
            <a:off x="381000" y="1205136"/>
            <a:ext cx="8915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sz="1800" b="0" i="0" strike="noStrike" kern="1200" cap="none" spc="0" normalizeH="0" baseline="0" noProof="0" dirty="0">
                <a:ln>
                  <a:noFill/>
                </a:ln>
                <a:solidFill>
                  <a:srgbClr val="000000"/>
                </a:solidFill>
                <a:effectLst/>
                <a:uLnTx/>
                <a:uFillTx/>
                <a:latin typeface="Tahoma"/>
                <a:ea typeface="+mn-ea"/>
                <a:cs typeface="+mn-cs"/>
              </a:rPr>
              <a:t>Onur Mutlu</a:t>
            </a:r>
            <a:r>
              <a:rPr kumimoji="0" lang="en-US" sz="1800" b="0" i="0" u="none" strike="noStrike" kern="1200" cap="none" spc="0" normalizeH="0" baseline="0" noProof="0" dirty="0">
                <a:ln>
                  <a:noFill/>
                </a:ln>
                <a:solidFill>
                  <a:srgbClr val="000000"/>
                </a:solidFill>
                <a:effectLst/>
                <a:uLnTx/>
                <a:uFillTx/>
                <a:latin typeface="Tahoma"/>
                <a:ea typeface="+mn-ea"/>
                <a:cs typeface="+mn-cs"/>
              </a:rPr>
              <a:t>, Saugata Ghose, Juan Gomez-Luna, and </a:t>
            </a:r>
            <a:r>
              <a:rPr kumimoji="0" lang="en-US" sz="1800" b="0" i="0" u="none" strike="noStrike" kern="1200" cap="none" spc="0" normalizeH="0" baseline="0" noProof="0" dirty="0" err="1">
                <a:ln>
                  <a:noFill/>
                </a:ln>
                <a:solidFill>
                  <a:srgbClr val="000000"/>
                </a:solidFill>
                <a:effectLst/>
                <a:uLnTx/>
                <a:uFillTx/>
                <a:latin typeface="Tahoma"/>
                <a:ea typeface="+mn-ea"/>
                <a:cs typeface="+mn-cs"/>
              </a:rPr>
              <a:t>Rachata</a:t>
            </a:r>
            <a:r>
              <a:rPr kumimoji="0" lang="en-US" sz="1800" b="0" i="0" u="none" strike="noStrike" kern="1200" cap="none" spc="0" normalizeH="0" baseline="0" noProof="0" dirty="0">
                <a:ln>
                  <a:noFill/>
                </a:ln>
                <a:solidFill>
                  <a:srgbClr val="000000"/>
                </a:solidFill>
                <a:effectLst/>
                <a:uLnTx/>
                <a:uFillTx/>
                <a:latin typeface="Tahoma"/>
                <a:ea typeface="+mn-ea"/>
                <a:cs typeface="+mn-cs"/>
              </a:rPr>
              <a:t> Ausavarungnirun,</a:t>
            </a:r>
            <a:br>
              <a:rPr kumimoji="0" lang="en-US" sz="1800" b="0" i="0" u="none" strike="noStrike" kern="1200" cap="none" spc="0" normalizeH="0" baseline="0" noProof="0" dirty="0">
                <a:ln>
                  <a:noFill/>
                </a:ln>
                <a:solidFill>
                  <a:srgbClr val="000000"/>
                </a:solidFill>
                <a:effectLst/>
                <a:uLnTx/>
                <a:uFillTx/>
                <a:latin typeface="Tahoma"/>
                <a:ea typeface="+mn-ea"/>
                <a:cs typeface="+mn-cs"/>
              </a:rPr>
            </a:br>
            <a:r>
              <a:rPr kumimoji="0" lang="en-US" sz="1800" b="1" i="0" u="none" strike="noStrike" kern="1200" cap="none" spc="0" normalizeH="0" baseline="0" noProof="0" dirty="0">
                <a:ln>
                  <a:noFill/>
                </a:ln>
                <a:solidFill>
                  <a:srgbClr val="0432FF"/>
                </a:solidFill>
                <a:effectLst/>
                <a:uLnTx/>
                <a:uFillTx/>
                <a:latin typeface="Tahoma"/>
                <a:ea typeface="+mn-ea"/>
                <a:cs typeface="+mn-cs"/>
                <a:hlinkClick r:id="rId2">
                  <a:extLst>
                    <a:ext uri="{A12FA001-AC4F-418D-AE19-62706E023703}">
                      <ahyp:hlinkClr xmlns:ahyp="http://schemas.microsoft.com/office/drawing/2018/hyperlinkcolor" val="tx"/>
                    </a:ext>
                  </a:extLst>
                </a:hlinkClick>
              </a:rPr>
              <a:t>"A Modern Primer on Processing in Memory"</a:t>
            </a:r>
            <a:br>
              <a:rPr kumimoji="0" lang="en-US" sz="1800" b="0" i="0" u="none" strike="noStrike" kern="1200" cap="none" spc="0" normalizeH="0" baseline="0" noProof="0" dirty="0">
                <a:ln>
                  <a:noFill/>
                </a:ln>
                <a:solidFill>
                  <a:srgbClr val="0432FF"/>
                </a:solidFill>
                <a:effectLst/>
                <a:uLnTx/>
                <a:uFillTx/>
                <a:latin typeface="Tahoma"/>
                <a:ea typeface="+mn-ea"/>
                <a:cs typeface="+mn-cs"/>
              </a:rPr>
            </a:br>
            <a:r>
              <a:rPr kumimoji="0" lang="en-US" sz="1800" b="0" i="1" u="none" strike="noStrike" kern="1200" cap="none" spc="0" normalizeH="0" baseline="0" noProof="0" dirty="0">
                <a:ln>
                  <a:noFill/>
                </a:ln>
                <a:solidFill>
                  <a:srgbClr val="000000"/>
                </a:solidFill>
                <a:effectLst/>
                <a:uLnTx/>
                <a:uFillTx/>
                <a:latin typeface="Tahoma"/>
                <a:ea typeface="+mn-ea"/>
                <a:cs typeface="+mn-cs"/>
              </a:rPr>
              <a:t>Invited Book Chapter in </a:t>
            </a:r>
            <a:r>
              <a:rPr kumimoji="0" lang="en-US" sz="1800" b="1" i="1" u="none" strike="noStrike" kern="1200" cap="none" spc="0" normalizeH="0" baseline="0" noProof="0" dirty="0">
                <a:ln>
                  <a:noFill/>
                </a:ln>
                <a:solidFill>
                  <a:srgbClr val="000000"/>
                </a:solidFill>
                <a:effectLst/>
                <a:uLnTx/>
                <a:uFillTx/>
                <a:latin typeface="Tahoma"/>
                <a:ea typeface="+mn-ea"/>
                <a:cs typeface="+mn-cs"/>
                <a:hlinkClick r:id="rId3"/>
              </a:rPr>
              <a:t>Emerging Computing: From Devices to Systems - Looking Beyond Moore and Von Neumann</a:t>
            </a:r>
            <a:r>
              <a:rPr kumimoji="0" lang="en-US" sz="1800" b="0" i="0" u="none" strike="noStrike" kern="1200" cap="none" spc="0" normalizeH="0" baseline="0" noProof="0" dirty="0">
                <a:ln>
                  <a:noFill/>
                </a:ln>
                <a:solidFill>
                  <a:srgbClr val="000000"/>
                </a:solidFill>
                <a:effectLst/>
                <a:uLnTx/>
                <a:uFillTx/>
                <a:latin typeface="Tahoma"/>
                <a:ea typeface="+mn-ea"/>
                <a:cs typeface="+mn-cs"/>
              </a:rPr>
              <a:t>, Springer, to be published in 2021.</a:t>
            </a: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1" i="0" u="none" strike="noStrike" kern="0" cap="none" spc="0" normalizeH="0" baseline="0" noProof="0" dirty="0">
              <a:ln>
                <a:noFill/>
              </a:ln>
              <a:solidFill>
                <a:srgbClr val="000000"/>
              </a:solidFill>
              <a:effectLst/>
              <a:uLnTx/>
              <a:uFillTx/>
              <a:latin typeface="Tahoma"/>
              <a:ea typeface="+mn-ea"/>
              <a:cs typeface="+mn-cs"/>
            </a:endParaRPr>
          </a:p>
        </p:txBody>
      </p:sp>
      <p:sp>
        <p:nvSpPr>
          <p:cNvPr id="5" name="TextBox 4">
            <a:extLst>
              <a:ext uri="{FF2B5EF4-FFF2-40B4-BE49-F238E27FC236}">
                <a16:creationId xmlns:a16="http://schemas.microsoft.com/office/drawing/2014/main" id="{B44AC5CF-BFA6-5646-92DE-C9D89AA74928}"/>
              </a:ext>
            </a:extLst>
          </p:cNvPr>
          <p:cNvSpPr txBox="1"/>
          <p:nvPr/>
        </p:nvSpPr>
        <p:spPr>
          <a:xfrm>
            <a:off x="2411760" y="6453336"/>
            <a:ext cx="4674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Tahoma"/>
                <a:ea typeface="+mn-ea"/>
                <a:cs typeface="+mn-cs"/>
                <a:hlinkClick r:id="rId4">
                  <a:extLst>
                    <a:ext uri="{A12FA001-AC4F-418D-AE19-62706E023703}">
                      <ahyp:hlinkClr xmlns:ahyp="http://schemas.microsoft.com/office/drawing/2018/hyperlinkcolor" val="tx"/>
                    </a:ext>
                  </a:extLst>
                </a:hlinkClick>
              </a:rPr>
              <a:t>https://arxiv.org/pdf/1903.03988.pdf</a:t>
            </a:r>
            <a:endParaRPr kumimoji="0" lang="en-US" sz="1800" b="1" i="0" u="none" strike="noStrike" kern="1200" cap="none" spc="0" normalizeH="0" baseline="0" noProof="0" dirty="0">
              <a:ln>
                <a:noFill/>
              </a:ln>
              <a:solidFill>
                <a:srgbClr val="0432FF"/>
              </a:solidFill>
              <a:effectLst/>
              <a:uLnTx/>
              <a:uFillTx/>
              <a:latin typeface="Tahoma"/>
              <a:ea typeface="+mn-ea"/>
              <a:cs typeface="+mn-cs"/>
            </a:endParaRPr>
          </a:p>
        </p:txBody>
      </p:sp>
      <p:pic>
        <p:nvPicPr>
          <p:cNvPr id="6" name="Picture 5">
            <a:extLst>
              <a:ext uri="{FF2B5EF4-FFF2-40B4-BE49-F238E27FC236}">
                <a16:creationId xmlns:a16="http://schemas.microsoft.com/office/drawing/2014/main" id="{A5EA4CA5-FBD8-9749-9830-D77D34BE5845}"/>
              </a:ext>
            </a:extLst>
          </p:cNvPr>
          <p:cNvPicPr>
            <a:picLocks noChangeAspect="1"/>
          </p:cNvPicPr>
          <p:nvPr/>
        </p:nvPicPr>
        <p:blipFill>
          <a:blip r:embed="rId5"/>
          <a:stretch>
            <a:fillRect/>
          </a:stretch>
        </p:blipFill>
        <p:spPr>
          <a:xfrm>
            <a:off x="-14659" y="1455514"/>
            <a:ext cx="9144000" cy="2744353"/>
          </a:xfrm>
          <a:prstGeom prst="rect">
            <a:avLst/>
          </a:prstGeom>
        </p:spPr>
      </p:pic>
    </p:spTree>
    <p:extLst>
      <p:ext uri="{BB962C8B-B14F-4D97-AF65-F5344CB8AC3E}">
        <p14:creationId xmlns:p14="http://schemas.microsoft.com/office/powerpoint/2010/main" val="26762888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PIM Review and Open Problems (II)</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3F2BD8AA-5E69-D846-BFB8-21B3FD479841}"/>
              </a:ext>
            </a:extLst>
          </p:cNvPr>
          <p:cNvSpPr txBox="1">
            <a:spLocks/>
          </p:cNvSpPr>
          <p:nvPr/>
        </p:nvSpPr>
        <p:spPr bwMode="auto">
          <a:xfrm>
            <a:off x="381000" y="1205136"/>
            <a:ext cx="8915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sz="1700" b="0" i="0" u="none" strike="noStrike" kern="1200" cap="none" spc="0" normalizeH="0" baseline="0" noProof="0" dirty="0">
                <a:ln>
                  <a:noFill/>
                </a:ln>
                <a:solidFill>
                  <a:srgbClr val="000000"/>
                </a:solidFill>
                <a:effectLst/>
                <a:uLnTx/>
                <a:uFillTx/>
                <a:latin typeface="Tahoma"/>
                <a:ea typeface="+mn-ea"/>
                <a:cs typeface="+mn-cs"/>
              </a:rPr>
              <a:t>Saugata Ghose, Amirali Boroumand, </a:t>
            </a:r>
            <a:r>
              <a:rPr kumimoji="0" lang="en-US" sz="1700" b="0" i="0" u="none" strike="noStrike" kern="1200" cap="none" spc="0" normalizeH="0" baseline="0" noProof="0" dirty="0" err="1">
                <a:ln>
                  <a:noFill/>
                </a:ln>
                <a:solidFill>
                  <a:srgbClr val="000000"/>
                </a:solidFill>
                <a:effectLst/>
                <a:uLnTx/>
                <a:uFillTx/>
                <a:latin typeface="Tahoma"/>
                <a:ea typeface="+mn-ea"/>
                <a:cs typeface="+mn-cs"/>
              </a:rPr>
              <a:t>Jeremie</a:t>
            </a:r>
            <a:r>
              <a:rPr kumimoji="0" lang="en-US" sz="1700" b="0" i="0" u="none" strike="noStrike" kern="1200" cap="none" spc="0" normalizeH="0" baseline="0" noProof="0" dirty="0">
                <a:ln>
                  <a:noFill/>
                </a:ln>
                <a:solidFill>
                  <a:srgbClr val="000000"/>
                </a:solidFill>
                <a:effectLst/>
                <a:uLnTx/>
                <a:uFillTx/>
                <a:latin typeface="Tahoma"/>
                <a:ea typeface="+mn-ea"/>
                <a:cs typeface="+mn-cs"/>
              </a:rPr>
              <a:t> S. Kim, Juan Gomez-Luna, and Onur Mutlu,</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1" i="0" u="none" strike="noStrike" kern="1200" cap="none" spc="0" normalizeH="0" baseline="0" noProof="0" dirty="0">
                <a:ln>
                  <a:noFill/>
                </a:ln>
                <a:solidFill>
                  <a:srgbClr val="0000FF"/>
                </a:solidFill>
                <a:effectLst/>
                <a:uLnTx/>
                <a:uFillTx/>
                <a:latin typeface="Tahoma"/>
                <a:ea typeface="+mn-ea"/>
                <a:cs typeface="+mn-cs"/>
                <a:hlinkClick r:id="rId2">
                  <a:extLst>
                    <a:ext uri="{A12FA001-AC4F-418D-AE19-62706E023703}">
                      <ahyp:hlinkClr xmlns:ahyp="http://schemas.microsoft.com/office/drawing/2018/hyperlinkcolor" val="tx"/>
                    </a:ext>
                  </a:extLst>
                </a:hlinkClick>
              </a:rPr>
              <a:t>"Processing-in-Memory: A Workload-Driven Perspective"</a:t>
            </a:r>
            <a:br>
              <a:rPr kumimoji="0" lang="en-US" sz="1900" b="0" i="0" u="none" strike="noStrike" kern="1200" cap="none" spc="0" normalizeH="0" baseline="0" noProof="0" dirty="0">
                <a:ln>
                  <a:noFill/>
                </a:ln>
                <a:solidFill>
                  <a:srgbClr val="0000FF"/>
                </a:solidFill>
                <a:effectLst/>
                <a:uLnTx/>
                <a:uFillTx/>
                <a:latin typeface="Tahoma"/>
                <a:ea typeface="+mn-ea"/>
                <a:cs typeface="+mn-cs"/>
              </a:rPr>
            </a:br>
            <a:r>
              <a:rPr kumimoji="0" lang="en-US" sz="1900" b="0" i="1" u="none" strike="noStrike" kern="1200" cap="none" spc="0" normalizeH="0" baseline="0" noProof="0" dirty="0">
                <a:ln>
                  <a:noFill/>
                </a:ln>
                <a:solidFill>
                  <a:srgbClr val="000000"/>
                </a:solidFill>
                <a:effectLst/>
                <a:uLnTx/>
                <a:uFillTx/>
                <a:latin typeface="Tahoma"/>
                <a:ea typeface="+mn-ea"/>
                <a:cs typeface="+mn-cs"/>
              </a:rPr>
              <a:t>Invited Article in </a:t>
            </a:r>
            <a:r>
              <a:rPr kumimoji="0" lang="en-US" sz="1900" b="0" i="1" u="none" strike="noStrike" kern="1200" cap="none" spc="0" normalizeH="0" baseline="0" noProof="0" dirty="0">
                <a:ln>
                  <a:noFill/>
                </a:ln>
                <a:solidFill>
                  <a:srgbClr val="000000"/>
                </a:solidFill>
                <a:effectLst/>
                <a:uLnTx/>
                <a:uFillTx/>
                <a:latin typeface="Tahoma"/>
                <a:ea typeface="+mn-ea"/>
                <a:cs typeface="+mn-cs"/>
                <a:hlinkClick r:id="rId3"/>
              </a:rPr>
              <a:t>IBM Journal of Research &amp; Development</a:t>
            </a:r>
            <a:r>
              <a:rPr kumimoji="0" lang="en-US" sz="1900" b="0" i="1" u="none" strike="noStrike" kern="1200" cap="none" spc="0" normalizeH="0" baseline="0" noProof="0" dirty="0">
                <a:ln>
                  <a:noFill/>
                </a:ln>
                <a:solidFill>
                  <a:srgbClr val="000000"/>
                </a:solidFill>
                <a:effectLst/>
                <a:uLnTx/>
                <a:uFillTx/>
                <a:latin typeface="Tahoma"/>
                <a:ea typeface="+mn-ea"/>
                <a:cs typeface="+mn-cs"/>
              </a:rPr>
              <a:t>, Special Issue on Hardware for Artificial Intelligence</a:t>
            </a:r>
            <a:r>
              <a:rPr kumimoji="0" lang="en-US" sz="1900" b="0" i="0" u="none" strike="noStrike" kern="1200" cap="none" spc="0" normalizeH="0" baseline="0" noProof="0" dirty="0">
                <a:ln>
                  <a:noFill/>
                </a:ln>
                <a:solidFill>
                  <a:srgbClr val="000000"/>
                </a:solidFill>
                <a:effectLst/>
                <a:uLnTx/>
                <a:uFillTx/>
                <a:latin typeface="Tahoma"/>
                <a:ea typeface="+mn-ea"/>
                <a:cs typeface="+mn-cs"/>
              </a:rPr>
              <a:t>, to appear in November 2019. </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0" i="0" u="none" strike="noStrike" kern="1200" cap="none" spc="0" normalizeH="0" baseline="0" noProof="0" dirty="0">
                <a:ln>
                  <a:noFill/>
                </a:ln>
                <a:solidFill>
                  <a:srgbClr val="000000"/>
                </a:solidFill>
                <a:effectLst/>
                <a:uLnTx/>
                <a:uFillTx/>
                <a:latin typeface="Tahoma"/>
                <a:ea typeface="+mn-ea"/>
                <a:cs typeface="+mn-cs"/>
              </a:rPr>
              <a:t>[</a:t>
            </a:r>
            <a:r>
              <a:rPr kumimoji="0" lang="en-US" sz="1900" b="0" i="0" u="none" strike="noStrike" kern="1200" cap="none" spc="0" normalizeH="0" baseline="0" noProof="0" dirty="0">
                <a:ln>
                  <a:noFill/>
                </a:ln>
                <a:solidFill>
                  <a:srgbClr val="000000"/>
                </a:solidFill>
                <a:effectLst/>
                <a:uLnTx/>
                <a:uFillTx/>
                <a:latin typeface="Tahoma"/>
                <a:ea typeface="+mn-ea"/>
                <a:cs typeface="+mn-cs"/>
                <a:hlinkClick r:id="rId2"/>
              </a:rPr>
              <a:t>Preliminary arXiv version</a:t>
            </a:r>
            <a:r>
              <a:rPr kumimoji="0" lang="en-US" sz="1900" b="0" i="0" u="none" strike="noStrike" kern="1200" cap="none" spc="0" normalizeH="0" baseline="0" noProof="0" dirty="0">
                <a:ln>
                  <a:noFill/>
                </a:ln>
                <a:solidFill>
                  <a:srgbClr val="000000"/>
                </a:solidFill>
                <a:effectLst/>
                <a:uLnTx/>
                <a:uFillTx/>
                <a:latin typeface="Tahoma"/>
                <a:ea typeface="+mn-ea"/>
                <a:cs typeface="+mn-cs"/>
              </a:rPr>
              <a:t>]</a:t>
            </a:r>
          </a:p>
        </p:txBody>
      </p:sp>
      <p:sp>
        <p:nvSpPr>
          <p:cNvPr id="5" name="TextBox 4">
            <a:extLst>
              <a:ext uri="{FF2B5EF4-FFF2-40B4-BE49-F238E27FC236}">
                <a16:creationId xmlns:a16="http://schemas.microsoft.com/office/drawing/2014/main" id="{B44AC5CF-BFA6-5646-92DE-C9D89AA74928}"/>
              </a:ext>
            </a:extLst>
          </p:cNvPr>
          <p:cNvSpPr txBox="1"/>
          <p:nvPr/>
        </p:nvSpPr>
        <p:spPr>
          <a:xfrm>
            <a:off x="2411760" y="6453336"/>
            <a:ext cx="4742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2">
                  <a:extLst>
                    <a:ext uri="{A12FA001-AC4F-418D-AE19-62706E023703}">
                      <ahyp:hlinkClr xmlns:ahyp="http://schemas.microsoft.com/office/drawing/2018/hyperlinkcolor" val="tx"/>
                    </a:ext>
                  </a:extLst>
                </a:hlinkClick>
              </a:rPr>
              <a:t>https://arxiv.org/pdf/1907.12947.pdf</a:t>
            </a:r>
            <a:endParaRPr kumimoji="0" lang="en-US" sz="1800" b="1" i="0" u="none" strike="noStrike" kern="1200" cap="none" spc="0" normalizeH="0" baseline="0" noProof="0" dirty="0">
              <a:ln>
                <a:noFill/>
              </a:ln>
              <a:solidFill>
                <a:srgbClr val="0000FF"/>
              </a:solidFill>
              <a:effectLst/>
              <a:uLnTx/>
              <a:uFillTx/>
              <a:latin typeface="Tahoma"/>
              <a:ea typeface="+mn-ea"/>
              <a:cs typeface="+mn-cs"/>
            </a:endParaRPr>
          </a:p>
        </p:txBody>
      </p:sp>
      <p:pic>
        <p:nvPicPr>
          <p:cNvPr id="6" name="Picture 5">
            <a:extLst>
              <a:ext uri="{FF2B5EF4-FFF2-40B4-BE49-F238E27FC236}">
                <a16:creationId xmlns:a16="http://schemas.microsoft.com/office/drawing/2014/main" id="{FBED0A37-4CC1-FB45-AFBB-5CD2236B6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12" y="2457019"/>
            <a:ext cx="9144000" cy="1055077"/>
          </a:xfrm>
          <a:prstGeom prst="rect">
            <a:avLst/>
          </a:prstGeom>
        </p:spPr>
      </p:pic>
    </p:spTree>
    <p:extLst>
      <p:ext uri="{BB962C8B-B14F-4D97-AF65-F5344CB8AC3E}">
        <p14:creationId xmlns:p14="http://schemas.microsoft.com/office/powerpoint/2010/main" val="21290378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C24F-E3C0-6340-9A7F-5212D7E1F8CD}"/>
              </a:ext>
            </a:extLst>
          </p:cNvPr>
          <p:cNvSpPr>
            <a:spLocks noGrp="1"/>
          </p:cNvSpPr>
          <p:nvPr>
            <p:ph type="title"/>
          </p:nvPr>
        </p:nvSpPr>
        <p:spPr/>
        <p:txBody>
          <a:bodyPr/>
          <a:lstStyle/>
          <a:p>
            <a:r>
              <a:rPr lang="en-US" dirty="0"/>
              <a:t>A Longer Version of This Talk</a:t>
            </a:r>
          </a:p>
        </p:txBody>
      </p:sp>
      <p:sp>
        <p:nvSpPr>
          <p:cNvPr id="3" name="Content Placeholder 2">
            <a:extLst>
              <a:ext uri="{FF2B5EF4-FFF2-40B4-BE49-F238E27FC236}">
                <a16:creationId xmlns:a16="http://schemas.microsoft.com/office/drawing/2014/main" id="{5965F6AA-00E8-884F-968B-BE2AE34B0B3F}"/>
              </a:ext>
            </a:extLst>
          </p:cNvPr>
          <p:cNvSpPr>
            <a:spLocks noGrp="1"/>
          </p:cNvSpPr>
          <p:nvPr>
            <p:ph idx="1"/>
          </p:nvPr>
        </p:nvSpPr>
        <p:spPr/>
        <p:txBody>
          <a:bodyPr/>
          <a:lstStyle/>
          <a:p>
            <a:r>
              <a:rPr lang="en-US" dirty="0"/>
              <a:t>Onur Mutlu,</a:t>
            </a:r>
            <a:br>
              <a:rPr lang="en-US" dirty="0"/>
            </a:br>
            <a:r>
              <a:rPr lang="en-US" b="1" dirty="0">
                <a:solidFill>
                  <a:srgbClr val="FF0000"/>
                </a:solidFill>
                <a:hlinkClick r:id="rId2">
                  <a:extLst>
                    <a:ext uri="{A12FA001-AC4F-418D-AE19-62706E023703}">
                      <ahyp:hlinkClr xmlns:ahyp="http://schemas.microsoft.com/office/drawing/2018/hyperlinkcolor" val="tx"/>
                    </a:ext>
                  </a:extLst>
                </a:hlinkClick>
              </a:rPr>
              <a:t>"Memory-Centric Computing Systems"</a:t>
            </a:r>
            <a:br>
              <a:rPr lang="en-US" dirty="0"/>
            </a:br>
            <a:r>
              <a:rPr lang="en-US" dirty="0"/>
              <a:t>Invited Tutorial at </a:t>
            </a:r>
            <a:r>
              <a:rPr lang="en-US" i="1" dirty="0">
                <a:hlinkClick r:id="rId3"/>
              </a:rPr>
              <a:t>66th International Electron Devices Meeting (</a:t>
            </a:r>
            <a:r>
              <a:rPr lang="en-US" b="1" i="1" dirty="0">
                <a:hlinkClick r:id="rId3"/>
              </a:rPr>
              <a:t>IEDM</a:t>
            </a:r>
            <a:r>
              <a:rPr lang="en-US" i="1" dirty="0">
                <a:hlinkClick r:id="rId3"/>
              </a:rPr>
              <a:t>)</a:t>
            </a:r>
            <a:r>
              <a:rPr lang="en-US" dirty="0"/>
              <a:t>, Virtual, 12 December 2020.</a:t>
            </a:r>
            <a:br>
              <a:rPr lang="en-US" dirty="0"/>
            </a:br>
            <a:r>
              <a:rPr lang="en-US" dirty="0"/>
              <a:t>[</a:t>
            </a:r>
            <a:r>
              <a:rPr lang="en-US" dirty="0">
                <a:hlinkClick r:id="rId2"/>
              </a:rPr>
              <a:t>Slides (pptx)</a:t>
            </a:r>
            <a:r>
              <a:rPr lang="en-US" dirty="0"/>
              <a:t> </a:t>
            </a:r>
            <a:r>
              <a:rPr lang="en-US" dirty="0">
                <a:hlinkClick r:id="rId4"/>
              </a:rPr>
              <a:t>(pdf)</a:t>
            </a:r>
            <a:r>
              <a:rPr lang="en-US" dirty="0"/>
              <a:t>]</a:t>
            </a:r>
            <a:br>
              <a:rPr lang="en-US" dirty="0"/>
            </a:br>
            <a:r>
              <a:rPr lang="en-US" dirty="0"/>
              <a:t>[</a:t>
            </a:r>
            <a:r>
              <a:rPr lang="en-US" dirty="0">
                <a:hlinkClick r:id="rId5"/>
              </a:rPr>
              <a:t>Executive Summary Slides (pptx)</a:t>
            </a:r>
            <a:r>
              <a:rPr lang="en-US" dirty="0"/>
              <a:t> </a:t>
            </a:r>
            <a:r>
              <a:rPr lang="en-US" dirty="0">
                <a:hlinkClick r:id="rId6"/>
              </a:rPr>
              <a:t>(pdf)</a:t>
            </a:r>
            <a:r>
              <a:rPr lang="en-US" dirty="0"/>
              <a:t>]</a:t>
            </a:r>
            <a:br>
              <a:rPr lang="en-US" dirty="0"/>
            </a:br>
            <a:r>
              <a:rPr lang="en-US" dirty="0"/>
              <a:t>[</a:t>
            </a:r>
            <a:r>
              <a:rPr lang="en-US" dirty="0">
                <a:hlinkClick r:id="rId7"/>
              </a:rPr>
              <a:t>Tutorial Video</a:t>
            </a:r>
            <a:r>
              <a:rPr lang="en-US" dirty="0"/>
              <a:t> (1 hour 51 minutes)]</a:t>
            </a:r>
            <a:br>
              <a:rPr lang="en-US" dirty="0"/>
            </a:br>
            <a:r>
              <a:rPr lang="en-US" dirty="0"/>
              <a:t>[</a:t>
            </a:r>
            <a:r>
              <a:rPr lang="en-US" dirty="0">
                <a:hlinkClick r:id="rId8"/>
              </a:rPr>
              <a:t>Executive Summary Video</a:t>
            </a:r>
            <a:r>
              <a:rPr lang="en-US" dirty="0"/>
              <a:t> (2 minutes)]</a:t>
            </a:r>
            <a:br>
              <a:rPr lang="en-US" dirty="0"/>
            </a:br>
            <a:r>
              <a:rPr lang="en-US" dirty="0"/>
              <a:t>[</a:t>
            </a:r>
            <a:r>
              <a:rPr lang="en-US" dirty="0">
                <a:hlinkClick r:id="rId9"/>
              </a:rPr>
              <a:t>Abstract and Bio</a:t>
            </a:r>
            <a:r>
              <a:rPr lang="en-US" dirty="0"/>
              <a:t>]</a:t>
            </a:r>
            <a:br>
              <a:rPr lang="en-US" dirty="0"/>
            </a:br>
            <a:r>
              <a:rPr lang="en-US" dirty="0"/>
              <a:t>[</a:t>
            </a:r>
            <a:r>
              <a:rPr lang="en-US" dirty="0">
                <a:hlinkClick r:id="rId10"/>
              </a:rPr>
              <a:t>Related Keynote Paper from VLSI-DAT 2020</a:t>
            </a:r>
            <a:r>
              <a:rPr lang="en-US" dirty="0"/>
              <a:t>]</a:t>
            </a:r>
            <a:br>
              <a:rPr lang="en-US" dirty="0"/>
            </a:br>
            <a:r>
              <a:rPr lang="en-US" dirty="0"/>
              <a:t>[</a:t>
            </a:r>
            <a:r>
              <a:rPr lang="en-US" dirty="0">
                <a:hlinkClick r:id="rId11"/>
              </a:rPr>
              <a:t>Related Review Paper on Processing in Memory</a:t>
            </a:r>
            <a:r>
              <a:rPr lang="en-US" dirty="0"/>
              <a:t>]</a:t>
            </a:r>
            <a:br>
              <a:rPr lang="en-US" dirty="0"/>
            </a:br>
            <a:endParaRPr lang="en-US" dirty="0"/>
          </a:p>
          <a:p>
            <a:pPr marL="0" indent="0" algn="ctr">
              <a:buNone/>
            </a:pPr>
            <a:r>
              <a:rPr lang="en-US" dirty="0">
                <a:solidFill>
                  <a:srgbClr val="0000FF"/>
                </a:solidFill>
                <a:hlinkClick r:id="rId7">
                  <a:extLst>
                    <a:ext uri="{A12FA001-AC4F-418D-AE19-62706E023703}">
                      <ahyp:hlinkClr xmlns:ahyp="http://schemas.microsoft.com/office/drawing/2018/hyperlinkcolor" val="tx"/>
                    </a:ext>
                  </a:extLst>
                </a:hlinkClick>
              </a:rPr>
              <a:t>https://www.youtube.com/watch?v=H3sEaINPBOE</a:t>
            </a:r>
            <a:r>
              <a:rPr lang="en-US" dirty="0">
                <a:solidFill>
                  <a:srgbClr val="0000FF"/>
                </a:solidFill>
              </a:rPr>
              <a:t> </a:t>
            </a:r>
          </a:p>
        </p:txBody>
      </p:sp>
      <p:sp>
        <p:nvSpPr>
          <p:cNvPr id="4" name="Slide Number Placeholder 3">
            <a:extLst>
              <a:ext uri="{FF2B5EF4-FFF2-40B4-BE49-F238E27FC236}">
                <a16:creationId xmlns:a16="http://schemas.microsoft.com/office/drawing/2014/main" id="{668D3D00-D671-7A49-9903-3A6903D905B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5" name="Rectangle 4">
            <a:extLst>
              <a:ext uri="{FF2B5EF4-FFF2-40B4-BE49-F238E27FC236}">
                <a16:creationId xmlns:a16="http://schemas.microsoft.com/office/drawing/2014/main" id="{5DFA3366-29E6-914D-98EA-E6458972951E}"/>
              </a:ext>
            </a:extLst>
          </p:cNvPr>
          <p:cNvSpPr/>
          <p:nvPr/>
        </p:nvSpPr>
        <p:spPr>
          <a:xfrm>
            <a:off x="1590700" y="6475391"/>
            <a:ext cx="5886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12">
                  <a:extLst>
                    <a:ext uri="{A12FA001-AC4F-418D-AE19-62706E023703}">
                      <ahyp:hlinkClr xmlns:ahyp="http://schemas.microsoft.com/office/drawing/2018/hyperlinkcolor" val="tx"/>
                    </a:ext>
                  </a:extLst>
                </a:hlinkClick>
              </a:rPr>
              <a:t>https://www.youtube.com/onurmutlulectures</a:t>
            </a:r>
            <a:r>
              <a:rPr kumimoji="0" lang="en-US" sz="1800" b="1" i="0" u="none" strike="noStrike" kern="1200" cap="none" spc="0" normalizeH="0" baseline="0" noProof="0" dirty="0">
                <a:ln>
                  <a:noFill/>
                </a:ln>
                <a:solidFill>
                  <a:srgbClr val="0000FF"/>
                </a:solidFill>
                <a:effectLst/>
                <a:uLnTx/>
                <a:uFillTx/>
                <a:latin typeface="Tahoma"/>
                <a:ea typeface="+mn-ea"/>
                <a:cs typeface="+mn-cs"/>
              </a:rPr>
              <a:t> </a:t>
            </a:r>
          </a:p>
        </p:txBody>
      </p:sp>
    </p:spTree>
    <p:extLst>
      <p:ext uri="{BB962C8B-B14F-4D97-AF65-F5344CB8AC3E}">
        <p14:creationId xmlns:p14="http://schemas.microsoft.com/office/powerpoint/2010/main" val="2271692286"/>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C24F-E3C0-6340-9A7F-5212D7E1F8CD}"/>
              </a:ext>
            </a:extLst>
          </p:cNvPr>
          <p:cNvSpPr>
            <a:spLocks noGrp="1"/>
          </p:cNvSpPr>
          <p:nvPr>
            <p:ph type="title"/>
          </p:nvPr>
        </p:nvSpPr>
        <p:spPr/>
        <p:txBody>
          <a:bodyPr/>
          <a:lstStyle/>
          <a:p>
            <a:r>
              <a:rPr lang="en-US" dirty="0"/>
              <a:t>A Tutorial on PIM</a:t>
            </a:r>
          </a:p>
        </p:txBody>
      </p:sp>
      <p:sp>
        <p:nvSpPr>
          <p:cNvPr id="3" name="Content Placeholder 2">
            <a:extLst>
              <a:ext uri="{FF2B5EF4-FFF2-40B4-BE49-F238E27FC236}">
                <a16:creationId xmlns:a16="http://schemas.microsoft.com/office/drawing/2014/main" id="{5965F6AA-00E8-884F-968B-BE2AE34B0B3F}"/>
              </a:ext>
            </a:extLst>
          </p:cNvPr>
          <p:cNvSpPr>
            <a:spLocks noGrp="1"/>
          </p:cNvSpPr>
          <p:nvPr>
            <p:ph idx="1"/>
          </p:nvPr>
        </p:nvSpPr>
        <p:spPr/>
        <p:txBody>
          <a:bodyPr/>
          <a:lstStyle/>
          <a:p>
            <a:r>
              <a:rPr lang="en-US" dirty="0"/>
              <a:t>Onur Mutlu,</a:t>
            </a:r>
            <a:br>
              <a:rPr lang="en-US" dirty="0"/>
            </a:br>
            <a:r>
              <a:rPr lang="en-US" b="1" dirty="0">
                <a:hlinkClick r:id="rId2"/>
              </a:rPr>
              <a:t>"Memory-Centric Computing Systems"</a:t>
            </a:r>
            <a:br>
              <a:rPr lang="en-US" dirty="0"/>
            </a:br>
            <a:r>
              <a:rPr lang="en-US" dirty="0"/>
              <a:t>Invited Tutorial at </a:t>
            </a:r>
            <a:r>
              <a:rPr lang="en-US" i="1" dirty="0">
                <a:hlinkClick r:id="rId3"/>
              </a:rPr>
              <a:t>66th International Electron Devices Meeting (</a:t>
            </a:r>
            <a:r>
              <a:rPr lang="en-US" b="1" i="1" dirty="0">
                <a:hlinkClick r:id="rId3"/>
              </a:rPr>
              <a:t>IEDM</a:t>
            </a:r>
            <a:r>
              <a:rPr lang="en-US" i="1" dirty="0">
                <a:hlinkClick r:id="rId3"/>
              </a:rPr>
              <a:t>)</a:t>
            </a:r>
            <a:r>
              <a:rPr lang="en-US" dirty="0"/>
              <a:t>, Virtual, 12 December 2020.</a:t>
            </a:r>
            <a:br>
              <a:rPr lang="en-US" dirty="0"/>
            </a:br>
            <a:r>
              <a:rPr lang="en-US" dirty="0"/>
              <a:t>[</a:t>
            </a:r>
            <a:r>
              <a:rPr lang="en-US" dirty="0">
                <a:hlinkClick r:id="rId2"/>
              </a:rPr>
              <a:t>Slides (pptx)</a:t>
            </a:r>
            <a:r>
              <a:rPr lang="en-US" dirty="0"/>
              <a:t> </a:t>
            </a:r>
            <a:r>
              <a:rPr lang="en-US" dirty="0">
                <a:hlinkClick r:id="rId4"/>
              </a:rPr>
              <a:t>(pdf)</a:t>
            </a:r>
            <a:r>
              <a:rPr lang="en-US" dirty="0"/>
              <a:t>]</a:t>
            </a:r>
            <a:br>
              <a:rPr lang="en-US" dirty="0"/>
            </a:br>
            <a:r>
              <a:rPr lang="en-US" dirty="0"/>
              <a:t>[</a:t>
            </a:r>
            <a:r>
              <a:rPr lang="en-US" dirty="0">
                <a:hlinkClick r:id="rId5"/>
              </a:rPr>
              <a:t>Executive Summary Slides (pptx)</a:t>
            </a:r>
            <a:r>
              <a:rPr lang="en-US" dirty="0"/>
              <a:t> </a:t>
            </a:r>
            <a:r>
              <a:rPr lang="en-US" dirty="0">
                <a:hlinkClick r:id="rId6"/>
              </a:rPr>
              <a:t>(pdf)</a:t>
            </a:r>
            <a:r>
              <a:rPr lang="en-US" dirty="0"/>
              <a:t>]</a:t>
            </a:r>
            <a:br>
              <a:rPr lang="en-US" dirty="0"/>
            </a:br>
            <a:r>
              <a:rPr lang="en-US" dirty="0"/>
              <a:t>[</a:t>
            </a:r>
            <a:r>
              <a:rPr lang="en-US" dirty="0">
                <a:hlinkClick r:id="rId7"/>
              </a:rPr>
              <a:t>Tutorial Video</a:t>
            </a:r>
            <a:r>
              <a:rPr lang="en-US" dirty="0"/>
              <a:t> (1 hour 51 minutes)]</a:t>
            </a:r>
            <a:br>
              <a:rPr lang="en-US" dirty="0"/>
            </a:br>
            <a:r>
              <a:rPr lang="en-US" dirty="0"/>
              <a:t>[</a:t>
            </a:r>
            <a:r>
              <a:rPr lang="en-US" dirty="0">
                <a:hlinkClick r:id="rId8"/>
              </a:rPr>
              <a:t>Executive Summary Video</a:t>
            </a:r>
            <a:r>
              <a:rPr lang="en-US" dirty="0"/>
              <a:t> (2 minutes)]</a:t>
            </a:r>
            <a:br>
              <a:rPr lang="en-US" dirty="0"/>
            </a:br>
            <a:r>
              <a:rPr lang="en-US" dirty="0"/>
              <a:t>[</a:t>
            </a:r>
            <a:r>
              <a:rPr lang="en-US" dirty="0">
                <a:hlinkClick r:id="rId9"/>
              </a:rPr>
              <a:t>Abstract and Bio</a:t>
            </a:r>
            <a:r>
              <a:rPr lang="en-US" dirty="0"/>
              <a:t>]</a:t>
            </a:r>
            <a:br>
              <a:rPr lang="en-US" dirty="0"/>
            </a:br>
            <a:r>
              <a:rPr lang="en-US" dirty="0"/>
              <a:t>[</a:t>
            </a:r>
            <a:r>
              <a:rPr lang="en-US" dirty="0">
                <a:hlinkClick r:id="rId10"/>
              </a:rPr>
              <a:t>Related Keynote Paper from VLSI-DAT 2020</a:t>
            </a:r>
            <a:r>
              <a:rPr lang="en-US" dirty="0"/>
              <a:t>]</a:t>
            </a:r>
            <a:br>
              <a:rPr lang="en-US" dirty="0"/>
            </a:br>
            <a:r>
              <a:rPr lang="en-US" dirty="0"/>
              <a:t>[</a:t>
            </a:r>
            <a:r>
              <a:rPr lang="en-US" dirty="0">
                <a:hlinkClick r:id="rId11"/>
              </a:rPr>
              <a:t>Related Review Paper on Processing in Memory</a:t>
            </a:r>
            <a:r>
              <a:rPr lang="en-US" dirty="0"/>
              <a:t>]</a:t>
            </a:r>
            <a:br>
              <a:rPr lang="en-US" dirty="0"/>
            </a:br>
            <a:endParaRPr lang="en-US" dirty="0"/>
          </a:p>
          <a:p>
            <a:pPr marL="0" indent="0" algn="ctr">
              <a:buNone/>
            </a:pPr>
            <a:r>
              <a:rPr lang="en-US" dirty="0">
                <a:solidFill>
                  <a:srgbClr val="0000FF"/>
                </a:solidFill>
                <a:hlinkClick r:id="rId7">
                  <a:extLst>
                    <a:ext uri="{A12FA001-AC4F-418D-AE19-62706E023703}">
                      <ahyp:hlinkClr xmlns:ahyp="http://schemas.microsoft.com/office/drawing/2018/hyperlinkcolor" val="tx"/>
                    </a:ext>
                  </a:extLst>
                </a:hlinkClick>
              </a:rPr>
              <a:t>https://www.youtube.com/watch?v=H3sEaINPBOE</a:t>
            </a:r>
            <a:r>
              <a:rPr lang="en-US" dirty="0">
                <a:solidFill>
                  <a:srgbClr val="0000FF"/>
                </a:solidFill>
              </a:rPr>
              <a:t> </a:t>
            </a:r>
          </a:p>
        </p:txBody>
      </p:sp>
      <p:sp>
        <p:nvSpPr>
          <p:cNvPr id="5" name="Rectangle 4">
            <a:extLst>
              <a:ext uri="{FF2B5EF4-FFF2-40B4-BE49-F238E27FC236}">
                <a16:creationId xmlns:a16="http://schemas.microsoft.com/office/drawing/2014/main" id="{5DFA3366-29E6-914D-98EA-E6458972951E}"/>
              </a:ext>
            </a:extLst>
          </p:cNvPr>
          <p:cNvSpPr/>
          <p:nvPr/>
        </p:nvSpPr>
        <p:spPr>
          <a:xfrm>
            <a:off x="1590700" y="6475391"/>
            <a:ext cx="58864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12">
                  <a:extLst>
                    <a:ext uri="{A12FA001-AC4F-418D-AE19-62706E023703}">
                      <ahyp:hlinkClr xmlns:ahyp="http://schemas.microsoft.com/office/drawing/2018/hyperlinkcolor" val="tx"/>
                    </a:ext>
                  </a:extLst>
                </a:hlinkClick>
              </a:rPr>
              <a:t>https://www.youtube.com/onurmutlulectures</a:t>
            </a:r>
            <a:r>
              <a:rPr kumimoji="0" lang="en-US" sz="1800" b="1" i="0" u="none" strike="noStrike" kern="1200" cap="none" spc="0" normalizeH="0" baseline="0" noProof="0" dirty="0">
                <a:ln>
                  <a:noFill/>
                </a:ln>
                <a:solidFill>
                  <a:srgbClr val="0000FF"/>
                </a:solidFill>
                <a:effectLst/>
                <a:uLnTx/>
                <a:uFillTx/>
                <a:latin typeface="Tahoma"/>
                <a:ea typeface="+mn-ea"/>
                <a:cs typeface="+mn-cs"/>
              </a:rPr>
              <a:t> </a:t>
            </a:r>
          </a:p>
        </p:txBody>
      </p:sp>
      <p:pic>
        <p:nvPicPr>
          <p:cNvPr id="6" name="Picture 5">
            <a:extLst>
              <a:ext uri="{FF2B5EF4-FFF2-40B4-BE49-F238E27FC236}">
                <a16:creationId xmlns:a16="http://schemas.microsoft.com/office/drawing/2014/main" id="{1F19BEF1-D7AD-6145-A699-312C82831CD5}"/>
              </a:ext>
            </a:extLst>
          </p:cNvPr>
          <p:cNvPicPr>
            <a:picLocks noChangeAspect="1"/>
          </p:cNvPicPr>
          <p:nvPr/>
        </p:nvPicPr>
        <p:blipFill>
          <a:blip r:embed="rId13"/>
          <a:stretch>
            <a:fillRect/>
          </a:stretch>
        </p:blipFill>
        <p:spPr>
          <a:xfrm>
            <a:off x="0" y="277358"/>
            <a:ext cx="9144000" cy="6303283"/>
          </a:xfrm>
          <a:prstGeom prst="rect">
            <a:avLst/>
          </a:prstGeom>
        </p:spPr>
      </p:pic>
    </p:spTree>
    <p:extLst>
      <p:ext uri="{BB962C8B-B14F-4D97-AF65-F5344CB8AC3E}">
        <p14:creationId xmlns:p14="http://schemas.microsoft.com/office/powerpoint/2010/main" val="2396014637"/>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Funding Acknowledgments</a:t>
            </a:r>
          </a:p>
        </p:txBody>
      </p:sp>
      <p:sp>
        <p:nvSpPr>
          <p:cNvPr id="3" name="Content Placeholder 2"/>
          <p:cNvSpPr>
            <a:spLocks noGrp="1"/>
          </p:cNvSpPr>
          <p:nvPr>
            <p:ph idx="1"/>
          </p:nvPr>
        </p:nvSpPr>
        <p:spPr/>
        <p:txBody>
          <a:bodyPr/>
          <a:lstStyle/>
          <a:p>
            <a:r>
              <a:rPr lang="en-US" dirty="0"/>
              <a:t>Alibaba, AMD, </a:t>
            </a:r>
            <a:r>
              <a:rPr lang="en-US" dirty="0">
                <a:solidFill>
                  <a:srgbClr val="0432FF"/>
                </a:solidFill>
              </a:rPr>
              <a:t>ASML</a:t>
            </a:r>
            <a:r>
              <a:rPr lang="en-US" dirty="0"/>
              <a:t>, </a:t>
            </a:r>
            <a:r>
              <a:rPr lang="en-US" dirty="0">
                <a:solidFill>
                  <a:srgbClr val="0432FF"/>
                </a:solidFill>
              </a:rPr>
              <a:t>Google</a:t>
            </a:r>
            <a:r>
              <a:rPr lang="en-US" dirty="0"/>
              <a:t>, </a:t>
            </a:r>
            <a:r>
              <a:rPr lang="en-US" dirty="0">
                <a:solidFill>
                  <a:srgbClr val="0432FF"/>
                </a:solidFill>
              </a:rPr>
              <a:t>Facebook</a:t>
            </a:r>
            <a:r>
              <a:rPr lang="en-US" dirty="0"/>
              <a:t>, </a:t>
            </a:r>
            <a:r>
              <a:rPr lang="en-US" dirty="0">
                <a:solidFill>
                  <a:srgbClr val="0432FF"/>
                </a:solidFill>
              </a:rPr>
              <a:t>Hi-Silicon</a:t>
            </a:r>
            <a:r>
              <a:rPr lang="en-US" dirty="0"/>
              <a:t>, HP Labs, </a:t>
            </a:r>
            <a:r>
              <a:rPr lang="en-US" dirty="0">
                <a:solidFill>
                  <a:srgbClr val="0432FF"/>
                </a:solidFill>
              </a:rPr>
              <a:t>Huawei</a:t>
            </a:r>
            <a:r>
              <a:rPr lang="en-US" dirty="0"/>
              <a:t>, IBM, </a:t>
            </a:r>
            <a:r>
              <a:rPr lang="en-US" dirty="0">
                <a:solidFill>
                  <a:srgbClr val="0432FF"/>
                </a:solidFill>
              </a:rPr>
              <a:t>Intel</a:t>
            </a:r>
            <a:r>
              <a:rPr lang="en-US" dirty="0"/>
              <a:t>, </a:t>
            </a:r>
            <a:r>
              <a:rPr lang="en-US" dirty="0">
                <a:solidFill>
                  <a:srgbClr val="0432FF"/>
                </a:solidFill>
              </a:rPr>
              <a:t>Microsoft</a:t>
            </a:r>
            <a:r>
              <a:rPr lang="en-US" dirty="0"/>
              <a:t>, Nvidia, Oracle, Qualcomm, Rambus, Samsung, Seagate, </a:t>
            </a:r>
            <a:r>
              <a:rPr lang="en-US" dirty="0">
                <a:solidFill>
                  <a:srgbClr val="0432FF"/>
                </a:solidFill>
              </a:rPr>
              <a:t>VMware</a:t>
            </a:r>
          </a:p>
          <a:p>
            <a:r>
              <a:rPr lang="en-US" dirty="0"/>
              <a:t>NSF</a:t>
            </a:r>
          </a:p>
          <a:p>
            <a:r>
              <a:rPr lang="en-US" dirty="0"/>
              <a:t>NIH</a:t>
            </a:r>
          </a:p>
          <a:p>
            <a:r>
              <a:rPr lang="en-US" dirty="0"/>
              <a:t>GSRC</a:t>
            </a:r>
          </a:p>
          <a:p>
            <a:r>
              <a:rPr lang="en-US" dirty="0">
                <a:solidFill>
                  <a:srgbClr val="0432FF"/>
                </a:solidFill>
              </a:rPr>
              <a:t>SRC</a:t>
            </a:r>
          </a:p>
          <a:p>
            <a:r>
              <a:rPr lang="en-US" dirty="0" err="1"/>
              <a:t>CyLab</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034008595"/>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a:t>
            </a:r>
          </a:p>
        </p:txBody>
      </p:sp>
      <p:sp>
        <p:nvSpPr>
          <p:cNvPr id="3" name="Content Placeholder 2"/>
          <p:cNvSpPr>
            <a:spLocks noGrp="1"/>
          </p:cNvSpPr>
          <p:nvPr>
            <p:ph idx="1"/>
          </p:nvPr>
        </p:nvSpPr>
        <p:spPr>
          <a:xfrm>
            <a:off x="228600" y="1187605"/>
            <a:ext cx="8610600" cy="5193723"/>
          </a:xfrm>
        </p:spPr>
        <p:txBody>
          <a:bodyPr/>
          <a:lstStyle/>
          <a:p>
            <a:r>
              <a:rPr lang="en-US" dirty="0">
                <a:solidFill>
                  <a:srgbClr val="0000FF"/>
                </a:solidFill>
              </a:rPr>
              <a:t>My current and past students and postdocs</a:t>
            </a:r>
          </a:p>
          <a:p>
            <a:pPr lvl="1"/>
            <a:r>
              <a:rPr lang="en-US" sz="2100" dirty="0" err="1"/>
              <a:t>Rachata</a:t>
            </a:r>
            <a:r>
              <a:rPr lang="en-US" sz="2100" dirty="0"/>
              <a:t> </a:t>
            </a:r>
            <a:r>
              <a:rPr lang="en-US" sz="2100" dirty="0" err="1"/>
              <a:t>Ausavarungnirun</a:t>
            </a:r>
            <a:r>
              <a:rPr lang="en-US" sz="2100" dirty="0"/>
              <a:t>, Abhishek </a:t>
            </a:r>
            <a:r>
              <a:rPr lang="en-US" sz="2100" dirty="0" err="1"/>
              <a:t>Bhowmick</a:t>
            </a:r>
            <a:r>
              <a:rPr lang="en-US" sz="2100" dirty="0"/>
              <a:t>, </a:t>
            </a:r>
            <a:r>
              <a:rPr lang="en-US" sz="2100" dirty="0" err="1"/>
              <a:t>Amirali</a:t>
            </a:r>
            <a:r>
              <a:rPr lang="en-US" sz="2100" dirty="0"/>
              <a:t> </a:t>
            </a:r>
            <a:r>
              <a:rPr lang="en-US" sz="2100" dirty="0" err="1"/>
              <a:t>Boroumand</a:t>
            </a:r>
            <a:r>
              <a:rPr lang="en-US" sz="2100" dirty="0"/>
              <a:t>, </a:t>
            </a:r>
            <a:r>
              <a:rPr lang="en-US" sz="2100" dirty="0" err="1"/>
              <a:t>Rui</a:t>
            </a:r>
            <a:r>
              <a:rPr lang="en-US" sz="2100" dirty="0"/>
              <a:t> </a:t>
            </a:r>
            <a:r>
              <a:rPr lang="en-US" sz="2100" dirty="0" err="1"/>
              <a:t>Cai</a:t>
            </a:r>
            <a:r>
              <a:rPr lang="en-US" sz="2100" dirty="0"/>
              <a:t>, Yu </a:t>
            </a:r>
            <a:r>
              <a:rPr lang="en-US" sz="2100" dirty="0" err="1"/>
              <a:t>Cai</a:t>
            </a:r>
            <a:r>
              <a:rPr lang="en-US" sz="2100" dirty="0"/>
              <a:t>, Kevin Chang, </a:t>
            </a:r>
            <a:r>
              <a:rPr lang="en-US" sz="2100" dirty="0" err="1"/>
              <a:t>Saugata</a:t>
            </a:r>
            <a:r>
              <a:rPr lang="en-US" sz="2100" dirty="0"/>
              <a:t> </a:t>
            </a:r>
            <a:r>
              <a:rPr lang="en-US" sz="2100" dirty="0" err="1"/>
              <a:t>Ghose</a:t>
            </a:r>
            <a:r>
              <a:rPr lang="en-US" sz="2100" dirty="0"/>
              <a:t>, Kevin Hsieh, Tyler </a:t>
            </a:r>
            <a:r>
              <a:rPr lang="en-US" sz="2100" dirty="0" err="1"/>
              <a:t>Huberty</a:t>
            </a:r>
            <a:r>
              <a:rPr lang="en-US" sz="2100" dirty="0"/>
              <a:t>, Ben </a:t>
            </a:r>
            <a:r>
              <a:rPr lang="en-US" sz="2100" dirty="0" err="1"/>
              <a:t>Jaiyen</a:t>
            </a:r>
            <a:r>
              <a:rPr lang="en-US" sz="2100" dirty="0"/>
              <a:t>, Samira Khan, </a:t>
            </a:r>
            <a:r>
              <a:rPr lang="en-US" sz="2100" dirty="0" err="1"/>
              <a:t>Jeremie</a:t>
            </a:r>
            <a:r>
              <a:rPr lang="en-US" sz="2100" dirty="0"/>
              <a:t> Kim, Yoongu Kim, Yang Li, Jamie Liu, Lavanya Subramanian, Donghyuk Lee, </a:t>
            </a:r>
            <a:r>
              <a:rPr lang="en-US" sz="2100" dirty="0" err="1"/>
              <a:t>Yixin</a:t>
            </a:r>
            <a:r>
              <a:rPr lang="en-US" sz="2100" dirty="0"/>
              <a:t> </a:t>
            </a:r>
            <a:r>
              <a:rPr lang="en-US" sz="2100" dirty="0" err="1"/>
              <a:t>Luo</a:t>
            </a:r>
            <a:r>
              <a:rPr lang="en-US" sz="2100" dirty="0"/>
              <a:t>, Justin Meza, Gennady </a:t>
            </a:r>
            <a:r>
              <a:rPr lang="en-US" sz="2100" dirty="0" err="1"/>
              <a:t>Pekhimenko</a:t>
            </a:r>
            <a:r>
              <a:rPr lang="en-US" sz="2100" dirty="0"/>
              <a:t>, Vivek Seshadri, Lavanya Subramanian, </a:t>
            </a:r>
            <a:r>
              <a:rPr lang="en-US" sz="2100" dirty="0" err="1"/>
              <a:t>Nandita</a:t>
            </a:r>
            <a:r>
              <a:rPr lang="en-US" sz="2100" dirty="0"/>
              <a:t> </a:t>
            </a:r>
            <a:r>
              <a:rPr lang="en-US" sz="2100" dirty="0" err="1"/>
              <a:t>Vijaykumar</a:t>
            </a:r>
            <a:r>
              <a:rPr lang="en-US" sz="2100" dirty="0"/>
              <a:t>, </a:t>
            </a:r>
            <a:r>
              <a:rPr lang="en-US" sz="2100" dirty="0" err="1"/>
              <a:t>HanBin</a:t>
            </a:r>
            <a:r>
              <a:rPr lang="en-US" sz="2100" dirty="0"/>
              <a:t> Yoon, </a:t>
            </a:r>
            <a:r>
              <a:rPr lang="en-US" sz="2100" dirty="0" err="1"/>
              <a:t>Jishen</a:t>
            </a:r>
            <a:r>
              <a:rPr lang="en-US" sz="2100" dirty="0"/>
              <a:t> Zhao, …</a:t>
            </a:r>
          </a:p>
          <a:p>
            <a:endParaRPr lang="en-US" sz="400" dirty="0"/>
          </a:p>
          <a:p>
            <a:endParaRPr lang="en-US" sz="400" dirty="0"/>
          </a:p>
          <a:p>
            <a:endParaRPr lang="en-US" sz="400" dirty="0"/>
          </a:p>
          <a:p>
            <a:r>
              <a:rPr lang="en-US" dirty="0">
                <a:solidFill>
                  <a:srgbClr val="0000FF"/>
                </a:solidFill>
              </a:rPr>
              <a:t>My collaborators</a:t>
            </a:r>
          </a:p>
          <a:p>
            <a:pPr lvl="1"/>
            <a:r>
              <a:rPr lang="en-US" sz="2100" dirty="0"/>
              <a:t>Can Alkan, Chita Das, Phil Gibbons, </a:t>
            </a:r>
            <a:r>
              <a:rPr lang="en-US" sz="2100" dirty="0" err="1"/>
              <a:t>Sriram</a:t>
            </a:r>
            <a:r>
              <a:rPr lang="en-US" sz="2100" dirty="0"/>
              <a:t> </a:t>
            </a:r>
            <a:r>
              <a:rPr lang="en-US" sz="2100" dirty="0" err="1"/>
              <a:t>Govindan</a:t>
            </a:r>
            <a:r>
              <a:rPr lang="en-US" sz="2100" dirty="0"/>
              <a:t>, Norm </a:t>
            </a:r>
            <a:r>
              <a:rPr lang="en-US" sz="2100" dirty="0" err="1"/>
              <a:t>Jouppi</a:t>
            </a:r>
            <a:r>
              <a:rPr lang="en-US" sz="2100" dirty="0"/>
              <a:t>, </a:t>
            </a:r>
            <a:r>
              <a:rPr lang="en-US" sz="2100" dirty="0" err="1"/>
              <a:t>Mahmut</a:t>
            </a:r>
            <a:r>
              <a:rPr lang="en-US" sz="2100" dirty="0"/>
              <a:t> </a:t>
            </a:r>
            <a:r>
              <a:rPr lang="en-US" sz="2100" dirty="0" err="1"/>
              <a:t>Kandemir</a:t>
            </a:r>
            <a:r>
              <a:rPr lang="en-US" sz="2100" dirty="0"/>
              <a:t>, Mike </a:t>
            </a:r>
            <a:r>
              <a:rPr lang="en-US" sz="2100" dirty="0" err="1"/>
              <a:t>Kozuch</a:t>
            </a:r>
            <a:r>
              <a:rPr lang="en-US" sz="2100" dirty="0"/>
              <a:t>, </a:t>
            </a:r>
            <a:r>
              <a:rPr lang="en-US" sz="2100" dirty="0" err="1"/>
              <a:t>Konrad</a:t>
            </a:r>
            <a:r>
              <a:rPr lang="en-US" sz="2100" dirty="0"/>
              <a:t> Lai, Ken Mai, Todd Mowry, Yale </a:t>
            </a:r>
            <a:r>
              <a:rPr lang="en-US" sz="2100" dirty="0" err="1"/>
              <a:t>Patt</a:t>
            </a:r>
            <a:r>
              <a:rPr lang="en-US" sz="2100" dirty="0"/>
              <a:t>, </a:t>
            </a:r>
            <a:r>
              <a:rPr lang="en-US" sz="2100" dirty="0" err="1"/>
              <a:t>Moinuddin</a:t>
            </a:r>
            <a:r>
              <a:rPr lang="en-US" sz="2100" dirty="0"/>
              <a:t> </a:t>
            </a:r>
            <a:r>
              <a:rPr lang="en-US" sz="2100" dirty="0" err="1"/>
              <a:t>Qureshi</a:t>
            </a:r>
            <a:r>
              <a:rPr lang="en-US" sz="2100" dirty="0"/>
              <a:t>, Partha Ranganathan, </a:t>
            </a:r>
            <a:r>
              <a:rPr lang="en-US" sz="2100" dirty="0" err="1"/>
              <a:t>Bikash</a:t>
            </a:r>
            <a:r>
              <a:rPr lang="en-US" sz="2100" dirty="0"/>
              <a:t> Sharma, </a:t>
            </a:r>
            <a:r>
              <a:rPr lang="en-US" sz="2100" dirty="0" err="1"/>
              <a:t>Kushagra</a:t>
            </a:r>
            <a:r>
              <a:rPr lang="en-US" sz="2100" dirty="0"/>
              <a:t> </a:t>
            </a:r>
            <a:r>
              <a:rPr lang="en-US" sz="2100" dirty="0" err="1"/>
              <a:t>Vaid</a:t>
            </a:r>
            <a:r>
              <a:rPr lang="en-US" sz="2100" dirty="0"/>
              <a:t>, Chris Wilkerson,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60874535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28600" y="0"/>
            <a:ext cx="8610600" cy="908719"/>
          </a:xfrm>
        </p:spPr>
        <p:txBody>
          <a:bodyPr anchor="ctr"/>
          <a:lstStyle/>
          <a:p>
            <a:r>
              <a:rPr lang="en-US" dirty="0">
                <a:latin typeface="Garamond" charset="0"/>
                <a:ea typeface="ＭＳ Ｐゴシック" charset="0"/>
                <a:cs typeface="ＭＳ Ｐゴシック" charset="0"/>
              </a:rPr>
              <a:t>Acknowledgments</a:t>
            </a:r>
          </a:p>
        </p:txBody>
      </p:sp>
      <p:sp>
        <p:nvSpPr>
          <p:cNvPr id="52" name="TextBox 51">
            <a:extLst>
              <a:ext uri="{FF2B5EF4-FFF2-40B4-BE49-F238E27FC236}">
                <a16:creationId xmlns:a16="http://schemas.microsoft.com/office/drawing/2014/main" id="{B20308FE-2DB7-BE46-A9A0-BA74A2CC6B83}"/>
              </a:ext>
            </a:extLst>
          </p:cNvPr>
          <p:cNvSpPr txBox="1"/>
          <p:nvPr/>
        </p:nvSpPr>
        <p:spPr>
          <a:xfrm>
            <a:off x="650894" y="4568785"/>
            <a:ext cx="8068234" cy="19082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solidFill>
                    <a:srgbClr val="35742A">
                      <a:lumMod val="50000"/>
                    </a:srgbClr>
                  </a:solidFill>
                  <a:prstDash val="solid"/>
                </a:ln>
                <a:solidFill>
                  <a:srgbClr val="3B812F">
                    <a:lumMod val="40000"/>
                    <a:lumOff val="60000"/>
                  </a:srgbClr>
                </a:solidFill>
                <a:effectLst/>
                <a:uLnTx/>
                <a:uFillTx/>
                <a:latin typeface="Chalkduster" panose="03050602040202020205" pitchFamily="66" charset="77"/>
                <a:ea typeface="ＭＳ Ｐゴシック" panose="020B0600070205080204" pitchFamily="34" charset="-128"/>
                <a:cs typeface="Apple Chancery" panose="03020702040506060504" pitchFamily="66" charset="-79"/>
              </a:rPr>
              <a:t>Think BIG, Aim HIGH!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w="0"/>
              <a:solidFill>
                <a:srgbClr val="CC9900"/>
              </a:solidFill>
              <a:effectLst>
                <a:outerShdw blurRad="38100" dist="25400" dir="5400000" algn="ctr" rotWithShape="0">
                  <a:srgbClr val="6E747A">
                    <a:alpha val="43000"/>
                  </a:srgbClr>
                </a:outerShdw>
              </a:effectLst>
              <a:uLnTx/>
              <a:uFillTx/>
              <a:latin typeface="Tahoma"/>
              <a:ea typeface="ＭＳ Ｐゴシック" panose="020B0600070205080204" pitchFamily="34" charset="-128"/>
              <a:cs typeface="Apple Chancery" panose="03020702040506060504" pitchFamily="66" charset="-79"/>
              <a:hlinkClick r:id="rId2">
                <a:extLst>
                  <a:ext uri="{A12FA001-AC4F-418D-AE19-62706E023703}">
                    <ahyp:hlinkClr xmlns:ahyp="http://schemas.microsoft.com/office/drawing/2018/hyperlinkcolor" val="tx"/>
                  </a:ext>
                </a:extLst>
              </a:hlinkClick>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w="0"/>
                <a:solidFill>
                  <a:srgbClr val="0000FF"/>
                </a:solidFill>
                <a:effectLst>
                  <a:outerShdw blurRad="38100" dist="25400" dir="5400000" algn="ctr" rotWithShape="0">
                    <a:srgbClr val="6E747A">
                      <a:alpha val="43000"/>
                    </a:srgbClr>
                  </a:outerShdw>
                </a:effectLst>
                <a:uLnTx/>
                <a:uFillTx/>
                <a:latin typeface="Tahoma"/>
                <a:ea typeface="ＭＳ Ｐゴシック" panose="020B0600070205080204" pitchFamily="34" charset="-128"/>
                <a:cs typeface="Apple Chancery" panose="03020702040506060504" pitchFamily="66" charset="-79"/>
                <a:hlinkClick r:id="rId2">
                  <a:extLst>
                    <a:ext uri="{A12FA001-AC4F-418D-AE19-62706E023703}">
                      <ahyp:hlinkClr xmlns:ahyp="http://schemas.microsoft.com/office/drawing/2018/hyperlinkcolor" val="tx"/>
                    </a:ext>
                  </a:extLst>
                </a:hlinkClick>
              </a:rPr>
              <a:t>https://safari.ethz.ch</a:t>
            </a:r>
            <a:endParaRPr kumimoji="0" lang="en-US" sz="3000" b="0" i="0" u="none" strike="noStrike" kern="1200" cap="none" spc="0" normalizeH="0" baseline="0" noProof="0" dirty="0">
              <a:ln w="0"/>
              <a:solidFill>
                <a:srgbClr val="0000FF"/>
              </a:solidFill>
              <a:effectLst>
                <a:outerShdw blurRad="38100" dist="25400" dir="5400000" algn="ctr" rotWithShape="0">
                  <a:srgbClr val="6E747A">
                    <a:alpha val="43000"/>
                  </a:srgbClr>
                </a:outerShdw>
              </a:effectLst>
              <a:uLnTx/>
              <a:uFillTx/>
              <a:latin typeface="Tahoma"/>
              <a:ea typeface="ＭＳ Ｐゴシック" panose="020B0600070205080204" pitchFamily="34" charset="-128"/>
              <a:cs typeface="Apple Chancery" panose="03020702040506060504" pitchFamily="66" charset="-79"/>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w="22225">
                <a:solidFill>
                  <a:srgbClr val="35742A">
                    <a:lumMod val="50000"/>
                  </a:srgbClr>
                </a:solidFill>
                <a:prstDash val="solid"/>
              </a:ln>
              <a:solidFill>
                <a:srgbClr val="000000"/>
              </a:solidFill>
              <a:effectLst/>
              <a:uLnTx/>
              <a:uFillTx/>
              <a:latin typeface="Tahoma"/>
              <a:ea typeface="ＭＳ Ｐゴシック" panose="020B0600070205080204" pitchFamily="34" charset="-128"/>
              <a:cs typeface="Apple Chancery" panose="03020702040506060504" pitchFamily="66" charset="-79"/>
            </a:endParaRPr>
          </a:p>
        </p:txBody>
      </p:sp>
      <p:pic>
        <p:nvPicPr>
          <p:cNvPr id="4" name="Picture 3">
            <a:extLst>
              <a:ext uri="{FF2B5EF4-FFF2-40B4-BE49-F238E27FC236}">
                <a16:creationId xmlns:a16="http://schemas.microsoft.com/office/drawing/2014/main" id="{7AF4B6B2-EBBD-DB4E-AC7D-91CAD4D09E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7584" y="1484784"/>
            <a:ext cx="7200000" cy="2867256"/>
          </a:xfrm>
          <a:prstGeom prst="rect">
            <a:avLst/>
          </a:prstGeom>
        </p:spPr>
      </p:pic>
    </p:spTree>
    <p:extLst>
      <p:ext uri="{BB962C8B-B14F-4D97-AF65-F5344CB8AC3E}">
        <p14:creationId xmlns:p14="http://schemas.microsoft.com/office/powerpoint/2010/main" val="12549338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3"/>
          <p:cNvSpPr>
            <a:spLocks noGrp="1"/>
          </p:cNvSpPr>
          <p:nvPr>
            <p:ph type="sldNum" sz="quarter" idx="11"/>
          </p:nvPr>
        </p:nvSpPr>
        <p:spPr bwMode="auto">
          <a:xfrm>
            <a:off x="8737600" y="8324851"/>
            <a:ext cx="2844800" cy="609600"/>
          </a:xfrm>
          <a:prstGeom prst="rect">
            <a:avLst/>
          </a:prstGeom>
          <a:noFill/>
          <a:ln w="9525">
            <a:noFill/>
            <a:miter lim="800000"/>
            <a:headEnd/>
            <a:tailEn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b" anchorCtr="0" compatLnSpc="1">
            <a:prstTxWarp prst="textNoShape">
              <a:avLst/>
            </a:prstTxWarp>
          </a:bodyPr>
          <a:lstStyle>
            <a:defPPr>
              <a:defRPr lang="en-US"/>
            </a:defPPr>
            <a:lvl1pPr marL="0" algn="r" defTabSz="1219170" rtl="0" eaLnBrk="1" latinLnBrk="0" hangingPunct="1">
              <a:defRPr sz="2133" kern="1200">
                <a:solidFill>
                  <a:schemeClr val="tx1"/>
                </a:solidFill>
                <a:latin typeface="Garamond" pitchFamily="18"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323594FA-E141-4234-AE05-360401972BE7}" type="slidenum">
              <a:rPr kumimoji="0" lang="en-US" altLang="en-US" sz="2133" b="0" i="0" u="none" strike="noStrike" kern="1200" cap="none" spc="0" normalizeH="0" baseline="0" noProof="0">
                <a:ln>
                  <a:noFill/>
                </a:ln>
                <a:solidFill>
                  <a:prstClr val="black"/>
                </a:solidFill>
                <a:effectLst/>
                <a:uLnTx/>
                <a:uFillTx/>
                <a:latin typeface="Garamond" pitchFamily="18" charset="0"/>
                <a:ea typeface="+mn-ea"/>
                <a:cs typeface="+mn-cs"/>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258</a:t>
            </a:fld>
            <a:endParaRPr kumimoji="0" lang="en-US" sz="1600" b="0" i="0" u="none" strike="noStrike" kern="1200" cap="none" spc="0" normalizeH="0" baseline="0" noProof="0">
              <a:ln>
                <a:noFill/>
              </a:ln>
              <a:solidFill>
                <a:srgbClr val="000000"/>
              </a:solidFill>
              <a:effectLst/>
              <a:uLnTx/>
              <a:uFillTx/>
              <a:latin typeface="Garamond" charset="0"/>
              <a:ea typeface="+mn-ea"/>
              <a:cs typeface="+mn-cs"/>
              <a:sym typeface="Arial"/>
            </a:endParaRPr>
          </a:p>
        </p:txBody>
      </p:sp>
      <p:pic>
        <p:nvPicPr>
          <p:cNvPr id="10" name="Picture 9">
            <a:extLst>
              <a:ext uri="{FF2B5EF4-FFF2-40B4-BE49-F238E27FC236}">
                <a16:creationId xmlns:a16="http://schemas.microsoft.com/office/drawing/2014/main" id="{B7135684-0FF0-F248-9E0B-F2E232609CB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39000"/>
                    </a14:imgEffect>
                    <a14:imgEffect>
                      <a14:colorTemperature colorTemp="5739"/>
                    </a14:imgEffect>
                    <a14:imgEffect>
                      <a14:saturation sat="153000"/>
                    </a14:imgEffect>
                    <a14:imgEffect>
                      <a14:brightnessContrast bright="45000" contrast="26000"/>
                    </a14:imgEffect>
                  </a14:imgLayer>
                </a14:imgProps>
              </a:ext>
              <a:ext uri="{28A0092B-C50C-407E-A947-70E740481C1C}">
                <a14:useLocalDpi xmlns:a14="http://schemas.microsoft.com/office/drawing/2010/main"/>
              </a:ext>
            </a:extLst>
          </a:blip>
          <a:srcRect/>
          <a:stretch/>
        </p:blipFill>
        <p:spPr>
          <a:xfrm>
            <a:off x="0" y="1644707"/>
            <a:ext cx="9144000" cy="3981683"/>
          </a:xfrm>
          <a:prstGeom prst="rect">
            <a:avLst/>
          </a:prstGeom>
        </p:spPr>
      </p:pic>
      <p:sp>
        <p:nvSpPr>
          <p:cNvPr id="35" name="TextBox 34">
            <a:extLst>
              <a:ext uri="{FF2B5EF4-FFF2-40B4-BE49-F238E27FC236}">
                <a16:creationId xmlns:a16="http://schemas.microsoft.com/office/drawing/2014/main" id="{432295A3-5F7B-5F43-9181-1BEE72DB19A3}"/>
              </a:ext>
            </a:extLst>
          </p:cNvPr>
          <p:cNvSpPr txBox="1"/>
          <p:nvPr/>
        </p:nvSpPr>
        <p:spPr>
          <a:xfrm>
            <a:off x="827584" y="1988234"/>
            <a:ext cx="8173380"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0" cap="none" spc="0" normalizeH="0" baseline="0" noProof="0" dirty="0">
                <a:ln>
                  <a:noFill/>
                </a:ln>
                <a:solidFill>
                  <a:srgbClr val="0000FF"/>
                </a:solidFill>
                <a:effectLst/>
                <a:uLnTx/>
                <a:uFillTx/>
                <a:latin typeface="Arial"/>
                <a:ea typeface="ＭＳ Ｐゴシック" panose="020B0600070205080204" pitchFamily="34" charset="-128"/>
                <a:cs typeface="Arial"/>
                <a:sym typeface="Arial"/>
              </a:rPr>
              <a:t>38+ Researchers</a:t>
            </a:r>
          </a:p>
        </p:txBody>
      </p:sp>
      <p:sp>
        <p:nvSpPr>
          <p:cNvPr id="62" name="TextBox 61">
            <a:extLst>
              <a:ext uri="{FF2B5EF4-FFF2-40B4-BE49-F238E27FC236}">
                <a16:creationId xmlns:a16="http://schemas.microsoft.com/office/drawing/2014/main" id="{DF919E19-D41C-ED45-9955-893D0E136C12}"/>
              </a:ext>
            </a:extLst>
          </p:cNvPr>
          <p:cNvSpPr txBox="1"/>
          <p:nvPr/>
        </p:nvSpPr>
        <p:spPr>
          <a:xfrm>
            <a:off x="567029" y="5622340"/>
            <a:ext cx="8272171" cy="83099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800" b="1" i="0" u="none" strike="noStrike" kern="0" cap="none" spc="0" normalizeH="0" baseline="0" noProof="0" dirty="0">
                <a:ln w="22225">
                  <a:solidFill>
                    <a:srgbClr val="35742A">
                      <a:lumMod val="50000"/>
                    </a:srgbClr>
                  </a:solidFill>
                  <a:prstDash val="solid"/>
                </a:ln>
                <a:solidFill>
                  <a:srgbClr val="3B812F">
                    <a:lumMod val="40000"/>
                    <a:lumOff val="60000"/>
                  </a:srgbClr>
                </a:solidFill>
                <a:effectLst/>
                <a:uLnTx/>
                <a:uFillTx/>
                <a:latin typeface="Chalkduster" panose="03050602040202020205" pitchFamily="66" charset="77"/>
                <a:ea typeface="ＭＳ Ｐゴシック" panose="020B0600070205080204" pitchFamily="34" charset="-128"/>
                <a:cs typeface="Apple Chancery" panose="03020702040506060504" pitchFamily="66" charset="-79"/>
                <a:sym typeface="Arial"/>
              </a:rPr>
              <a:t>Think BIG, Aim HIGH!</a:t>
            </a:r>
          </a:p>
        </p:txBody>
      </p:sp>
      <p:sp>
        <p:nvSpPr>
          <p:cNvPr id="11" name="Rectangle 10">
            <a:extLst>
              <a:ext uri="{FF2B5EF4-FFF2-40B4-BE49-F238E27FC236}">
                <a16:creationId xmlns:a16="http://schemas.microsoft.com/office/drawing/2014/main" id="{ACDC32EF-6916-C042-B579-9A528D144145}"/>
              </a:ext>
            </a:extLst>
          </p:cNvPr>
          <p:cNvSpPr/>
          <p:nvPr/>
        </p:nvSpPr>
        <p:spPr>
          <a:xfrm>
            <a:off x="3192109" y="6375455"/>
            <a:ext cx="275978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rgbClr val="0000FF"/>
                </a:solidFill>
                <a:effectLst>
                  <a:outerShdw blurRad="38100" dist="25400" dir="5400000" algn="ctr" rotWithShape="0">
                    <a:srgbClr val="6E747A">
                      <a:alpha val="43000"/>
                    </a:srgbClr>
                  </a:outerShdw>
                </a:effectLst>
                <a:uLnTx/>
                <a:uFillTx/>
                <a:latin typeface="Tahoma"/>
                <a:ea typeface="ＭＳ Ｐゴシック" panose="020B0600070205080204" pitchFamily="34" charset="-128"/>
                <a:cs typeface="Apple Chancery" panose="03020702040506060504" pitchFamily="66" charset="-79"/>
                <a:hlinkClick r:id="rId4">
                  <a:extLst>
                    <a:ext uri="{A12FA001-AC4F-418D-AE19-62706E023703}">
                      <ahyp:hlinkClr xmlns:ahyp="http://schemas.microsoft.com/office/drawing/2018/hyperlinkcolor" val="tx"/>
                    </a:ext>
                  </a:extLst>
                </a:hlinkClick>
              </a:rPr>
              <a:t>https://safari.ethz.ch</a:t>
            </a:r>
            <a:endParaRPr kumimoji="0" lang="en-US" sz="2000" b="0" i="0" u="none" strike="noStrike" kern="1200" cap="none" spc="0" normalizeH="0" baseline="0" noProof="0" dirty="0">
              <a:ln w="0"/>
              <a:solidFill>
                <a:srgbClr val="0000FF"/>
              </a:solidFill>
              <a:effectLst>
                <a:outerShdw blurRad="38100" dist="25400" dir="5400000" algn="ctr" rotWithShape="0">
                  <a:srgbClr val="6E747A">
                    <a:alpha val="43000"/>
                  </a:srgbClr>
                </a:outerShdw>
              </a:effectLst>
              <a:uLnTx/>
              <a:uFillTx/>
              <a:latin typeface="Tahoma"/>
              <a:ea typeface="ＭＳ Ｐゴシック" panose="020B0600070205080204" pitchFamily="34" charset="-128"/>
              <a:cs typeface="Apple Chancery" panose="03020702040506060504" pitchFamily="66" charset="-79"/>
            </a:endParaRPr>
          </a:p>
        </p:txBody>
      </p:sp>
      <p:pic>
        <p:nvPicPr>
          <p:cNvPr id="63" name="Picture 62">
            <a:extLst>
              <a:ext uri="{FF2B5EF4-FFF2-40B4-BE49-F238E27FC236}">
                <a16:creationId xmlns:a16="http://schemas.microsoft.com/office/drawing/2014/main" id="{24DD5283-F5C7-B94B-B7ED-8F1609BDF9A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781941" y="5229201"/>
            <a:ext cx="1329363" cy="471668"/>
          </a:xfrm>
          <a:prstGeom prst="rect">
            <a:avLst/>
          </a:prstGeom>
        </p:spPr>
      </p:pic>
      <p:sp>
        <p:nvSpPr>
          <p:cNvPr id="13" name="Title 1">
            <a:extLst>
              <a:ext uri="{FF2B5EF4-FFF2-40B4-BE49-F238E27FC236}">
                <a16:creationId xmlns:a16="http://schemas.microsoft.com/office/drawing/2014/main" id="{8C808981-2A78-D64E-A0DF-A6572C6FB0AB}"/>
              </a:ext>
            </a:extLst>
          </p:cNvPr>
          <p:cNvSpPr txBox="1">
            <a:spLocks/>
          </p:cNvSpPr>
          <p:nvPr/>
        </p:nvSpPr>
        <p:spPr bwMode="auto">
          <a:xfrm>
            <a:off x="228600" y="0"/>
            <a:ext cx="8610600" cy="908719"/>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70AD47">
                    <a:lumMod val="50000"/>
                  </a:srgbClr>
                </a:solidFill>
                <a:effectLst/>
                <a:uLnTx/>
                <a:uFillTx/>
                <a:latin typeface="Garamond" charset="0"/>
                <a:ea typeface="ＭＳ Ｐゴシック" charset="0"/>
              </a:rPr>
              <a:t>Onur </a:t>
            </a:r>
            <a:r>
              <a:rPr kumimoji="0" lang="en-US" sz="4000" b="0" i="0" u="none" strike="noStrike" kern="0" cap="none" spc="0" normalizeH="0" baseline="0" noProof="0" dirty="0" err="1">
                <a:ln>
                  <a:noFill/>
                </a:ln>
                <a:solidFill>
                  <a:srgbClr val="70AD47">
                    <a:lumMod val="50000"/>
                  </a:srgbClr>
                </a:solidFill>
                <a:effectLst/>
                <a:uLnTx/>
                <a:uFillTx/>
                <a:latin typeface="Garamond" charset="0"/>
                <a:ea typeface="ＭＳ Ｐゴシック" charset="0"/>
              </a:rPr>
              <a:t>Mutlu’s</a:t>
            </a:r>
            <a:r>
              <a:rPr kumimoji="0" lang="en-US" sz="4000" b="0" i="0" u="none" strike="noStrike" kern="0" cap="none" spc="0" normalizeH="0" baseline="0" noProof="0" dirty="0">
                <a:ln>
                  <a:noFill/>
                </a:ln>
                <a:solidFill>
                  <a:srgbClr val="70AD47">
                    <a:lumMod val="50000"/>
                  </a:srgbClr>
                </a:solidFill>
                <a:effectLst/>
                <a:uLnTx/>
                <a:uFillTx/>
                <a:latin typeface="Garamond" charset="0"/>
                <a:ea typeface="ＭＳ Ｐゴシック" charset="0"/>
              </a:rPr>
              <a:t> SAFARI Research Group</a:t>
            </a:r>
          </a:p>
        </p:txBody>
      </p:sp>
      <p:sp>
        <p:nvSpPr>
          <p:cNvPr id="12" name="Rectangle 25">
            <a:extLst>
              <a:ext uri="{FF2B5EF4-FFF2-40B4-BE49-F238E27FC236}">
                <a16:creationId xmlns:a16="http://schemas.microsoft.com/office/drawing/2014/main" id="{BC5DB1A9-C9CF-E447-9055-3E8366E5C79E}"/>
              </a:ext>
            </a:extLst>
          </p:cNvPr>
          <p:cNvSpPr>
            <a:spLocks noChangeArrowheads="1"/>
          </p:cNvSpPr>
          <p:nvPr/>
        </p:nvSpPr>
        <p:spPr bwMode="auto">
          <a:xfrm>
            <a:off x="-38101" y="824924"/>
            <a:ext cx="914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0000FF"/>
                </a:solidFill>
                <a:effectLst/>
                <a:uLnTx/>
                <a:uFillTx/>
                <a:latin typeface="Arial Narrow" charset="0"/>
                <a:ea typeface="ＭＳ Ｐゴシック" charset="0"/>
                <a:cs typeface="Arial" charset="0"/>
              </a:rPr>
              <a:t>Computer architecture, HW/SW, systems, bioinformatics, security, memory</a:t>
            </a:r>
          </a:p>
        </p:txBody>
      </p:sp>
      <p:sp>
        <p:nvSpPr>
          <p:cNvPr id="2" name="TextBox 1">
            <a:extLst>
              <a:ext uri="{FF2B5EF4-FFF2-40B4-BE49-F238E27FC236}">
                <a16:creationId xmlns:a16="http://schemas.microsoft.com/office/drawing/2014/main" id="{8D0BE4A6-A2E2-5245-9CEB-9E430FB09439}"/>
              </a:ext>
            </a:extLst>
          </p:cNvPr>
          <p:cNvSpPr txBox="1"/>
          <p:nvPr/>
        </p:nvSpPr>
        <p:spPr>
          <a:xfrm>
            <a:off x="2108985" y="1271883"/>
            <a:ext cx="5260351" cy="646331"/>
          </a:xfrm>
          <a:prstGeom prst="rect">
            <a:avLst/>
          </a:prstGeom>
          <a:noFill/>
        </p:spPr>
        <p:txBody>
          <a:bodyPr wrap="none" rtlCol="0">
            <a:spAutoFit/>
          </a:bodyPr>
          <a:lstStyle/>
          <a:p>
            <a:r>
              <a:rPr lang="en-US" dirty="0">
                <a:solidFill>
                  <a:srgbClr val="7030A0"/>
                </a:solidFill>
                <a:hlinkClick r:id="rId6">
                  <a:extLst>
                    <a:ext uri="{A12FA001-AC4F-418D-AE19-62706E023703}">
                      <ahyp:hlinkClr xmlns:ahyp="http://schemas.microsoft.com/office/drawing/2018/hyperlinkcolor" val="tx"/>
                    </a:ext>
                  </a:extLst>
                </a:hlinkClick>
              </a:rPr>
              <a:t>https://safari.ethz.ch/safari-newsletter-january-2021/</a:t>
            </a:r>
            <a:r>
              <a:rPr lang="en-US" dirty="0">
                <a:solidFill>
                  <a:srgbClr val="7030A0"/>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37346474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24D9-BF4B-C84C-BCD5-7809879BF7A7}"/>
              </a:ext>
            </a:extLst>
          </p:cNvPr>
          <p:cNvSpPr>
            <a:spLocks noGrp="1"/>
          </p:cNvSpPr>
          <p:nvPr>
            <p:ph type="title"/>
          </p:nvPr>
        </p:nvSpPr>
        <p:spPr/>
        <p:txBody>
          <a:bodyPr/>
          <a:lstStyle/>
          <a:p>
            <a:r>
              <a:rPr lang="en-US" dirty="0"/>
              <a:t>SAFARI Newsletter April 2020 Edition</a:t>
            </a:r>
          </a:p>
        </p:txBody>
      </p:sp>
      <p:sp>
        <p:nvSpPr>
          <p:cNvPr id="3" name="Content Placeholder 2">
            <a:extLst>
              <a:ext uri="{FF2B5EF4-FFF2-40B4-BE49-F238E27FC236}">
                <a16:creationId xmlns:a16="http://schemas.microsoft.com/office/drawing/2014/main" id="{9A956061-CFC4-E042-9823-D90AFA8BA4DA}"/>
              </a:ext>
            </a:extLst>
          </p:cNvPr>
          <p:cNvSpPr>
            <a:spLocks noGrp="1"/>
          </p:cNvSpPr>
          <p:nvPr>
            <p:ph idx="1"/>
          </p:nvPr>
        </p:nvSpPr>
        <p:spPr/>
        <p:txBody>
          <a:bodyPr/>
          <a:lstStyle/>
          <a:p>
            <a:r>
              <a:rPr lang="en-US" dirty="0">
                <a:solidFill>
                  <a:srgbClr val="0432FF"/>
                </a:solidFill>
                <a:hlinkClick r:id="rId2">
                  <a:extLst>
                    <a:ext uri="{A12FA001-AC4F-418D-AE19-62706E023703}">
                      <ahyp:hlinkClr xmlns:ahyp="http://schemas.microsoft.com/office/drawing/2018/hyperlinkcolor" val="tx"/>
                    </a:ext>
                  </a:extLst>
                </a:hlinkClick>
              </a:rPr>
              <a:t>https://safari.ethz.ch/safari-newsletter-april-2020/</a:t>
            </a:r>
            <a:r>
              <a:rPr lang="en-US" dirty="0">
                <a:solidFill>
                  <a:srgbClr val="0432FF"/>
                </a:solidFill>
              </a:rPr>
              <a:t> </a:t>
            </a:r>
          </a:p>
        </p:txBody>
      </p:sp>
      <p:sp>
        <p:nvSpPr>
          <p:cNvPr id="4" name="Slide Number Placeholder 3">
            <a:extLst>
              <a:ext uri="{FF2B5EF4-FFF2-40B4-BE49-F238E27FC236}">
                <a16:creationId xmlns:a16="http://schemas.microsoft.com/office/drawing/2014/main" id="{4CF7651E-CB74-5546-88F0-4BFB0FAD26C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a:extLst>
              <a:ext uri="{FF2B5EF4-FFF2-40B4-BE49-F238E27FC236}">
                <a16:creationId xmlns:a16="http://schemas.microsoft.com/office/drawing/2014/main" id="{753F9A9C-2AB5-4D4F-A9B2-313B28032E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1640" y="1694688"/>
            <a:ext cx="6047774" cy="5053619"/>
          </a:xfrm>
          <a:prstGeom prst="rect">
            <a:avLst/>
          </a:prstGeom>
        </p:spPr>
      </p:pic>
    </p:spTree>
    <p:extLst>
      <p:ext uri="{BB962C8B-B14F-4D97-AF65-F5344CB8AC3E}">
        <p14:creationId xmlns:p14="http://schemas.microsoft.com/office/powerpoint/2010/main" val="146046488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36DD-E071-084E-A698-25D80E2E22EA}"/>
              </a:ext>
            </a:extLst>
          </p:cNvPr>
          <p:cNvSpPr>
            <a:spLocks noGrp="1"/>
          </p:cNvSpPr>
          <p:nvPr>
            <p:ph type="title"/>
          </p:nvPr>
        </p:nvSpPr>
        <p:spPr/>
        <p:txBody>
          <a:bodyPr/>
          <a:lstStyle/>
          <a:p>
            <a:r>
              <a:rPr lang="en-US" dirty="0"/>
              <a:t>Data-Centric Architectures: Properties</a:t>
            </a:r>
          </a:p>
        </p:txBody>
      </p:sp>
      <p:sp>
        <p:nvSpPr>
          <p:cNvPr id="3" name="Content Placeholder 2">
            <a:extLst>
              <a:ext uri="{FF2B5EF4-FFF2-40B4-BE49-F238E27FC236}">
                <a16:creationId xmlns:a16="http://schemas.microsoft.com/office/drawing/2014/main" id="{B14915FF-65F1-9148-84F8-D897101D7352}"/>
              </a:ext>
            </a:extLst>
          </p:cNvPr>
          <p:cNvSpPr>
            <a:spLocks noGrp="1"/>
          </p:cNvSpPr>
          <p:nvPr>
            <p:ph idx="1"/>
          </p:nvPr>
        </p:nvSpPr>
        <p:spPr>
          <a:xfrm>
            <a:off x="228600" y="1124744"/>
            <a:ext cx="8807896" cy="5123656"/>
          </a:xfrm>
        </p:spPr>
        <p:txBody>
          <a:bodyPr/>
          <a:lstStyle/>
          <a:p>
            <a:r>
              <a:rPr lang="en-US" b="1" dirty="0">
                <a:solidFill>
                  <a:srgbClr val="0000FF"/>
                </a:solidFill>
              </a:rPr>
              <a:t>Process data where it resides </a:t>
            </a:r>
            <a:r>
              <a:rPr lang="en-US" dirty="0">
                <a:solidFill>
                  <a:srgbClr val="0000FF"/>
                </a:solidFill>
              </a:rPr>
              <a:t>(where it makes sense)</a:t>
            </a:r>
          </a:p>
          <a:p>
            <a:pPr lvl="1"/>
            <a:r>
              <a:rPr lang="en-US" dirty="0"/>
              <a:t>Processing in and near memory structures</a:t>
            </a:r>
          </a:p>
          <a:p>
            <a:pPr marL="0" indent="0">
              <a:buNone/>
            </a:pPr>
            <a:endParaRPr lang="en-US" dirty="0"/>
          </a:p>
          <a:p>
            <a:r>
              <a:rPr lang="en-US" b="1" dirty="0">
                <a:solidFill>
                  <a:srgbClr val="0000FF"/>
                </a:solidFill>
              </a:rPr>
              <a:t>Low-latency and low-energy data access</a:t>
            </a:r>
          </a:p>
          <a:p>
            <a:pPr lvl="1"/>
            <a:r>
              <a:rPr lang="en-US" dirty="0"/>
              <a:t>Low latency memory</a:t>
            </a:r>
          </a:p>
          <a:p>
            <a:pPr lvl="1"/>
            <a:r>
              <a:rPr lang="en-US" dirty="0"/>
              <a:t>Low energy memory</a:t>
            </a:r>
          </a:p>
          <a:p>
            <a:pPr marL="344487" lvl="1" indent="0">
              <a:buNone/>
            </a:pPr>
            <a:endParaRPr lang="en-US" dirty="0"/>
          </a:p>
          <a:p>
            <a:r>
              <a:rPr lang="en-US" b="1" dirty="0">
                <a:solidFill>
                  <a:srgbClr val="0000FF"/>
                </a:solidFill>
              </a:rPr>
              <a:t>Low-cost data storage and processing</a:t>
            </a:r>
          </a:p>
          <a:p>
            <a:pPr lvl="1"/>
            <a:r>
              <a:rPr lang="en-US" dirty="0"/>
              <a:t>High capacity memory at low cost: hybrid memory, compression</a:t>
            </a:r>
          </a:p>
          <a:p>
            <a:pPr lvl="1"/>
            <a:endParaRPr lang="en-US" dirty="0"/>
          </a:p>
          <a:p>
            <a:r>
              <a:rPr lang="en-US" b="1" dirty="0">
                <a:solidFill>
                  <a:srgbClr val="0000FF"/>
                </a:solidFill>
              </a:rPr>
              <a:t>Intelligent data management</a:t>
            </a:r>
          </a:p>
          <a:p>
            <a:pPr lvl="1"/>
            <a:r>
              <a:rPr lang="en-US" dirty="0"/>
              <a:t>Intelligent controllers handling robustness, security, cost</a:t>
            </a:r>
          </a:p>
          <a:p>
            <a:endParaRPr lang="en-US" dirty="0"/>
          </a:p>
        </p:txBody>
      </p:sp>
      <p:sp>
        <p:nvSpPr>
          <p:cNvPr id="4" name="Slide Number Placeholder 3">
            <a:extLst>
              <a:ext uri="{FF2B5EF4-FFF2-40B4-BE49-F238E27FC236}">
                <a16:creationId xmlns:a16="http://schemas.microsoft.com/office/drawing/2014/main" id="{0F1F47AA-F773-7243-876F-B38D973B454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AutoShape 25">
            <a:extLst>
              <a:ext uri="{FF2B5EF4-FFF2-40B4-BE49-F238E27FC236}">
                <a16:creationId xmlns:a16="http://schemas.microsoft.com/office/drawing/2014/main" id="{F2DDA778-26A3-A449-9FF9-F9A4D7854DF7}"/>
              </a:ext>
            </a:extLst>
          </p:cNvPr>
          <p:cNvSpPr>
            <a:spLocks noChangeArrowheads="1"/>
          </p:cNvSpPr>
          <p:nvPr/>
        </p:nvSpPr>
        <p:spPr bwMode="auto">
          <a:xfrm>
            <a:off x="539552" y="1124744"/>
            <a:ext cx="7920880" cy="480566"/>
          </a:xfrm>
          <a:prstGeom prst="roundRect">
            <a:avLst>
              <a:gd name="adj" fmla="val 16667"/>
            </a:avLst>
          </a:prstGeom>
          <a:noFill/>
          <a:ln w="79375">
            <a:solidFill>
              <a:srgbClr val="8C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8086247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24D9-BF4B-C84C-BCD5-7809879BF7A7}"/>
              </a:ext>
            </a:extLst>
          </p:cNvPr>
          <p:cNvSpPr>
            <a:spLocks noGrp="1"/>
          </p:cNvSpPr>
          <p:nvPr>
            <p:ph type="title"/>
          </p:nvPr>
        </p:nvSpPr>
        <p:spPr/>
        <p:txBody>
          <a:bodyPr/>
          <a:lstStyle/>
          <a:p>
            <a:r>
              <a:rPr lang="en-US" dirty="0"/>
              <a:t>SAFARI Newsletter January 2021 Edition</a:t>
            </a:r>
          </a:p>
        </p:txBody>
      </p:sp>
      <p:sp>
        <p:nvSpPr>
          <p:cNvPr id="3" name="Content Placeholder 2">
            <a:extLst>
              <a:ext uri="{FF2B5EF4-FFF2-40B4-BE49-F238E27FC236}">
                <a16:creationId xmlns:a16="http://schemas.microsoft.com/office/drawing/2014/main" id="{9A956061-CFC4-E042-9823-D90AFA8BA4DA}"/>
              </a:ext>
            </a:extLst>
          </p:cNvPr>
          <p:cNvSpPr>
            <a:spLocks noGrp="1"/>
          </p:cNvSpPr>
          <p:nvPr>
            <p:ph idx="1"/>
          </p:nvPr>
        </p:nvSpPr>
        <p:spPr/>
        <p:txBody>
          <a:bodyPr/>
          <a:lstStyle/>
          <a:p>
            <a:r>
              <a:rPr lang="en-US" dirty="0">
                <a:solidFill>
                  <a:srgbClr val="0000FF"/>
                </a:solidFill>
                <a:hlinkClick r:id="rId2">
                  <a:extLst>
                    <a:ext uri="{A12FA001-AC4F-418D-AE19-62706E023703}">
                      <ahyp:hlinkClr xmlns:ahyp="http://schemas.microsoft.com/office/drawing/2018/hyperlinkcolor" val="tx"/>
                    </a:ext>
                  </a:extLst>
                </a:hlinkClick>
              </a:rPr>
              <a:t>https://safari.ethz.ch/safari-newsletter-january-2021/</a:t>
            </a:r>
            <a:r>
              <a:rPr lang="en-US" dirty="0">
                <a:solidFill>
                  <a:srgbClr val="0000FF"/>
                </a:solidFill>
              </a:rPr>
              <a:t> </a:t>
            </a:r>
          </a:p>
        </p:txBody>
      </p:sp>
      <p:sp>
        <p:nvSpPr>
          <p:cNvPr id="4" name="Slide Number Placeholder 3">
            <a:extLst>
              <a:ext uri="{FF2B5EF4-FFF2-40B4-BE49-F238E27FC236}">
                <a16:creationId xmlns:a16="http://schemas.microsoft.com/office/drawing/2014/main" id="{4CF7651E-CB74-5546-88F0-4BFB0FAD26C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6" name="Picture 5">
            <a:extLst>
              <a:ext uri="{FF2B5EF4-FFF2-40B4-BE49-F238E27FC236}">
                <a16:creationId xmlns:a16="http://schemas.microsoft.com/office/drawing/2014/main" id="{904A22B3-8AF7-AF4E-A7B5-355DA91454CD}"/>
              </a:ext>
            </a:extLst>
          </p:cNvPr>
          <p:cNvPicPr>
            <a:picLocks noChangeAspect="1"/>
          </p:cNvPicPr>
          <p:nvPr/>
        </p:nvPicPr>
        <p:blipFill>
          <a:blip r:embed="rId3"/>
          <a:stretch>
            <a:fillRect/>
          </a:stretch>
        </p:blipFill>
        <p:spPr>
          <a:xfrm>
            <a:off x="1835696" y="1587726"/>
            <a:ext cx="5172394" cy="5259524"/>
          </a:xfrm>
          <a:prstGeom prst="rect">
            <a:avLst/>
          </a:prstGeom>
        </p:spPr>
      </p:pic>
    </p:spTree>
    <p:extLst>
      <p:ext uri="{BB962C8B-B14F-4D97-AF65-F5344CB8AC3E}">
        <p14:creationId xmlns:p14="http://schemas.microsoft.com/office/powerpoint/2010/main" val="89523064"/>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Referenced Papers, Talks, Artifacts</a:t>
            </a:r>
          </a:p>
        </p:txBody>
      </p:sp>
      <p:sp>
        <p:nvSpPr>
          <p:cNvPr id="3" name="Content Placeholder 2"/>
          <p:cNvSpPr>
            <a:spLocks noGrp="1"/>
          </p:cNvSpPr>
          <p:nvPr>
            <p:ph idx="1"/>
          </p:nvPr>
        </p:nvSpPr>
        <p:spPr/>
        <p:txBody>
          <a:bodyPr/>
          <a:lstStyle/>
          <a:p>
            <a:endParaRPr lang="en-US" dirty="0"/>
          </a:p>
          <a:p>
            <a:r>
              <a:rPr lang="en-US" dirty="0"/>
              <a:t>All are available at</a:t>
            </a:r>
          </a:p>
          <a:p>
            <a:pPr marL="0" indent="0">
              <a:buNone/>
            </a:pPr>
            <a:endParaRPr lang="en-US" dirty="0"/>
          </a:p>
          <a:p>
            <a:pPr marL="344487" lvl="1" indent="0">
              <a:buNone/>
            </a:pPr>
            <a:r>
              <a:rPr lang="en-US" b="1" dirty="0">
                <a:solidFill>
                  <a:srgbClr val="0432FF"/>
                </a:solidFill>
                <a:hlinkClick r:id="rId2">
                  <a:extLst>
                    <a:ext uri="{A12FA001-AC4F-418D-AE19-62706E023703}">
                      <ahyp:hlinkClr xmlns:ahyp="http://schemas.microsoft.com/office/drawing/2018/hyperlinkcolor" val="tx"/>
                    </a:ext>
                  </a:extLst>
                </a:hlinkClick>
              </a:rPr>
              <a:t>https://people.inf.ethz.ch/omutlu/projects.htm</a:t>
            </a:r>
            <a:r>
              <a:rPr lang="en-US" b="1" dirty="0">
                <a:solidFill>
                  <a:srgbClr val="0432FF"/>
                </a:solidFill>
              </a:rPr>
              <a:t> </a:t>
            </a:r>
          </a:p>
          <a:p>
            <a:pPr marL="344487" lvl="1" indent="0">
              <a:buNone/>
            </a:pPr>
            <a:r>
              <a:rPr lang="en-US" dirty="0">
                <a:solidFill>
                  <a:srgbClr val="0432FF"/>
                </a:solidFill>
              </a:rPr>
              <a:t> </a:t>
            </a:r>
            <a:r>
              <a:rPr lang="en-US" dirty="0">
                <a:solidFill>
                  <a:srgbClr val="0432FF"/>
                </a:solidFill>
                <a:hlinkClick r:id="rId3">
                  <a:extLst>
                    <a:ext uri="{A12FA001-AC4F-418D-AE19-62706E023703}">
                      <ahyp:hlinkClr xmlns:ahyp="http://schemas.microsoft.com/office/drawing/2018/hyperlinkcolor" val="tx"/>
                    </a:ext>
                  </a:extLst>
                </a:hlinkClick>
              </a:rPr>
              <a:t>http://scholar.google.com/citations?user=7XyGUGkAAAAJ&amp;hl=en</a:t>
            </a:r>
            <a:endParaRPr lang="en-US" dirty="0">
              <a:solidFill>
                <a:srgbClr val="0432FF"/>
              </a:solidFill>
            </a:endParaRPr>
          </a:p>
          <a:p>
            <a:pPr marL="344487" lvl="1" indent="0">
              <a:buNone/>
            </a:pPr>
            <a:endParaRPr lang="en-US" dirty="0">
              <a:solidFill>
                <a:srgbClr val="0432FF"/>
              </a:solidFill>
            </a:endParaRPr>
          </a:p>
          <a:p>
            <a:pPr marL="344487" lvl="1" indent="0">
              <a:buNone/>
            </a:pPr>
            <a:r>
              <a:rPr lang="en-US" b="1" dirty="0">
                <a:solidFill>
                  <a:srgbClr val="0432FF"/>
                </a:solidFill>
                <a:hlinkClick r:id="rId4">
                  <a:extLst>
                    <a:ext uri="{A12FA001-AC4F-418D-AE19-62706E023703}">
                      <ahyp:hlinkClr xmlns:ahyp="http://schemas.microsoft.com/office/drawing/2018/hyperlinkcolor" val="tx"/>
                    </a:ext>
                  </a:extLst>
                </a:hlinkClick>
              </a:rPr>
              <a:t>https://www.youtube.com/onurmutlulectures</a:t>
            </a:r>
            <a:r>
              <a:rPr lang="en-US" b="1" dirty="0">
                <a:solidFill>
                  <a:srgbClr val="0432FF"/>
                </a:solidFill>
              </a:rPr>
              <a:t> </a:t>
            </a:r>
          </a:p>
          <a:p>
            <a:pPr marL="344487" lvl="1" indent="0">
              <a:buNone/>
            </a:pPr>
            <a:endParaRPr lang="en-US" b="1" dirty="0">
              <a:solidFill>
                <a:srgbClr val="0432FF"/>
              </a:solidFill>
            </a:endParaRPr>
          </a:p>
          <a:p>
            <a:pPr marL="344487" lvl="1" indent="0">
              <a:buNone/>
            </a:pPr>
            <a:r>
              <a:rPr lang="en-US" b="1" u="sng" dirty="0">
                <a:solidFill>
                  <a:srgbClr val="0432FF"/>
                </a:solidFill>
              </a:rPr>
              <a:t>https://</a:t>
            </a:r>
            <a:r>
              <a:rPr lang="en-US" b="1" u="sng" dirty="0" err="1">
                <a:solidFill>
                  <a:srgbClr val="0432FF"/>
                </a:solidFill>
              </a:rPr>
              <a:t>github.com</a:t>
            </a:r>
            <a:r>
              <a:rPr lang="en-US" b="1" u="sng" dirty="0">
                <a:solidFill>
                  <a:srgbClr val="0432FF"/>
                </a:solidFill>
              </a:rPr>
              <a:t>/CMU-SAFARI/ </a:t>
            </a:r>
          </a:p>
          <a:p>
            <a:pPr marL="344487" lvl="1" indent="0">
              <a:buNone/>
            </a:pPr>
            <a:endParaRPr lang="en-US" b="1" dirty="0">
              <a:solidFill>
                <a:srgbClr val="0432FF"/>
              </a:solidFill>
            </a:endParaRPr>
          </a:p>
          <a:p>
            <a:pPr marL="344487" lvl="1" indent="0">
              <a:buNone/>
            </a:pP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801506453"/>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t>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3 May 2021</a:t>
            </a:r>
          </a:p>
          <a:p>
            <a:r>
              <a:rPr lang="en-US" sz="2200" dirty="0"/>
              <a:t>TU Vienna </a:t>
            </a:r>
            <a:r>
              <a:rPr lang="en-US" sz="2200" dirty="0" err="1"/>
              <a:t>MiM</a:t>
            </a:r>
            <a:r>
              <a:rPr lang="en-US" sz="2200" dirty="0"/>
              <a:t> (Mondays in Memory) Webinar</a:t>
            </a:r>
          </a:p>
          <a:p>
            <a:pPr algn="l"/>
            <a:endParaRPr lang="en-US" sz="2200" dirty="0"/>
          </a:p>
        </p:txBody>
      </p:sp>
      <p:sp>
        <p:nvSpPr>
          <p:cNvPr id="13" name="Title 1"/>
          <p:cNvSpPr>
            <a:spLocks noGrp="1"/>
          </p:cNvSpPr>
          <p:nvPr>
            <p:ph type="ctrTitle"/>
          </p:nvPr>
        </p:nvSpPr>
        <p:spPr>
          <a:xfrm>
            <a:off x="216024" y="1052736"/>
            <a:ext cx="8820472" cy="2201416"/>
          </a:xfrm>
        </p:spPr>
        <p:txBody>
          <a:bodyPr>
            <a:noAutofit/>
          </a:bodyPr>
          <a:lstStyle/>
          <a:p>
            <a:pPr algn="ctr"/>
            <a:r>
              <a:rPr lang="en-US" dirty="0"/>
              <a:t>Intelligent Architectures</a:t>
            </a:r>
            <a:br>
              <a:rPr lang="en-US" dirty="0"/>
            </a:br>
            <a:r>
              <a:rPr lang="en-US" dirty="0"/>
              <a:t>for </a:t>
            </a:r>
            <a:br>
              <a:rPr lang="en-US" dirty="0"/>
            </a:br>
            <a:r>
              <a:rPr lang="en-US" dirty="0"/>
              <a:t>Intelligent Machines</a:t>
            </a:r>
            <a:endParaRPr lang="en-US" dirty="0">
              <a:solidFill>
                <a:srgbClr val="FF0000"/>
              </a:solidFill>
            </a:endParaRPr>
          </a:p>
        </p:txBody>
      </p:sp>
      <p:pic>
        <p:nvPicPr>
          <p:cNvPr id="10" name="Picture 2" descr="ETH Zurich short logo, black"/>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78027" y="5805264"/>
            <a:ext cx="2532185" cy="914400"/>
          </a:xfrm>
          <a:prstGeom prst="rect">
            <a:avLst/>
          </a:prstGeom>
        </p:spPr>
      </p:pic>
      <p:pic>
        <p:nvPicPr>
          <p:cNvPr id="9" name="Picture 8" descr="safari.png">
            <a:extLst>
              <a:ext uri="{FF2B5EF4-FFF2-40B4-BE49-F238E27FC236}">
                <a16:creationId xmlns:a16="http://schemas.microsoft.com/office/drawing/2014/main" id="{979E4862-636A-E34E-B52B-A7AB09A48069}"/>
              </a:ext>
            </a:extLst>
          </p:cNvPr>
          <p:cNvPicPr>
            <a:picLocks noChangeAspect="1"/>
          </p:cNvPicPr>
          <p:nvPr/>
        </p:nvPicPr>
        <p:blipFill>
          <a:blip r:embed="rId7" cstate="print"/>
          <a:stretch>
            <a:fillRect/>
          </a:stretch>
        </p:blipFill>
        <p:spPr>
          <a:xfrm>
            <a:off x="216024" y="5949280"/>
            <a:ext cx="1745138" cy="504938"/>
          </a:xfrm>
          <a:prstGeom prst="rect">
            <a:avLst/>
          </a:prstGeom>
        </p:spPr>
      </p:pic>
    </p:spTree>
    <p:extLst>
      <p:ext uri="{BB962C8B-B14F-4D97-AF65-F5344CB8AC3E}">
        <p14:creationId xmlns:p14="http://schemas.microsoft.com/office/powerpoint/2010/main" val="166540822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D110-05AC-A74A-A874-97353A23EB6E}"/>
              </a:ext>
            </a:extLst>
          </p:cNvPr>
          <p:cNvSpPr>
            <a:spLocks noGrp="1"/>
          </p:cNvSpPr>
          <p:nvPr>
            <p:ph type="ctrTitle"/>
          </p:nvPr>
        </p:nvSpPr>
        <p:spPr>
          <a:xfrm>
            <a:off x="685800" y="1748408"/>
            <a:ext cx="7924800" cy="1752600"/>
          </a:xfrm>
        </p:spPr>
        <p:txBody>
          <a:bodyPr/>
          <a:lstStyle/>
          <a:p>
            <a:r>
              <a:rPr lang="en-US" b="1" dirty="0"/>
              <a:t>Backup Slides</a:t>
            </a:r>
          </a:p>
        </p:txBody>
      </p:sp>
      <p:sp>
        <p:nvSpPr>
          <p:cNvPr id="3" name="Subtitle 2">
            <a:extLst>
              <a:ext uri="{FF2B5EF4-FFF2-40B4-BE49-F238E27FC236}">
                <a16:creationId xmlns:a16="http://schemas.microsoft.com/office/drawing/2014/main" id="{19FC6BC0-66DA-9445-9509-65803D51BE29}"/>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E8C49E4-7136-3647-BD24-E5AA5F9E54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1D3D9-3FE8-4025-BF66-8DAB1ABB951F}" type="slidenum">
              <a:rPr kumimoji="0" lang="en-US" alt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alt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24136023"/>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Quote from A Famous Architect</a:t>
            </a:r>
          </a:p>
        </p:txBody>
      </p:sp>
      <p:sp>
        <p:nvSpPr>
          <p:cNvPr id="3" name="Content Placeholder 2"/>
          <p:cNvSpPr>
            <a:spLocks noGrp="1"/>
          </p:cNvSpPr>
          <p:nvPr>
            <p:ph idx="1"/>
          </p:nvPr>
        </p:nvSpPr>
        <p:spPr/>
        <p:txBody>
          <a:bodyPr/>
          <a:lstStyle/>
          <a:p>
            <a:r>
              <a:rPr lang="en-US" dirty="0"/>
              <a:t>“architecture […] based upon </a:t>
            </a:r>
            <a:r>
              <a:rPr lang="en-US" dirty="0">
                <a:solidFill>
                  <a:srgbClr val="0000FF"/>
                </a:solidFill>
              </a:rPr>
              <a:t>principle</a:t>
            </a:r>
            <a:r>
              <a:rPr lang="en-US" dirty="0"/>
              <a:t>, and not upon </a:t>
            </a:r>
            <a:r>
              <a:rPr lang="en-US" dirty="0">
                <a:solidFill>
                  <a:srgbClr val="FF0000"/>
                </a:solidFill>
              </a:rPr>
              <a:t>precedent</a:t>
            </a:r>
            <a:r>
              <a:rPr lang="en-US" dirty="0"/>
              <a: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6176" y="1872208"/>
            <a:ext cx="2792306" cy="4581128"/>
          </a:xfrm>
          <a:prstGeom prst="rect">
            <a:avLst/>
          </a:prstGeom>
        </p:spPr>
      </p:pic>
    </p:spTree>
    <p:extLst>
      <p:ext uri="{BB962C8B-B14F-4D97-AF65-F5344CB8AC3E}">
        <p14:creationId xmlns:p14="http://schemas.microsoft.com/office/powerpoint/2010/main" val="26869721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Precedent-Based Design?</a:t>
            </a:r>
          </a:p>
        </p:txBody>
      </p:sp>
      <p:sp>
        <p:nvSpPr>
          <p:cNvPr id="3" name="Content Placeholder 2"/>
          <p:cNvSpPr>
            <a:spLocks noGrp="1"/>
          </p:cNvSpPr>
          <p:nvPr>
            <p:ph idx="1"/>
          </p:nvPr>
        </p:nvSpPr>
        <p:spPr/>
        <p:txBody>
          <a:bodyPr/>
          <a:lstStyle/>
          <a:p>
            <a:r>
              <a:rPr lang="en-US" dirty="0"/>
              <a:t>“architecture […] based upon </a:t>
            </a:r>
            <a:r>
              <a:rPr lang="en-US" dirty="0">
                <a:solidFill>
                  <a:srgbClr val="0000FF"/>
                </a:solidFill>
              </a:rPr>
              <a:t>principle</a:t>
            </a:r>
            <a:r>
              <a:rPr lang="en-US" dirty="0"/>
              <a:t>, and not upon </a:t>
            </a:r>
            <a:r>
              <a:rPr lang="en-US" dirty="0">
                <a:solidFill>
                  <a:srgbClr val="FF0000"/>
                </a:solidFill>
              </a:rPr>
              <a:t>precedent</a:t>
            </a:r>
            <a:r>
              <a:rPr lang="en-US" dirty="0"/>
              <a: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6176" y="1872208"/>
            <a:ext cx="2792306" cy="4581128"/>
          </a:xfrm>
          <a:prstGeom prst="rect">
            <a:avLst/>
          </a:prstGeom>
        </p:spPr>
      </p:pic>
      <p:pic>
        <p:nvPicPr>
          <p:cNvPr id="7" name="Picture 6"/>
          <p:cNvPicPr>
            <a:picLocks noChangeAspect="1"/>
          </p:cNvPicPr>
          <p:nvPr/>
        </p:nvPicPr>
        <p:blipFill>
          <a:blip r:embed="rId3"/>
          <a:stretch>
            <a:fillRect/>
          </a:stretch>
        </p:blipFill>
        <p:spPr>
          <a:xfrm>
            <a:off x="539552" y="1844824"/>
            <a:ext cx="8424936" cy="4644516"/>
          </a:xfrm>
          <a:prstGeom prst="rect">
            <a:avLst/>
          </a:prstGeom>
        </p:spPr>
      </p:pic>
    </p:spTree>
    <p:extLst>
      <p:ext uri="{BB962C8B-B14F-4D97-AF65-F5344CB8AC3E}">
        <p14:creationId xmlns:p14="http://schemas.microsoft.com/office/powerpoint/2010/main" val="2171580548"/>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Principled Design</a:t>
            </a:r>
          </a:p>
        </p:txBody>
      </p:sp>
      <p:sp>
        <p:nvSpPr>
          <p:cNvPr id="3" name="Content Placeholder 2"/>
          <p:cNvSpPr>
            <a:spLocks noGrp="1"/>
          </p:cNvSpPr>
          <p:nvPr>
            <p:ph idx="1"/>
          </p:nvPr>
        </p:nvSpPr>
        <p:spPr/>
        <p:txBody>
          <a:bodyPr/>
          <a:lstStyle/>
          <a:p>
            <a:r>
              <a:rPr lang="en-US" dirty="0"/>
              <a:t>“architecture […] based upon </a:t>
            </a:r>
            <a:r>
              <a:rPr lang="en-US" dirty="0">
                <a:solidFill>
                  <a:srgbClr val="0000FF"/>
                </a:solidFill>
              </a:rPr>
              <a:t>principle</a:t>
            </a:r>
            <a:r>
              <a:rPr lang="en-US" dirty="0"/>
              <a:t>, and not upon </a:t>
            </a:r>
            <a:r>
              <a:rPr lang="en-US" dirty="0">
                <a:solidFill>
                  <a:srgbClr val="FF0000"/>
                </a:solidFill>
              </a:rPr>
              <a:t>precedent</a:t>
            </a:r>
            <a:r>
              <a:rPr lang="en-US" dirty="0"/>
              <a: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6176" y="1872208"/>
            <a:ext cx="2792306" cy="4581128"/>
          </a:xfrm>
          <a:prstGeom prst="rect">
            <a:avLst/>
          </a:prstGeom>
        </p:spPr>
      </p:pic>
      <p:pic>
        <p:nvPicPr>
          <p:cNvPr id="7" name="Picture 6"/>
          <p:cNvPicPr>
            <a:picLocks noChangeAspect="1"/>
          </p:cNvPicPr>
          <p:nvPr/>
        </p:nvPicPr>
        <p:blipFill>
          <a:blip r:embed="rId3"/>
          <a:stretch>
            <a:fillRect/>
          </a:stretch>
        </p:blipFill>
        <p:spPr>
          <a:xfrm>
            <a:off x="539552" y="1844824"/>
            <a:ext cx="8424936" cy="4644516"/>
          </a:xfrm>
          <a:prstGeom prst="rect">
            <a:avLst/>
          </a:prstGeom>
        </p:spPr>
      </p:pic>
      <p:pic>
        <p:nvPicPr>
          <p:cNvPr id="6" name="Picture 5"/>
          <p:cNvPicPr>
            <a:picLocks noChangeAspect="1"/>
          </p:cNvPicPr>
          <p:nvPr/>
        </p:nvPicPr>
        <p:blipFill>
          <a:blip r:embed="rId4"/>
          <a:stretch>
            <a:fillRect/>
          </a:stretch>
        </p:blipFill>
        <p:spPr>
          <a:xfrm>
            <a:off x="527101" y="1832446"/>
            <a:ext cx="8424936" cy="4692898"/>
          </a:xfrm>
          <a:prstGeom prst="rect">
            <a:avLst/>
          </a:prstGeom>
        </p:spPr>
      </p:pic>
    </p:spTree>
    <p:extLst>
      <p:ext uri="{BB962C8B-B14F-4D97-AF65-F5344CB8AC3E}">
        <p14:creationId xmlns:p14="http://schemas.microsoft.com/office/powerpoint/2010/main" val="226995535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itle 1"/>
          <p:cNvSpPr>
            <a:spLocks noGrp="1"/>
          </p:cNvSpPr>
          <p:nvPr>
            <p:ph type="title"/>
          </p:nvPr>
        </p:nvSpPr>
        <p:spPr/>
        <p:txBody>
          <a:bodyPr/>
          <a:lstStyle/>
          <a:p>
            <a:endParaRPr lang="en-US" altLang="en-US">
              <a:ea typeface="ＭＳ Ｐゴシック" charset="-128"/>
            </a:endParaRPr>
          </a:p>
        </p:txBody>
      </p:sp>
      <p:sp>
        <p:nvSpPr>
          <p:cNvPr id="204802" name="Content Placeholder 2"/>
          <p:cNvSpPr>
            <a:spLocks noGrp="1"/>
          </p:cNvSpPr>
          <p:nvPr>
            <p:ph idx="1"/>
          </p:nvPr>
        </p:nvSpPr>
        <p:spPr>
          <a:xfrm>
            <a:off x="228600" y="996950"/>
            <a:ext cx="8610600" cy="5194300"/>
          </a:xfrm>
        </p:spPr>
        <p:txBody>
          <a:bodyPr/>
          <a:lstStyle/>
          <a:p>
            <a:endParaRPr lang="en-US" altLang="en-US">
              <a:ea typeface="ＭＳ Ｐゴシック" charset="-128"/>
            </a:endParaRPr>
          </a:p>
        </p:txBody>
      </p:sp>
      <p:sp>
        <p:nvSpPr>
          <p:cNvPr id="20480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88A1A8F-E022-8E43-8BB4-89E8BD7FEAC8}" type="slidenum">
              <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204804"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86000" y="0"/>
            <a:ext cx="4552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08714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p:txBody>
          <a:bodyPr/>
          <a:lstStyle/>
          <a:p>
            <a:r>
              <a:rPr lang="en-US" altLang="en-US" dirty="0">
                <a:ea typeface="ＭＳ Ｐゴシック" charset="-128"/>
              </a:rPr>
              <a:t>The Overarching Principle</a:t>
            </a:r>
          </a:p>
        </p:txBody>
      </p:sp>
      <p:sp>
        <p:nvSpPr>
          <p:cNvPr id="22016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58D6394D-EA62-3948-BF63-BCCE7E92300B}" type="slidenum">
              <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rPr>
              <a:pPr marL="0" marR="0" lvl="0" indent="0" algn="r" defTabSz="914400" rtl="0" eaLnBrk="1" fontAlgn="auto" latinLnBrk="0" hangingPunct="1">
                <a:lnSpc>
                  <a:spcPct val="100000"/>
                </a:lnSpc>
                <a:spcBef>
                  <a:spcPct val="0"/>
                </a:spcBef>
                <a:spcAft>
                  <a:spcPts val="0"/>
                </a:spcAft>
                <a:buClrTx/>
                <a:buSzTx/>
                <a:buFontTx/>
                <a:buNone/>
                <a:tabLst/>
                <a:defRPr/>
              </a:pPr>
              <a:t>268</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66700" y="1066800"/>
            <a:ext cx="86106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4267200"/>
            <a:ext cx="91440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414016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228600" y="152400"/>
            <a:ext cx="8915400" cy="1066800"/>
          </a:xfrm>
        </p:spPr>
        <p:txBody>
          <a:bodyPr/>
          <a:lstStyle/>
          <a:p>
            <a:r>
              <a:rPr lang="en-US" dirty="0">
                <a:latin typeface="Garamond" charset="0"/>
              </a:rPr>
              <a:t>Another Example: Precedent-Based Design</a:t>
            </a:r>
          </a:p>
        </p:txBody>
      </p:sp>
      <p:sp>
        <p:nvSpPr>
          <p:cNvPr id="10854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DDA790-BC6C-B84A-BC41-689B46E82E8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8547" name="Picture 7" descr="train_station_by_cookiemagik-d3feg74.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990600"/>
            <a:ext cx="9144000" cy="548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8" name="TextBox 2"/>
          <p:cNvSpPr txBox="1">
            <a:spLocks noChangeArrowheads="1"/>
          </p:cNvSpPr>
          <p:nvPr/>
        </p:nvSpPr>
        <p:spPr bwMode="auto">
          <a:xfrm>
            <a:off x="152400" y="6553200"/>
            <a:ext cx="418623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ＭＳ Ｐゴシック" charset="0"/>
              </a:rPr>
              <a:t>Source: http://cookiemagik.deviantart.com/art/Train-station-207266944</a:t>
            </a:r>
          </a:p>
        </p:txBody>
      </p:sp>
    </p:spTree>
    <p:extLst>
      <p:ext uri="{BB962C8B-B14F-4D97-AF65-F5344CB8AC3E}">
        <p14:creationId xmlns:p14="http://schemas.microsoft.com/office/powerpoint/2010/main" val="313951603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37CB-A115-C448-B0F3-4AE5B1D4F2A6}"/>
              </a:ext>
            </a:extLst>
          </p:cNvPr>
          <p:cNvSpPr>
            <a:spLocks noGrp="1"/>
          </p:cNvSpPr>
          <p:nvPr>
            <p:ph type="ctrTitle"/>
          </p:nvPr>
        </p:nvSpPr>
        <p:spPr>
          <a:xfrm>
            <a:off x="685800" y="1484784"/>
            <a:ext cx="7924800" cy="1752600"/>
          </a:xfrm>
        </p:spPr>
        <p:txBody>
          <a:bodyPr/>
          <a:lstStyle/>
          <a:p>
            <a:r>
              <a:rPr lang="en-US" dirty="0"/>
              <a:t>Processing Data </a:t>
            </a:r>
            <a:br>
              <a:rPr lang="en-US" dirty="0"/>
            </a:br>
            <a:r>
              <a:rPr lang="en-US" dirty="0"/>
              <a:t>	        Where It Makes Sense</a:t>
            </a:r>
          </a:p>
        </p:txBody>
      </p:sp>
      <p:sp>
        <p:nvSpPr>
          <p:cNvPr id="3" name="Subtitle 2">
            <a:extLst>
              <a:ext uri="{FF2B5EF4-FFF2-40B4-BE49-F238E27FC236}">
                <a16:creationId xmlns:a16="http://schemas.microsoft.com/office/drawing/2014/main" id="{BC037863-551C-F043-BB62-20787BDBDA7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B6EBD97-92C3-8040-ABAF-8E7431A027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1D3D9-3FE8-4025-BF66-8DAB1ABB951F}" type="slidenum">
              <a:rPr kumimoji="0" lang="en-US" alt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34413268"/>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dirty="0">
                <a:latin typeface="Garamond" charset="0"/>
              </a:rPr>
              <a:t>Principled Design</a:t>
            </a:r>
          </a:p>
        </p:txBody>
      </p:sp>
      <p:sp>
        <p:nvSpPr>
          <p:cNvPr id="10752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D62FB81-D6DD-1E44-B086-70F1C12ECEC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7523" name="Content Placeholder 4" descr="1200px-Zürich_Stadelhofen_in_2006.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066800"/>
            <a:ext cx="8610600" cy="51943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7524" name="Rectangle 8"/>
          <p:cNvSpPr>
            <a:spLocks noChangeArrowheads="1"/>
          </p:cNvSpPr>
          <p:nvPr/>
        </p:nvSpPr>
        <p:spPr bwMode="auto">
          <a:xfrm>
            <a:off x="228600" y="6535738"/>
            <a:ext cx="830580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Tahoma"/>
                <a:ea typeface="+mn-ea"/>
                <a:cs typeface="+mn-cs"/>
              </a:rPr>
              <a:t>Source: By </a:t>
            </a:r>
            <a:r>
              <a:rPr kumimoji="0" lang="en-US" sz="800" b="0" i="0" u="none" strike="noStrike" kern="1200" cap="none" spc="0" normalizeH="0" baseline="0" noProof="0" dirty="0" err="1">
                <a:ln>
                  <a:noFill/>
                </a:ln>
                <a:solidFill>
                  <a:srgbClr val="000000"/>
                </a:solidFill>
                <a:effectLst/>
                <a:uLnTx/>
                <a:uFillTx/>
                <a:latin typeface="Tahoma"/>
                <a:ea typeface="+mn-ea"/>
                <a:cs typeface="+mn-cs"/>
              </a:rPr>
              <a:t>Toni_V</a:t>
            </a:r>
            <a:r>
              <a:rPr kumimoji="0" lang="en-US" sz="800" b="0" i="0" u="none" strike="noStrike" kern="1200" cap="none" spc="0" normalizeH="0" baseline="0" noProof="0" dirty="0">
                <a:ln>
                  <a:noFill/>
                </a:ln>
                <a:solidFill>
                  <a:srgbClr val="000000"/>
                </a:solidFill>
                <a:effectLst/>
                <a:uLnTx/>
                <a:uFillTx/>
                <a:latin typeface="Tahoma"/>
                <a:ea typeface="+mn-ea"/>
                <a:cs typeface="+mn-cs"/>
              </a:rPr>
              <a:t>, CC BY-SA 2.0, https://</a:t>
            </a:r>
            <a:r>
              <a:rPr kumimoji="0" lang="en-US" sz="800" b="0" i="0" u="none" strike="noStrike" kern="1200" cap="none" spc="0" normalizeH="0" baseline="0" noProof="0" dirty="0" err="1">
                <a:ln>
                  <a:noFill/>
                </a:ln>
                <a:solidFill>
                  <a:srgbClr val="000000"/>
                </a:solidFill>
                <a:effectLst/>
                <a:uLnTx/>
                <a:uFillTx/>
                <a:latin typeface="Tahoma"/>
                <a:ea typeface="+mn-ea"/>
                <a:cs typeface="+mn-cs"/>
              </a:rPr>
              <a:t>commons.wikimedia.org</a:t>
            </a:r>
            <a:r>
              <a:rPr kumimoji="0" lang="en-US" sz="800" b="0" i="0" u="none" strike="noStrike" kern="1200" cap="none" spc="0" normalizeH="0" baseline="0" noProof="0" dirty="0">
                <a:ln>
                  <a:noFill/>
                </a:ln>
                <a:solidFill>
                  <a:srgbClr val="000000"/>
                </a:solidFill>
                <a:effectLst/>
                <a:uLnTx/>
                <a:uFillTx/>
                <a:latin typeface="Tahoma"/>
                <a:ea typeface="+mn-ea"/>
                <a:cs typeface="+mn-cs"/>
              </a:rPr>
              <a:t>/w/</a:t>
            </a:r>
            <a:r>
              <a:rPr kumimoji="0" lang="en-US" sz="800" b="0" i="0" u="none" strike="noStrike" kern="1200" cap="none" spc="0" normalizeH="0" baseline="0" noProof="0" dirty="0" err="1">
                <a:ln>
                  <a:noFill/>
                </a:ln>
                <a:solidFill>
                  <a:srgbClr val="000000"/>
                </a:solidFill>
                <a:effectLst/>
                <a:uLnTx/>
                <a:uFillTx/>
                <a:latin typeface="Tahoma"/>
                <a:ea typeface="+mn-ea"/>
                <a:cs typeface="+mn-cs"/>
              </a:rPr>
              <a:t>index.php?curid</a:t>
            </a:r>
            <a:r>
              <a:rPr kumimoji="0" lang="en-US" sz="800" b="0" i="0" u="none" strike="noStrike" kern="1200" cap="none" spc="0" normalizeH="0" baseline="0" noProof="0" dirty="0">
                <a:ln>
                  <a:noFill/>
                </a:ln>
                <a:solidFill>
                  <a:srgbClr val="000000"/>
                </a:solidFill>
                <a:effectLst/>
                <a:uLnTx/>
                <a:uFillTx/>
                <a:latin typeface="Tahoma"/>
                <a:ea typeface="+mn-ea"/>
                <a:cs typeface="+mn-cs"/>
              </a:rPr>
              <a:t>=4087256</a:t>
            </a:r>
          </a:p>
        </p:txBody>
      </p:sp>
    </p:spTree>
    <p:extLst>
      <p:ext uri="{BB962C8B-B14F-4D97-AF65-F5344CB8AC3E}">
        <p14:creationId xmlns:p14="http://schemas.microsoft.com/office/powerpoint/2010/main" val="1886941885"/>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p:nvPr>
        </p:nvSpPr>
        <p:spPr/>
        <p:txBody>
          <a:bodyPr/>
          <a:lstStyle/>
          <a:p>
            <a:r>
              <a:rPr lang="en-US" altLang="en-US" dirty="0">
                <a:ea typeface="ＭＳ Ｐゴシック" charset="-128"/>
              </a:rPr>
              <a:t>Another Principled Design</a:t>
            </a:r>
          </a:p>
        </p:txBody>
      </p:sp>
      <p:pic>
        <p:nvPicPr>
          <p:cNvPr id="216066" name="Content Placeholder 4" descr="1200px-OrienteMGT.jp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28600" y="1054100"/>
            <a:ext cx="8610600" cy="5194300"/>
          </a:xfrm>
        </p:spPr>
      </p:pic>
      <p:sp>
        <p:nvSpPr>
          <p:cNvPr id="21606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8B6D5726-69C2-A744-A6EE-ACF672B6004B}" type="slidenum">
              <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rPr>
              <a:pPr marL="0" marR="0" lvl="0" indent="0" algn="r" defTabSz="914400" rtl="0" eaLnBrk="1" fontAlgn="auto" latinLnBrk="0" hangingPunct="1">
                <a:lnSpc>
                  <a:spcPct val="100000"/>
                </a:lnSpc>
                <a:spcBef>
                  <a:spcPct val="0"/>
                </a:spcBef>
                <a:spcAft>
                  <a:spcPts val="0"/>
                </a:spcAft>
                <a:buClrTx/>
                <a:buSzTx/>
                <a:buFontTx/>
                <a:buNone/>
                <a:tabLst/>
                <a:defRPr/>
              </a:pPr>
              <a:t>271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216068" name="Rectangle 5"/>
          <p:cNvSpPr>
            <a:spLocks noChangeArrowheads="1"/>
          </p:cNvSpPr>
          <p:nvPr/>
        </p:nvSpPr>
        <p:spPr bwMode="auto">
          <a:xfrm>
            <a:off x="152400" y="6477000"/>
            <a:ext cx="7772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charset="0"/>
                <a:ea typeface="ＭＳ Ｐゴシック" charset="-128"/>
                <a:cs typeface="+mn-cs"/>
              </a:rPr>
              <a:t>Source: By Martín Gómez Tagle - Lisbon, Portugal, CC BY-SA 3.0, https://commons.wikimedia.org/w/index.php?curid=13764903</a:t>
            </a:r>
          </a:p>
        </p:txBody>
      </p:sp>
      <p:pic>
        <p:nvPicPr>
          <p:cNvPr id="3" name="Picture 2" descr="photo-1.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133600" y="3200400"/>
            <a:ext cx="43434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70" name="TextBox 6"/>
          <p:cNvSpPr txBox="1">
            <a:spLocks noChangeArrowheads="1"/>
          </p:cNvSpPr>
          <p:nvPr/>
        </p:nvSpPr>
        <p:spPr bwMode="auto">
          <a:xfrm>
            <a:off x="133350" y="6659563"/>
            <a:ext cx="43910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charset="0"/>
                <a:ea typeface="ＭＳ Ｐゴシック" charset="-128"/>
                <a:cs typeface="+mn-cs"/>
              </a:rPr>
              <a:t>Source: http://www.arcspace.com/exhibitions/unsorted/santiago-calatrava/</a:t>
            </a:r>
          </a:p>
        </p:txBody>
      </p:sp>
    </p:spTree>
    <p:extLst>
      <p:ext uri="{BB962C8B-B14F-4D97-AF65-F5344CB8AC3E}">
        <p14:creationId xmlns:p14="http://schemas.microsoft.com/office/powerpoint/2010/main" val="4483987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C9BDBE83-F8C1-5045-962A-CCEE6F8E5DFA}"/>
              </a:ext>
            </a:extLst>
          </p:cNvPr>
          <p:cNvSpPr>
            <a:spLocks noGrp="1" noChangeArrowheads="1"/>
          </p:cNvSpPr>
          <p:nvPr>
            <p:ph type="title"/>
          </p:nvPr>
        </p:nvSpPr>
        <p:spPr/>
        <p:txBody>
          <a:bodyPr/>
          <a:lstStyle/>
          <a:p>
            <a:r>
              <a:rPr lang="en-US" altLang="en-US" dirty="0">
                <a:ea typeface="ＭＳ Ｐゴシック" charset="-128"/>
              </a:rPr>
              <a:t>Another Principled Design</a:t>
            </a:r>
            <a:endParaRPr lang="en-US" altLang="en-US" dirty="0">
              <a:ea typeface="ＭＳ Ｐゴシック" panose="020B0600070205080204" pitchFamily="34" charset="-128"/>
            </a:endParaRPr>
          </a:p>
        </p:txBody>
      </p:sp>
      <p:sp>
        <p:nvSpPr>
          <p:cNvPr id="126978" name="Slide Number Placeholder 3">
            <a:extLst>
              <a:ext uri="{FF2B5EF4-FFF2-40B4-BE49-F238E27FC236}">
                <a16:creationId xmlns:a16="http://schemas.microsoft.com/office/drawing/2014/main" id="{A0E6AD57-AF0D-A547-94EC-74DB47C27A3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712588-DCCD-294E-A971-4468FBD88FDF}"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126979" name="Picture 4" descr="1200px-ValenciaHemisphere2corr.jpg">
            <a:extLst>
              <a:ext uri="{FF2B5EF4-FFF2-40B4-BE49-F238E27FC236}">
                <a16:creationId xmlns:a16="http://schemas.microsoft.com/office/drawing/2014/main" id="{B3D4652F-47B1-CD46-9B18-7CBB2DB71D5C}"/>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2400" y="957263"/>
            <a:ext cx="8763000" cy="546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Rectangle 5">
            <a:extLst>
              <a:ext uri="{FF2B5EF4-FFF2-40B4-BE49-F238E27FC236}">
                <a16:creationId xmlns:a16="http://schemas.microsoft.com/office/drawing/2014/main" id="{B398CEEF-5E59-B74A-B0A3-35A883235D6D}"/>
              </a:ext>
            </a:extLst>
          </p:cNvPr>
          <p:cNvSpPr>
            <a:spLocks noChangeArrowheads="1"/>
          </p:cNvSpPr>
          <p:nvPr/>
        </p:nvSpPr>
        <p:spPr bwMode="auto">
          <a:xfrm>
            <a:off x="152400" y="6535738"/>
            <a:ext cx="7543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Source: CC BY-SA 3.0, https://commons.wikimedia.org/w/index.php?curid=172107</a:t>
            </a:r>
          </a:p>
        </p:txBody>
      </p:sp>
    </p:spTree>
    <p:extLst>
      <p:ext uri="{BB962C8B-B14F-4D97-AF65-F5344CB8AC3E}">
        <p14:creationId xmlns:p14="http://schemas.microsoft.com/office/powerpoint/2010/main" val="1658618315"/>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dirty="0">
                <a:latin typeface="Garamond" charset="0"/>
              </a:rPr>
              <a:t>Principle Applied to Another Structure</a:t>
            </a:r>
          </a:p>
        </p:txBody>
      </p:sp>
      <p:sp>
        <p:nvSpPr>
          <p:cNvPr id="10035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7C3DD0F-DD36-AB46-AB2D-07681B2C41E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0355" name="Picture 4" descr="santiago-calatrava-oculus-world-trade-center-transportation-hub-hufton-crow_dezeen_10.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640" y="952500"/>
            <a:ext cx="6705600" cy="5741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6" name="Rectangle 5"/>
          <p:cNvSpPr>
            <a:spLocks noChangeArrowheads="1"/>
          </p:cNvSpPr>
          <p:nvPr/>
        </p:nvSpPr>
        <p:spPr bwMode="auto">
          <a:xfrm>
            <a:off x="152400" y="6630988"/>
            <a:ext cx="98298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Source: https://www.dezeen.com/2016/08/29/santiago-calatrava-oculus-world-trade-center-transportation-hub-new-york-photographs-hufton-crow/</a:t>
            </a:r>
          </a:p>
        </p:txBody>
      </p:sp>
      <p:pic>
        <p:nvPicPr>
          <p:cNvPr id="6" name="Picture 5" descr="651px-Calatrava_IMG_2489.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64039" y="980729"/>
            <a:ext cx="2294599" cy="3168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a:spLocks noChangeArrowheads="1"/>
          </p:cNvSpPr>
          <p:nvPr/>
        </p:nvSpPr>
        <p:spPr bwMode="auto">
          <a:xfrm>
            <a:off x="152400" y="6553200"/>
            <a:ext cx="8915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Tahoma"/>
                <a:ea typeface="+mn-ea"/>
                <a:cs typeface="+mn-cs"/>
              </a:rPr>
              <a:t>Source: By 準建築人手札網站 </a:t>
            </a:r>
            <a:r>
              <a:rPr kumimoji="0" lang="en-US" sz="800" b="0" i="0" u="none" strike="noStrike" kern="1200" cap="none" spc="0" normalizeH="0" baseline="0" noProof="0" dirty="0" err="1">
                <a:ln>
                  <a:noFill/>
                </a:ln>
                <a:solidFill>
                  <a:srgbClr val="000000"/>
                </a:solidFill>
                <a:effectLst/>
                <a:uLnTx/>
                <a:uFillTx/>
                <a:latin typeface="Tahoma"/>
                <a:ea typeface="+mn-ea"/>
                <a:cs typeface="+mn-cs"/>
              </a:rPr>
              <a:t>Forgemind</a:t>
            </a:r>
            <a:r>
              <a:rPr kumimoji="0" lang="en-US" sz="800" b="0" i="0" u="none" strike="noStrike" kern="1200" cap="none" spc="0" normalizeH="0" baseline="0" noProof="0" dirty="0">
                <a:ln>
                  <a:noFill/>
                </a:ln>
                <a:solidFill>
                  <a:srgbClr val="000000"/>
                </a:solidFill>
                <a:effectLst/>
                <a:uLnTx/>
                <a:uFillTx/>
                <a:latin typeface="Tahoma"/>
                <a:ea typeface="+mn-ea"/>
                <a:cs typeface="+mn-cs"/>
              </a:rPr>
              <a:t> </a:t>
            </a:r>
            <a:r>
              <a:rPr kumimoji="0" lang="en-US" sz="800" b="0" i="0" u="none" strike="noStrike" kern="1200" cap="none" spc="0" normalizeH="0" baseline="0" noProof="0" dirty="0" err="1">
                <a:ln>
                  <a:noFill/>
                </a:ln>
                <a:solidFill>
                  <a:srgbClr val="000000"/>
                </a:solidFill>
                <a:effectLst/>
                <a:uLnTx/>
                <a:uFillTx/>
                <a:latin typeface="Tahoma"/>
                <a:ea typeface="+mn-ea"/>
                <a:cs typeface="+mn-cs"/>
              </a:rPr>
              <a:t>ArchiMedia</a:t>
            </a:r>
            <a:r>
              <a:rPr kumimoji="0" lang="en-US" sz="800" b="0" i="0" u="none" strike="noStrike" kern="1200" cap="none" spc="0" normalizeH="0" baseline="0" noProof="0" dirty="0">
                <a:ln>
                  <a:noFill/>
                </a:ln>
                <a:solidFill>
                  <a:srgbClr val="000000"/>
                </a:solidFill>
                <a:effectLst/>
                <a:uLnTx/>
                <a:uFillTx/>
                <a:latin typeface="Tahoma"/>
                <a:ea typeface="+mn-ea"/>
                <a:cs typeface="+mn-cs"/>
              </a:rPr>
              <a:t> - Flickr: IMG_2489.JPG, CC BY 2.0,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Tahoma"/>
                <a:ea typeface="+mn-ea"/>
                <a:cs typeface="+mn-cs"/>
                <a:hlinkClick r:id="rId4"/>
              </a:rPr>
              <a:t>https://commons.wikimedia.org/w/index.php?curid=31493356</a:t>
            </a:r>
            <a:r>
              <a:rPr kumimoji="0" lang="en-US" sz="800" b="0" i="0" u="none" strike="noStrike" kern="1200" cap="none" spc="0" normalizeH="0" baseline="0" noProof="0" dirty="0">
                <a:ln>
                  <a:noFill/>
                </a:ln>
                <a:solidFill>
                  <a:srgbClr val="000000"/>
                </a:solidFill>
                <a:effectLst/>
                <a:uLnTx/>
                <a:uFillTx/>
                <a:latin typeface="Tahoma"/>
                <a:ea typeface="+mn-ea"/>
                <a:cs typeface="+mn-cs"/>
              </a:rPr>
              <a:t>, https://</a:t>
            </a:r>
            <a:r>
              <a:rPr kumimoji="0" lang="en-US" sz="800" b="0" i="0" u="none" strike="noStrike" kern="1200" cap="none" spc="0" normalizeH="0" baseline="0" noProof="0" dirty="0" err="1">
                <a:ln>
                  <a:noFill/>
                </a:ln>
                <a:solidFill>
                  <a:srgbClr val="000000"/>
                </a:solidFill>
                <a:effectLst/>
                <a:uLnTx/>
                <a:uFillTx/>
                <a:latin typeface="Tahoma"/>
                <a:ea typeface="+mn-ea"/>
                <a:cs typeface="+mn-cs"/>
              </a:rPr>
              <a:t>en.wikipedia.org</a:t>
            </a:r>
            <a:r>
              <a:rPr kumimoji="0" lang="en-US" sz="800" b="0" i="0" u="none" strike="noStrike" kern="1200" cap="none" spc="0" normalizeH="0" baseline="0" noProof="0" dirty="0">
                <a:ln>
                  <a:noFill/>
                </a:ln>
                <a:solidFill>
                  <a:srgbClr val="000000"/>
                </a:solidFill>
                <a:effectLst/>
                <a:uLnTx/>
                <a:uFillTx/>
                <a:latin typeface="Tahoma"/>
                <a:ea typeface="+mn-ea"/>
                <a:cs typeface="+mn-cs"/>
              </a:rPr>
              <a:t>/wiki/</a:t>
            </a:r>
            <a:r>
              <a:rPr kumimoji="0" lang="en-US" sz="800" b="0" i="0" u="none" strike="noStrike" kern="1200" cap="none" spc="0" normalizeH="0" baseline="0" noProof="0" dirty="0" err="1">
                <a:ln>
                  <a:noFill/>
                </a:ln>
                <a:solidFill>
                  <a:srgbClr val="000000"/>
                </a:solidFill>
                <a:effectLst/>
                <a:uLnTx/>
                <a:uFillTx/>
                <a:latin typeface="Tahoma"/>
                <a:ea typeface="+mn-ea"/>
                <a:cs typeface="+mn-cs"/>
              </a:rPr>
              <a:t>Santiago_Calatrava</a:t>
            </a:r>
            <a:endParaRPr kumimoji="0" lang="en-US" sz="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3125920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Title 1"/>
          <p:cNvSpPr>
            <a:spLocks noGrp="1"/>
          </p:cNvSpPr>
          <p:nvPr>
            <p:ph type="title"/>
          </p:nvPr>
        </p:nvSpPr>
        <p:spPr/>
        <p:txBody>
          <a:bodyPr/>
          <a:lstStyle/>
          <a:p>
            <a:r>
              <a:rPr lang="en-US" altLang="en-US" dirty="0">
                <a:ea typeface="ＭＳ Ｐゴシック" charset="-128"/>
              </a:rPr>
              <a:t>The Overarching Principle</a:t>
            </a:r>
          </a:p>
        </p:txBody>
      </p:sp>
      <p:sp>
        <p:nvSpPr>
          <p:cNvPr id="21709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2B3B4E2E-30E6-F248-9444-D019D8D0019B}" type="slidenum">
              <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rPr>
              <a:pPr marL="0" marR="0" lvl="0" indent="0" algn="r" defTabSz="914400" rtl="0" eaLnBrk="1" fontAlgn="auto" latinLnBrk="0" hangingPunct="1">
                <a:lnSpc>
                  <a:spcPct val="100000"/>
                </a:lnSpc>
                <a:spcBef>
                  <a:spcPct val="0"/>
                </a:spcBef>
                <a:spcAft>
                  <a:spcPts val="0"/>
                </a:spcAft>
                <a:buClrTx/>
                <a:buSzTx/>
                <a:buFontTx/>
                <a:buNone/>
                <a:tabLst/>
                <a:defRPr/>
              </a:pPr>
              <a:t>274</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217091"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914400"/>
            <a:ext cx="6350000"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5214938"/>
            <a:ext cx="9144000"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391428"/>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Overarching Principles for Computing?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descr="brain-MjYzMzAyMg.jpe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5576" y="980728"/>
            <a:ext cx="7272808" cy="5454606"/>
          </a:xfrm>
          <a:prstGeom prst="rect">
            <a:avLst/>
          </a:prstGeom>
        </p:spPr>
      </p:pic>
      <p:sp>
        <p:nvSpPr>
          <p:cNvPr id="6" name="Rectangle 5"/>
          <p:cNvSpPr/>
          <p:nvPr/>
        </p:nvSpPr>
        <p:spPr>
          <a:xfrm>
            <a:off x="2664296" y="6495147"/>
            <a:ext cx="4572000" cy="24622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spectrum.ieee.org</a:t>
            </a:r>
            <a:r>
              <a:rPr kumimoji="0" lang="en-US" sz="1000" b="0" i="0" u="none" strike="noStrike" kern="1200" cap="none" spc="0" normalizeH="0" baseline="0" noProof="0" dirty="0">
                <a:ln>
                  <a:noFill/>
                </a:ln>
                <a:solidFill>
                  <a:srgbClr val="000000"/>
                </a:solidFill>
                <a:effectLst/>
                <a:uLnTx/>
                <a:uFillTx/>
                <a:latin typeface="Calibri"/>
                <a:ea typeface="+mn-ea"/>
                <a:cs typeface="Calibri"/>
              </a:rPr>
              <a:t>/image/</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MjYzMzAyMg.jpeg</a:t>
            </a:r>
            <a:endParaRPr kumimoji="0" lang="en-US" sz="1000" b="0" i="0" u="none" strike="noStrike" kern="1200" cap="none" spc="0" normalizeH="0" baseline="0" noProof="0" dirty="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3019283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833563"/>
            <a:ext cx="8428037" cy="822325"/>
          </a:xfrm>
        </p:spPr>
        <p:txBody>
          <a:bodyPr/>
          <a:lstStyle/>
          <a:p>
            <a:pPr algn="ctr" eaLnBrk="1" hangingPunct="1"/>
            <a:r>
              <a:rPr lang="en-US" sz="4000" dirty="0">
                <a:latin typeface="Garamond" charset="0"/>
              </a:rPr>
              <a:t>Readings, Videos, Reference Materials</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402835696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Title 1">
            <a:extLst>
              <a:ext uri="{FF2B5EF4-FFF2-40B4-BE49-F238E27FC236}">
                <a16:creationId xmlns:a16="http://schemas.microsoft.com/office/drawing/2014/main" id="{0DF95D71-4717-9641-A2B1-944FC903286D}"/>
              </a:ext>
            </a:extLst>
          </p:cNvPr>
          <p:cNvSpPr>
            <a:spLocks noGrp="1" noChangeArrowheads="1"/>
          </p:cNvSpPr>
          <p:nvPr>
            <p:ph type="title"/>
          </p:nvPr>
        </p:nvSpPr>
        <p:spPr/>
        <p:txBody>
          <a:bodyPr/>
          <a:lstStyle/>
          <a:p>
            <a:r>
              <a:rPr lang="en-US" altLang="en-US" dirty="0">
                <a:ea typeface="ＭＳ Ｐゴシック" panose="020B0600070205080204" pitchFamily="34" charset="-128"/>
              </a:rPr>
              <a:t>A Bit About Myself</a:t>
            </a:r>
          </a:p>
        </p:txBody>
      </p:sp>
      <p:sp>
        <p:nvSpPr>
          <p:cNvPr id="21506" name="Content Placeholder 2">
            <a:extLst>
              <a:ext uri="{FF2B5EF4-FFF2-40B4-BE49-F238E27FC236}">
                <a16:creationId xmlns:a16="http://schemas.microsoft.com/office/drawing/2014/main" id="{9CD130D2-C623-7247-B0C8-1800F218DB94}"/>
              </a:ext>
            </a:extLst>
          </p:cNvPr>
          <p:cNvSpPr>
            <a:spLocks noGrp="1" noChangeArrowheads="1"/>
          </p:cNvSpPr>
          <p:nvPr>
            <p:ph idx="1"/>
          </p:nvPr>
        </p:nvSpPr>
        <p:spPr>
          <a:xfrm>
            <a:off x="0" y="1196752"/>
            <a:ext cx="9144000" cy="5194300"/>
          </a:xfrm>
        </p:spPr>
        <p:txBody>
          <a:bodyPr/>
          <a:lstStyle/>
          <a:p>
            <a:r>
              <a:rPr lang="en-US" altLang="en-US" sz="2200" dirty="0">
                <a:ea typeface="ＭＳ Ｐゴシック" panose="020B0600070205080204" pitchFamily="34" charset="-128"/>
              </a:rPr>
              <a:t>Onur Mutlu</a:t>
            </a:r>
          </a:p>
          <a:p>
            <a:pPr lvl="1"/>
            <a:r>
              <a:rPr lang="en-US" altLang="en-US" sz="1800" dirty="0">
                <a:ea typeface="ＭＳ Ｐゴシック" panose="020B0600070205080204" pitchFamily="34" charset="-128"/>
              </a:rPr>
              <a:t>Full Professor @ ETH Zurich, since September 2015</a:t>
            </a:r>
          </a:p>
          <a:p>
            <a:pPr lvl="1"/>
            <a:r>
              <a:rPr lang="en-US" altLang="en-US" sz="1800" dirty="0">
                <a:ea typeface="ＭＳ Ｐゴシック" panose="020B0600070205080204" pitchFamily="34" charset="-128"/>
              </a:rPr>
              <a:t>Strecker Professor @ Carnegie Mellon University ECE/CS, 2009-2016, 2016-…</a:t>
            </a:r>
          </a:p>
          <a:p>
            <a:pPr lvl="1"/>
            <a:r>
              <a:rPr lang="en-US" altLang="en-US" sz="1800" dirty="0">
                <a:ea typeface="ＭＳ Ｐゴシック" panose="020B0600070205080204" pitchFamily="34" charset="-128"/>
              </a:rPr>
              <a:t>PhD from UT-Austin, worked at Google, VMware, Microsoft Research, Intel, AMD</a:t>
            </a:r>
          </a:p>
          <a:p>
            <a:pPr lvl="1"/>
            <a:r>
              <a:rPr lang="en-US" altLang="en-US" sz="1800" dirty="0">
                <a:ea typeface="ＭＳ Ｐゴシック" panose="020B0600070205080204" pitchFamily="34" charset="-128"/>
                <a:hlinkClick r:id="rId2"/>
              </a:rPr>
              <a:t>https://people.inf.ethz.ch/omutlu/</a:t>
            </a:r>
            <a:endParaRPr lang="en-US" altLang="en-US" sz="1800" dirty="0">
              <a:ea typeface="ＭＳ Ｐゴシック" panose="020B0600070205080204" pitchFamily="34" charset="-128"/>
            </a:endParaRPr>
          </a:p>
          <a:p>
            <a:pPr lvl="1"/>
            <a:r>
              <a:rPr lang="en-US" altLang="en-US" sz="1800" dirty="0">
                <a:ea typeface="ＭＳ Ｐゴシック" panose="020B0600070205080204" pitchFamily="34" charset="-128"/>
                <a:hlinkClick r:id="rId3"/>
              </a:rPr>
              <a:t>omutlu@gmail.com</a:t>
            </a:r>
            <a:r>
              <a:rPr lang="en-US" altLang="en-US" sz="1800" dirty="0">
                <a:ea typeface="ＭＳ Ｐゴシック" panose="020B0600070205080204" pitchFamily="34" charset="-128"/>
              </a:rPr>
              <a:t> (Best way to reach me)</a:t>
            </a:r>
          </a:p>
          <a:p>
            <a:pPr lvl="1"/>
            <a:r>
              <a:rPr lang="en-US" sz="1800" dirty="0">
                <a:latin typeface="Tahoma" charset="0"/>
                <a:ea typeface="ＭＳ Ｐゴシック" charset="0"/>
                <a:hlinkClick r:id="rId4"/>
              </a:rPr>
              <a:t>https://people.inf.ethz.ch/omutlu/projects.htm</a:t>
            </a:r>
            <a:r>
              <a:rPr lang="en-US" sz="1800" dirty="0">
                <a:latin typeface="Tahoma" charset="0"/>
                <a:ea typeface="ＭＳ Ｐゴシック" charset="0"/>
              </a:rPr>
              <a:t> </a:t>
            </a:r>
            <a:endParaRPr lang="en-US" altLang="en-US" sz="1000" dirty="0">
              <a:ea typeface="ＭＳ Ｐゴシック" panose="020B0600070205080204" pitchFamily="34" charset="-128"/>
            </a:endParaRPr>
          </a:p>
          <a:p>
            <a:pPr lvl="1"/>
            <a:endParaRPr lang="en-US" altLang="en-US" sz="1000" dirty="0">
              <a:ea typeface="ＭＳ Ｐゴシック" panose="020B0600070205080204" pitchFamily="34" charset="-128"/>
            </a:endParaRPr>
          </a:p>
          <a:p>
            <a:r>
              <a:rPr lang="en-US" altLang="en-US" sz="2200" dirty="0">
                <a:solidFill>
                  <a:srgbClr val="FF0000"/>
                </a:solidFill>
                <a:ea typeface="ＭＳ Ｐゴシック" panose="020B0600070205080204" pitchFamily="34" charset="-128"/>
              </a:rPr>
              <a:t>Research and Teaching in:</a:t>
            </a:r>
            <a:endParaRPr lang="en-US" altLang="en-US" sz="2200" dirty="0">
              <a:ea typeface="ＭＳ Ｐゴシック" panose="020B0600070205080204" pitchFamily="34" charset="-128"/>
            </a:endParaRPr>
          </a:p>
          <a:p>
            <a:pPr lvl="1"/>
            <a:r>
              <a:rPr lang="en-US" altLang="en-US" sz="1800" dirty="0">
                <a:solidFill>
                  <a:srgbClr val="0000FF"/>
                </a:solidFill>
                <a:ea typeface="ＭＳ Ｐゴシック" panose="020B0600070205080204" pitchFamily="34" charset="-128"/>
              </a:rPr>
              <a:t>Computer architecture, computer systems, hardware security, bioinformatics</a:t>
            </a:r>
          </a:p>
          <a:p>
            <a:pPr lvl="1"/>
            <a:r>
              <a:rPr lang="en-US" altLang="en-US" sz="1800" dirty="0">
                <a:ea typeface="ＭＳ Ｐゴシック" panose="020B0600070205080204" pitchFamily="34" charset="-128"/>
              </a:rPr>
              <a:t>Memory and storage systems</a:t>
            </a:r>
          </a:p>
          <a:p>
            <a:pPr lvl="1"/>
            <a:r>
              <a:rPr lang="en-US" altLang="en-US" sz="1800" dirty="0">
                <a:ea typeface="ＭＳ Ｐゴシック" panose="020B0600070205080204" pitchFamily="34" charset="-128"/>
              </a:rPr>
              <a:t>Hardware security, safety, predictability</a:t>
            </a:r>
          </a:p>
          <a:p>
            <a:pPr lvl="1"/>
            <a:r>
              <a:rPr lang="en-US" altLang="en-US" sz="1800" dirty="0">
                <a:ea typeface="ＭＳ Ｐゴシック" panose="020B0600070205080204" pitchFamily="34" charset="-128"/>
              </a:rPr>
              <a:t>Fault tolerance</a:t>
            </a:r>
          </a:p>
          <a:p>
            <a:pPr lvl="1"/>
            <a:r>
              <a:rPr lang="en-US" altLang="en-US" sz="1800" dirty="0">
                <a:ea typeface="ＭＳ Ｐゴシック" panose="020B0600070205080204" pitchFamily="34" charset="-128"/>
              </a:rPr>
              <a:t>Hardware/software cooperation</a:t>
            </a:r>
          </a:p>
          <a:p>
            <a:pPr lvl="1"/>
            <a:r>
              <a:rPr lang="is-IS" altLang="en-US" sz="1800" dirty="0">
                <a:ea typeface="ＭＳ Ｐゴシック" panose="020B0600070205080204" pitchFamily="34" charset="-128"/>
              </a:rPr>
              <a:t>Architectures for bioinformatics, health, medicine</a:t>
            </a:r>
          </a:p>
          <a:p>
            <a:pPr lvl="1"/>
            <a:r>
              <a:rPr lang="is-IS" altLang="en-US" sz="1800" dirty="0">
                <a:ea typeface="ＭＳ Ｐゴシック" panose="020B0600070205080204" pitchFamily="34" charset="-128"/>
              </a:rPr>
              <a:t>… </a:t>
            </a:r>
            <a:endParaRPr lang="en-US" altLang="en-US" sz="1800"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299011" name="Slide Number Placeholder 3">
            <a:extLst>
              <a:ext uri="{FF2B5EF4-FFF2-40B4-BE49-F238E27FC236}">
                <a16:creationId xmlns:a16="http://schemas.microsoft.com/office/drawing/2014/main" id="{382C1846-515D-6048-9FA0-627CDD03DE0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F3043E-DAD2-F347-A0C9-60754FCE566E}"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299012" name="Picture 1">
            <a:extLst>
              <a:ext uri="{FF2B5EF4-FFF2-40B4-BE49-F238E27FC236}">
                <a16:creationId xmlns:a16="http://schemas.microsoft.com/office/drawing/2014/main" id="{EDA8380A-00B6-2F46-A5D1-F19A2EE594D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7874000" y="0"/>
            <a:ext cx="1270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6849405"/>
      </p:ext>
    </p:extLst>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6">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6">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0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06">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06">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506">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506">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0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5"/>
          <p:cNvSpPr>
            <a:spLocks noChangeArrowheads="1"/>
          </p:cNvSpPr>
          <p:nvPr/>
        </p:nvSpPr>
        <p:spPr bwMode="auto">
          <a:xfrm>
            <a:off x="-52900" y="1051478"/>
            <a:ext cx="914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0000FF"/>
                </a:solidFill>
                <a:effectLst/>
                <a:uLnTx/>
                <a:uFillTx/>
                <a:latin typeface="Arial Narrow" charset="0"/>
                <a:ea typeface="ＭＳ Ｐゴシック" charset="0"/>
                <a:cs typeface="Arial" charset="0"/>
              </a:rPr>
              <a:t>Computer architecture, HW/SW, systems, bioinformatics, security</a:t>
            </a:r>
          </a:p>
        </p:txBody>
      </p:sp>
      <p:pic>
        <p:nvPicPr>
          <p:cNvPr id="40" name="Picture 39"/>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3025458" y="2705198"/>
            <a:ext cx="1524000" cy="1029876"/>
          </a:xfrm>
          <a:prstGeom prst="rect">
            <a:avLst/>
          </a:prstGeom>
          <a:noFill/>
          <a:ln>
            <a:noFill/>
          </a:ln>
        </p:spPr>
      </p:pic>
      <p:pic>
        <p:nvPicPr>
          <p:cNvPr id="39" name="Picture 23" descr="http://i.ehow.com/images/a04/ac/qb/format-hard-drive-xp-800X800.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20433856">
            <a:off x="7165083" y="1912953"/>
            <a:ext cx="1276125" cy="127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0" name="Text Box 147"/>
          <p:cNvSpPr txBox="1">
            <a:spLocks noChangeArrowheads="1"/>
          </p:cNvSpPr>
          <p:nvPr/>
        </p:nvSpPr>
        <p:spPr bwMode="auto">
          <a:xfrm>
            <a:off x="6498591" y="4977878"/>
            <a:ext cx="2292350" cy="43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1" i="1" u="none" strike="noStrike" kern="1200" cap="none" spc="0" normalizeH="0" baseline="0" noProof="0">
              <a:ln>
                <a:noFill/>
              </a:ln>
              <a:solidFill>
                <a:srgbClr val="3333CC"/>
              </a:solidFill>
              <a:effectLst/>
              <a:uLnTx/>
              <a:uFillTx/>
              <a:latin typeface="Arial Narrow" charset="0"/>
              <a:ea typeface="ＭＳ Ｐゴシック" charset="0"/>
              <a:cs typeface="Arial" charset="0"/>
            </a:endParaRPr>
          </a:p>
        </p:txBody>
      </p:sp>
      <p:pic>
        <p:nvPicPr>
          <p:cNvPr id="26645" name="Picture 30" descr="3177_01.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6665" y="4191392"/>
            <a:ext cx="2325687" cy="90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6633" name="Group 47"/>
          <p:cNvGrpSpPr>
            <a:grpSpLocks/>
          </p:cNvGrpSpPr>
          <p:nvPr/>
        </p:nvGrpSpPr>
        <p:grpSpPr bwMode="auto">
          <a:xfrm>
            <a:off x="3304126" y="3812751"/>
            <a:ext cx="3077766" cy="1554083"/>
            <a:chOff x="5252245" y="4774407"/>
            <a:chExt cx="3076909" cy="1554282"/>
          </a:xfrm>
        </p:grpSpPr>
        <p:sp>
          <p:nvSpPr>
            <p:cNvPr id="26642" name="TextBox 8"/>
            <p:cNvSpPr txBox="1">
              <a:spLocks noChangeArrowheads="1"/>
            </p:cNvSpPr>
            <p:nvPr/>
          </p:nvSpPr>
          <p:spPr bwMode="auto">
            <a:xfrm>
              <a:off x="5252245" y="5959310"/>
              <a:ext cx="3076909" cy="369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charset="0"/>
                  <a:ea typeface="ＭＳ Ｐゴシック" charset="0"/>
                  <a:cs typeface="Arial" charset="0"/>
                </a:rPr>
                <a:t>Graphics and Vision Processing</a:t>
              </a:r>
              <a:endParaRPr kumimoji="0" lang="en-US" altLang="zh-CN" sz="1600" b="0" i="0" u="none" strike="noStrike" kern="1200" cap="none" spc="0" normalizeH="0" baseline="0" noProof="0" dirty="0">
                <a:ln>
                  <a:noFill/>
                </a:ln>
                <a:solidFill>
                  <a:srgbClr val="000000"/>
                </a:solidFill>
                <a:effectLst/>
                <a:uLnTx/>
                <a:uFillTx/>
                <a:latin typeface="Calibri" charset="0"/>
                <a:ea typeface="ＭＳ Ｐゴシック" charset="0"/>
                <a:cs typeface="Arial" charset="0"/>
              </a:endParaRPr>
            </a:p>
          </p:txBody>
        </p:sp>
        <p:pic>
          <p:nvPicPr>
            <p:cNvPr id="26643" name="Picture 6" descr="C:\Daten\talks\invited\ferc2010\material\Fermi_Die_FINAL.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64944" y="4774407"/>
              <a:ext cx="1201936" cy="1188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7" name="Text Box 13" descr="90%"/>
          <p:cNvSpPr txBox="1">
            <a:spLocks noChangeArrowheads="1"/>
          </p:cNvSpPr>
          <p:nvPr/>
        </p:nvSpPr>
        <p:spPr bwMode="auto">
          <a:xfrm>
            <a:off x="376771" y="3295761"/>
            <a:ext cx="1733033" cy="895630"/>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Heterogeneous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Processors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Accelerators</a:t>
            </a:r>
          </a:p>
        </p:txBody>
      </p:sp>
      <p:sp>
        <p:nvSpPr>
          <p:cNvPr id="28" name="Text Box 20" descr="90%"/>
          <p:cNvSpPr txBox="1">
            <a:spLocks noChangeArrowheads="1"/>
          </p:cNvSpPr>
          <p:nvPr/>
        </p:nvSpPr>
        <p:spPr bwMode="auto">
          <a:xfrm>
            <a:off x="2600780" y="2453452"/>
            <a:ext cx="2258492" cy="341632"/>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Hybrid Main Memory</a:t>
            </a:r>
          </a:p>
        </p:txBody>
      </p:sp>
      <p:sp>
        <p:nvSpPr>
          <p:cNvPr id="29" name="Line 15"/>
          <p:cNvSpPr>
            <a:spLocks noChangeShapeType="1"/>
          </p:cNvSpPr>
          <p:nvPr/>
        </p:nvSpPr>
        <p:spPr bwMode="auto">
          <a:xfrm flipV="1">
            <a:off x="1885168" y="2550397"/>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0" name="Text Box 24" descr="90%"/>
          <p:cNvSpPr txBox="1">
            <a:spLocks noChangeArrowheads="1"/>
          </p:cNvSpPr>
          <p:nvPr/>
        </p:nvSpPr>
        <p:spPr bwMode="auto">
          <a:xfrm>
            <a:off x="5510960" y="3220136"/>
            <a:ext cx="2925968" cy="34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Persistent Memory/Storage</a:t>
            </a:r>
          </a:p>
        </p:txBody>
      </p:sp>
      <p:pic>
        <p:nvPicPr>
          <p:cNvPr id="31" name="Content Placeholder 6" descr="barcelona-die-photo-color.jp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88328" y="1979091"/>
            <a:ext cx="1312168" cy="1279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32" descr="dimm.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0800000" flipV="1">
            <a:off x="2582353" y="1923945"/>
            <a:ext cx="2304256" cy="549297"/>
          </a:xfrm>
          <a:prstGeom prst="rect">
            <a:avLst/>
          </a:prstGeom>
        </p:spPr>
      </p:pic>
      <p:pic>
        <p:nvPicPr>
          <p:cNvPr id="35" name="Picture 3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83794" y="2093914"/>
            <a:ext cx="1554690" cy="1003885"/>
          </a:xfrm>
          <a:prstGeom prst="rect">
            <a:avLst/>
          </a:prstGeom>
        </p:spPr>
      </p:pic>
      <p:sp>
        <p:nvSpPr>
          <p:cNvPr id="36" name="Line 15"/>
          <p:cNvSpPr>
            <a:spLocks noChangeShapeType="1"/>
          </p:cNvSpPr>
          <p:nvPr/>
        </p:nvSpPr>
        <p:spPr bwMode="auto">
          <a:xfrm flipV="1">
            <a:off x="4886609" y="2566532"/>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7" name="Line 15"/>
          <p:cNvSpPr>
            <a:spLocks noChangeShapeType="1"/>
          </p:cNvSpPr>
          <p:nvPr/>
        </p:nvSpPr>
        <p:spPr bwMode="auto">
          <a:xfrm flipV="1">
            <a:off x="2233759" y="2969690"/>
            <a:ext cx="640569" cy="1221699"/>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8" name="Line 15"/>
          <p:cNvSpPr>
            <a:spLocks noChangeShapeType="1"/>
          </p:cNvSpPr>
          <p:nvPr/>
        </p:nvSpPr>
        <p:spPr bwMode="auto">
          <a:xfrm flipV="1">
            <a:off x="3864928" y="3372447"/>
            <a:ext cx="0" cy="440303"/>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2" name="TextBox 1"/>
          <p:cNvSpPr txBox="1"/>
          <p:nvPr/>
        </p:nvSpPr>
        <p:spPr>
          <a:xfrm>
            <a:off x="284385" y="5570018"/>
            <a:ext cx="856356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Build fundamentally better architectures</a:t>
            </a:r>
          </a:p>
        </p:txBody>
      </p:sp>
      <p:sp>
        <p:nvSpPr>
          <p:cNvPr id="26" name="Title 1"/>
          <p:cNvSpPr>
            <a:spLocks noGrp="1"/>
          </p:cNvSpPr>
          <p:nvPr>
            <p:ph type="title"/>
          </p:nvPr>
        </p:nvSpPr>
        <p:spPr>
          <a:xfrm>
            <a:off x="228600" y="152400"/>
            <a:ext cx="8610600" cy="1066800"/>
          </a:xfrm>
        </p:spPr>
        <p:txBody>
          <a:bodyPr/>
          <a:lstStyle/>
          <a:p>
            <a:r>
              <a:rPr lang="en-US" dirty="0"/>
              <a:t>Current Research Mission</a:t>
            </a:r>
          </a:p>
        </p:txBody>
      </p:sp>
    </p:spTree>
    <p:extLst>
      <p:ext uri="{BB962C8B-B14F-4D97-AF65-F5344CB8AC3E}">
        <p14:creationId xmlns:p14="http://schemas.microsoft.com/office/powerpoint/2010/main" val="270267196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Four Key Current Directions</a:t>
            </a:r>
          </a:p>
        </p:txBody>
      </p:sp>
      <p:sp>
        <p:nvSpPr>
          <p:cNvPr id="3" name="Content Placeholder 2"/>
          <p:cNvSpPr>
            <a:spLocks noGrp="1"/>
          </p:cNvSpPr>
          <p:nvPr>
            <p:ph idx="1"/>
          </p:nvPr>
        </p:nvSpPr>
        <p:spPr>
          <a:xfrm>
            <a:off x="228600" y="1268760"/>
            <a:ext cx="8610600" cy="4876800"/>
          </a:xfrm>
        </p:spPr>
        <p:txBody>
          <a:bodyPr/>
          <a:lstStyle/>
          <a:p>
            <a:r>
              <a:rPr lang="en-US" dirty="0"/>
              <a:t>Fundamentally </a:t>
            </a:r>
            <a:r>
              <a:rPr lang="en-US" dirty="0">
                <a:solidFill>
                  <a:srgbClr val="0000FF"/>
                </a:solidFill>
              </a:rPr>
              <a:t>Secure/Reliable/Safe </a:t>
            </a:r>
            <a:r>
              <a:rPr lang="en-US" dirty="0"/>
              <a:t>Architectures</a:t>
            </a:r>
          </a:p>
          <a:p>
            <a:endParaRPr lang="en-US" dirty="0"/>
          </a:p>
          <a:p>
            <a:endParaRPr lang="en-US" dirty="0"/>
          </a:p>
          <a:p>
            <a:r>
              <a:rPr lang="en-US" dirty="0"/>
              <a:t>Fundamentally </a:t>
            </a:r>
            <a:r>
              <a:rPr lang="en-US" dirty="0">
                <a:solidFill>
                  <a:srgbClr val="0000FF"/>
                </a:solidFill>
              </a:rPr>
              <a:t>Energy-Efficient </a:t>
            </a:r>
            <a:r>
              <a:rPr lang="en-US" dirty="0"/>
              <a:t>Architectures</a:t>
            </a:r>
          </a:p>
          <a:p>
            <a:pPr lvl="1"/>
            <a:r>
              <a:rPr lang="en-US" dirty="0">
                <a:solidFill>
                  <a:srgbClr val="0000FF"/>
                </a:solidFill>
              </a:rPr>
              <a:t>Memory-centric </a:t>
            </a:r>
            <a:r>
              <a:rPr lang="en-US" dirty="0"/>
              <a:t>(Data-centric) Architectures</a:t>
            </a:r>
          </a:p>
          <a:p>
            <a:endParaRPr lang="en-US" dirty="0"/>
          </a:p>
          <a:p>
            <a:endParaRPr lang="en-US" dirty="0"/>
          </a:p>
          <a:p>
            <a:r>
              <a:rPr lang="en-US" dirty="0"/>
              <a:t>Fundamentally </a:t>
            </a:r>
            <a:r>
              <a:rPr lang="en-US" dirty="0">
                <a:solidFill>
                  <a:srgbClr val="0000FF"/>
                </a:solidFill>
              </a:rPr>
              <a:t>Low-Latency and Predictable </a:t>
            </a:r>
            <a:r>
              <a:rPr lang="en-US" dirty="0"/>
              <a:t>Architectures</a:t>
            </a:r>
          </a:p>
          <a:p>
            <a:endParaRPr lang="en-US" dirty="0"/>
          </a:p>
          <a:p>
            <a:endParaRPr lang="en-US" dirty="0"/>
          </a:p>
          <a:p>
            <a:r>
              <a:rPr lang="en-US" dirty="0"/>
              <a:t>Architectures for </a:t>
            </a:r>
            <a:r>
              <a:rPr lang="en-US" dirty="0">
                <a:solidFill>
                  <a:srgbClr val="0000FF"/>
                </a:solidFill>
              </a:rPr>
              <a:t>AI/ML, Genomics, Medicine, Health</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12888518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92169-91D1-9547-8D20-ED078F3E578F}"/>
              </a:ext>
            </a:extLst>
          </p:cNvPr>
          <p:cNvSpPr>
            <a:spLocks noGrp="1"/>
          </p:cNvSpPr>
          <p:nvPr>
            <p:ph type="title"/>
          </p:nvPr>
        </p:nvSpPr>
        <p:spPr/>
        <p:txBody>
          <a:bodyPr/>
          <a:lstStyle/>
          <a:p>
            <a:r>
              <a:rPr lang="en-US" dirty="0"/>
              <a:t>Processing in/near Memory: An Old Idea</a:t>
            </a:r>
          </a:p>
        </p:txBody>
      </p:sp>
      <p:sp>
        <p:nvSpPr>
          <p:cNvPr id="3" name="Content Placeholder 2">
            <a:extLst>
              <a:ext uri="{FF2B5EF4-FFF2-40B4-BE49-F238E27FC236}">
                <a16:creationId xmlns:a16="http://schemas.microsoft.com/office/drawing/2014/main" id="{270ED294-5647-F94B-A57E-CA0F09C77014}"/>
              </a:ext>
            </a:extLst>
          </p:cNvPr>
          <p:cNvSpPr>
            <a:spLocks noGrp="1"/>
          </p:cNvSpPr>
          <p:nvPr>
            <p:ph idx="1"/>
          </p:nvPr>
        </p:nvSpPr>
        <p:spPr>
          <a:xfrm>
            <a:off x="228600" y="1219200"/>
            <a:ext cx="8610600" cy="5029200"/>
          </a:xfrm>
        </p:spPr>
        <p:txBody>
          <a:bodyPr/>
          <a:lstStyle/>
          <a:p>
            <a:r>
              <a:rPr lang="en-US" dirty="0"/>
              <a:t>Stone, “</a:t>
            </a:r>
            <a:r>
              <a:rPr lang="en-US" dirty="0">
                <a:solidFill>
                  <a:srgbClr val="0000FF"/>
                </a:solidFill>
              </a:rPr>
              <a:t>A Logic-in-Memory Computer,</a:t>
            </a:r>
            <a:r>
              <a:rPr lang="en-US" dirty="0"/>
              <a:t>” IEEE TC 1970.</a:t>
            </a:r>
          </a:p>
        </p:txBody>
      </p:sp>
      <p:sp>
        <p:nvSpPr>
          <p:cNvPr id="4" name="Slide Number Placeholder 3">
            <a:extLst>
              <a:ext uri="{FF2B5EF4-FFF2-40B4-BE49-F238E27FC236}">
                <a16:creationId xmlns:a16="http://schemas.microsoft.com/office/drawing/2014/main" id="{A832AF82-6637-2C44-8C3C-BCD2E1584B2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122" name="Picture 2" descr="https://lh4.googleusercontent.com/U1R3vifukrki6oE_6n0P6HEXhr0-6hnFc-YEWOmKgJErOZXD7VhesI797XMOeMxkM-noaFtXVfpS4SZ7WoDIcJ-N4M2SciBhN8Bh5H1JW9tYfXt6vybr78FdMyDrURzG_C9R2mlSuS8">
            <a:extLst>
              <a:ext uri="{FF2B5EF4-FFF2-40B4-BE49-F238E27FC236}">
                <a16:creationId xmlns:a16="http://schemas.microsoft.com/office/drawing/2014/main" id="{31087902-35DE-004D-94F5-7D884184D7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36" y="2259569"/>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999333"/>
      </p:ext>
    </p:extLst>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Transformation Hierarchy</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5" name="Text Box 17"/>
          <p:cNvSpPr txBox="1">
            <a:spLocks noChangeArrowheads="1"/>
          </p:cNvSpPr>
          <p:nvPr/>
        </p:nvSpPr>
        <p:spPr bwMode="auto">
          <a:xfrm>
            <a:off x="3248223" y="3690814"/>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6" name="Text Box 18"/>
          <p:cNvSpPr txBox="1">
            <a:spLocks noChangeAspect="1" noChangeArrowheads="1"/>
          </p:cNvSpPr>
          <p:nvPr/>
        </p:nvSpPr>
        <p:spPr bwMode="auto">
          <a:xfrm>
            <a:off x="3248223" y="3319339"/>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7" name="Text Box 19"/>
          <p:cNvSpPr txBox="1">
            <a:spLocks noChangeAspect="1" noChangeArrowheads="1"/>
          </p:cNvSpPr>
          <p:nvPr/>
        </p:nvSpPr>
        <p:spPr bwMode="auto">
          <a:xfrm>
            <a:off x="3245048" y="2655020"/>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8" name="Text Box 20"/>
          <p:cNvSpPr txBox="1">
            <a:spLocks noChangeAspect="1" noChangeArrowheads="1"/>
          </p:cNvSpPr>
          <p:nvPr/>
        </p:nvSpPr>
        <p:spPr bwMode="auto">
          <a:xfrm>
            <a:off x="3245048" y="2283545"/>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9" name="Text Box 21"/>
          <p:cNvSpPr txBox="1">
            <a:spLocks noChangeAspect="1" noChangeArrowheads="1"/>
          </p:cNvSpPr>
          <p:nvPr/>
        </p:nvSpPr>
        <p:spPr bwMode="auto">
          <a:xfrm>
            <a:off x="3245048" y="1916832"/>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10" name="Text Box 22"/>
          <p:cNvSpPr txBox="1">
            <a:spLocks noChangeAspect="1" noChangeArrowheads="1"/>
          </p:cNvSpPr>
          <p:nvPr/>
        </p:nvSpPr>
        <p:spPr bwMode="auto">
          <a:xfrm>
            <a:off x="3248223" y="4063876"/>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11" name="Text Box 23"/>
          <p:cNvSpPr txBox="1">
            <a:spLocks noChangeAspect="1" noChangeArrowheads="1"/>
          </p:cNvSpPr>
          <p:nvPr/>
        </p:nvSpPr>
        <p:spPr bwMode="auto">
          <a:xfrm>
            <a:off x="3248223" y="4435351"/>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12" name="Text Box 24"/>
          <p:cNvSpPr txBox="1">
            <a:spLocks noChangeAspect="1" noChangeArrowheads="1"/>
          </p:cNvSpPr>
          <p:nvPr/>
        </p:nvSpPr>
        <p:spPr bwMode="auto">
          <a:xfrm>
            <a:off x="3248223" y="2996952"/>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13" name="Rounded Rectangle 12"/>
          <p:cNvSpPr>
            <a:spLocks noChangeArrowheads="1"/>
          </p:cNvSpPr>
          <p:nvPr/>
        </p:nvSpPr>
        <p:spPr bwMode="auto">
          <a:xfrm rot="5400000">
            <a:off x="3865004" y="2538028"/>
            <a:ext cx="792088" cy="2286000"/>
          </a:xfrm>
          <a:prstGeom prst="roundRect">
            <a:avLst>
              <a:gd name="adj" fmla="val 16667"/>
            </a:avLst>
          </a:prstGeom>
          <a:noFill/>
          <a:ln w="44450">
            <a:solidFill>
              <a:srgbClr val="FF66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6600"/>
              </a:solidFill>
              <a:effectLst/>
              <a:uLnTx/>
              <a:uFillTx/>
              <a:latin typeface="Tahoma"/>
              <a:ea typeface="ＭＳ Ｐゴシック" panose="020B0600070205080204" pitchFamily="34" charset="-128"/>
              <a:cs typeface="+mn-cs"/>
            </a:endParaRPr>
          </a:p>
        </p:txBody>
      </p:sp>
      <p:sp>
        <p:nvSpPr>
          <p:cNvPr id="14" name="Text Box 23"/>
          <p:cNvSpPr txBox="1">
            <a:spLocks noChangeAspect="1" noChangeArrowheads="1"/>
          </p:cNvSpPr>
          <p:nvPr/>
        </p:nvSpPr>
        <p:spPr bwMode="auto">
          <a:xfrm>
            <a:off x="3249811" y="4790951"/>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15" name="TextBox 14"/>
          <p:cNvSpPr txBox="1">
            <a:spLocks noChangeArrowheads="1"/>
          </p:cNvSpPr>
          <p:nvPr/>
        </p:nvSpPr>
        <p:spPr bwMode="auto">
          <a:xfrm>
            <a:off x="5508104" y="3356992"/>
            <a:ext cx="31242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00"/>
                </a:solidFill>
                <a:effectLst/>
                <a:uLnTx/>
                <a:uFillTx/>
                <a:latin typeface="Arial" charset="0"/>
                <a:ea typeface="ＭＳ Ｐゴシック" charset="0"/>
              </a:rPr>
              <a:t>Computer Architecture (narrow view)</a:t>
            </a:r>
          </a:p>
        </p:txBody>
      </p:sp>
      <p:sp>
        <p:nvSpPr>
          <p:cNvPr id="16" name="Rounded Rectangle 15"/>
          <p:cNvSpPr>
            <a:spLocks noChangeArrowheads="1"/>
          </p:cNvSpPr>
          <p:nvPr/>
        </p:nvSpPr>
        <p:spPr bwMode="auto">
          <a:xfrm rot="5400000">
            <a:off x="3139619" y="2394012"/>
            <a:ext cx="2232248" cy="2286000"/>
          </a:xfrm>
          <a:prstGeom prst="roundRect">
            <a:avLst>
              <a:gd name="adj" fmla="val 16667"/>
            </a:avLst>
          </a:prstGeom>
          <a:noFill/>
          <a:ln w="444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ＭＳ Ｐゴシック" panose="020B0600070205080204" pitchFamily="34" charset="-128"/>
              <a:cs typeface="+mn-cs"/>
            </a:endParaRPr>
          </a:p>
        </p:txBody>
      </p:sp>
      <p:sp>
        <p:nvSpPr>
          <p:cNvPr id="17" name="TextBox 16"/>
          <p:cNvSpPr txBox="1">
            <a:spLocks noChangeArrowheads="1"/>
          </p:cNvSpPr>
          <p:nvPr/>
        </p:nvSpPr>
        <p:spPr bwMode="auto">
          <a:xfrm>
            <a:off x="-32025" y="3284984"/>
            <a:ext cx="31242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Arial" charset="0"/>
                <a:ea typeface="ＭＳ Ｐゴシック" charset="0"/>
              </a:rPr>
              <a:t>Computer Architecture (expanded view)</a:t>
            </a:r>
            <a:endParaRPr kumimoji="0" lang="en-US" sz="1800" b="1" i="0" u="none" strike="noStrike" kern="1200" cap="none" spc="0" normalizeH="0" baseline="0" noProof="0" dirty="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3170838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blinds(horizontal)">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5" grpId="1"/>
      <p:bldP spid="16" grpId="0" animBg="1"/>
      <p:bldP spid="17"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Axiom</a:t>
            </a:r>
          </a:p>
        </p:txBody>
      </p:sp>
      <p:sp>
        <p:nvSpPr>
          <p:cNvPr id="3" name="Content Placeholder 2"/>
          <p:cNvSpPr>
            <a:spLocks noGrp="1"/>
          </p:cNvSpPr>
          <p:nvPr>
            <p:ph idx="1"/>
          </p:nvPr>
        </p:nvSpPr>
        <p:spPr>
          <a:xfrm>
            <a:off x="107504" y="908720"/>
            <a:ext cx="9036496" cy="4876800"/>
          </a:xfrm>
        </p:spPr>
        <p:txBody>
          <a:bodyPr/>
          <a:lstStyle/>
          <a:p>
            <a:pPr marL="0" indent="0" algn="ctr">
              <a:buNone/>
            </a:pPr>
            <a:r>
              <a:rPr lang="en-US" dirty="0"/>
              <a:t>To achieve the highest </a:t>
            </a:r>
            <a:r>
              <a:rPr lang="en-US" dirty="0">
                <a:solidFill>
                  <a:srgbClr val="FF0000"/>
                </a:solidFill>
              </a:rPr>
              <a:t>energy efficiency </a:t>
            </a:r>
            <a:r>
              <a:rPr lang="en-US" dirty="0"/>
              <a:t>and </a:t>
            </a:r>
            <a:r>
              <a:rPr lang="en-US" dirty="0">
                <a:solidFill>
                  <a:srgbClr val="FF0000"/>
                </a:solidFill>
              </a:rPr>
              <a:t>performance</a:t>
            </a:r>
            <a:r>
              <a:rPr lang="en-US" dirty="0"/>
              <a:t>:</a:t>
            </a:r>
          </a:p>
          <a:p>
            <a:pPr marL="0" indent="0" algn="ctr">
              <a:buNone/>
            </a:pPr>
            <a:endParaRPr lang="en-US" sz="1200" dirty="0"/>
          </a:p>
          <a:p>
            <a:pPr marL="0" indent="0" algn="ctr">
              <a:buNone/>
            </a:pPr>
            <a:r>
              <a:rPr lang="en-US" sz="3200" b="1" dirty="0">
                <a:solidFill>
                  <a:srgbClr val="0000FF"/>
                </a:solidFill>
              </a:rPr>
              <a:t>we must take the expanded view</a:t>
            </a:r>
          </a:p>
          <a:p>
            <a:pPr marL="0" indent="0" algn="ctr">
              <a:buNone/>
            </a:pPr>
            <a:r>
              <a:rPr lang="en-US" dirty="0">
                <a:solidFill>
                  <a:srgbClr val="0000FF"/>
                </a:solidFill>
              </a:rPr>
              <a:t>of computer architecture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5" name="Text Box 17"/>
          <p:cNvSpPr txBox="1">
            <a:spLocks noChangeArrowheads="1"/>
          </p:cNvSpPr>
          <p:nvPr/>
        </p:nvSpPr>
        <p:spPr bwMode="auto">
          <a:xfrm>
            <a:off x="2259208" y="4842942"/>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6" name="Text Box 18"/>
          <p:cNvSpPr txBox="1">
            <a:spLocks noChangeAspect="1" noChangeArrowheads="1"/>
          </p:cNvSpPr>
          <p:nvPr/>
        </p:nvSpPr>
        <p:spPr bwMode="auto">
          <a:xfrm>
            <a:off x="2259208" y="4471467"/>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7" name="Text Box 19"/>
          <p:cNvSpPr txBox="1">
            <a:spLocks noChangeAspect="1" noChangeArrowheads="1"/>
          </p:cNvSpPr>
          <p:nvPr/>
        </p:nvSpPr>
        <p:spPr bwMode="auto">
          <a:xfrm>
            <a:off x="2256033" y="3807148"/>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8" name="Text Box 20"/>
          <p:cNvSpPr txBox="1">
            <a:spLocks noChangeAspect="1" noChangeArrowheads="1"/>
          </p:cNvSpPr>
          <p:nvPr/>
        </p:nvSpPr>
        <p:spPr bwMode="auto">
          <a:xfrm>
            <a:off x="2256033" y="3435673"/>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9" name="Text Box 21"/>
          <p:cNvSpPr txBox="1">
            <a:spLocks noChangeAspect="1" noChangeArrowheads="1"/>
          </p:cNvSpPr>
          <p:nvPr/>
        </p:nvSpPr>
        <p:spPr bwMode="auto">
          <a:xfrm>
            <a:off x="2256033" y="3068960"/>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10" name="Text Box 22"/>
          <p:cNvSpPr txBox="1">
            <a:spLocks noChangeAspect="1" noChangeArrowheads="1"/>
          </p:cNvSpPr>
          <p:nvPr/>
        </p:nvSpPr>
        <p:spPr bwMode="auto">
          <a:xfrm>
            <a:off x="2259208" y="5216004"/>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11" name="Text Box 23"/>
          <p:cNvSpPr txBox="1">
            <a:spLocks noChangeAspect="1" noChangeArrowheads="1"/>
          </p:cNvSpPr>
          <p:nvPr/>
        </p:nvSpPr>
        <p:spPr bwMode="auto">
          <a:xfrm>
            <a:off x="2259208" y="5587479"/>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12" name="Text Box 24"/>
          <p:cNvSpPr txBox="1">
            <a:spLocks noChangeAspect="1" noChangeArrowheads="1"/>
          </p:cNvSpPr>
          <p:nvPr/>
        </p:nvSpPr>
        <p:spPr bwMode="auto">
          <a:xfrm>
            <a:off x="2259208" y="4149080"/>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14" name="Text Box 23"/>
          <p:cNvSpPr txBox="1">
            <a:spLocks noChangeAspect="1" noChangeArrowheads="1"/>
          </p:cNvSpPr>
          <p:nvPr/>
        </p:nvSpPr>
        <p:spPr bwMode="auto">
          <a:xfrm>
            <a:off x="2260796" y="5943079"/>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15" name="Rounded Rectangle 14"/>
          <p:cNvSpPr>
            <a:spLocks noChangeArrowheads="1"/>
          </p:cNvSpPr>
          <p:nvPr/>
        </p:nvSpPr>
        <p:spPr bwMode="auto">
          <a:xfrm rot="5400000">
            <a:off x="2150604" y="3546140"/>
            <a:ext cx="2232248" cy="2286000"/>
          </a:xfrm>
          <a:prstGeom prst="roundRect">
            <a:avLst>
              <a:gd name="adj" fmla="val 16667"/>
            </a:avLst>
          </a:prstGeom>
          <a:noFill/>
          <a:ln w="444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ＭＳ Ｐゴシック" panose="020B0600070205080204" pitchFamily="34" charset="-128"/>
              <a:cs typeface="+mn-cs"/>
            </a:endParaRPr>
          </a:p>
        </p:txBody>
      </p:sp>
      <p:sp>
        <p:nvSpPr>
          <p:cNvPr id="17" name="TextBox 16"/>
          <p:cNvSpPr txBox="1"/>
          <p:nvPr/>
        </p:nvSpPr>
        <p:spPr>
          <a:xfrm>
            <a:off x="4447252" y="4077072"/>
            <a:ext cx="4661252"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Co-design across the hierarchy: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Algorithms to devices</a:t>
            </a:r>
          </a:p>
        </p:txBody>
      </p:sp>
      <p:sp>
        <p:nvSpPr>
          <p:cNvPr id="18" name="TextBox 17"/>
          <p:cNvSpPr txBox="1"/>
          <p:nvPr/>
        </p:nvSpPr>
        <p:spPr>
          <a:xfrm>
            <a:off x="4471163" y="5157192"/>
            <a:ext cx="449332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Specialize as much as possible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within the design goals</a:t>
            </a:r>
          </a:p>
        </p:txBody>
      </p:sp>
    </p:spTree>
    <p:extLst>
      <p:ext uri="{BB962C8B-B14F-4D97-AF65-F5344CB8AC3E}">
        <p14:creationId xmlns:p14="http://schemas.microsoft.com/office/powerpoint/2010/main" val="1986849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P spid="17" grpId="0"/>
      <p:bldP spid="18"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Research Mission &amp; Major Topics</a:t>
            </a:r>
          </a:p>
        </p:txBody>
      </p:sp>
      <p:sp>
        <p:nvSpPr>
          <p:cNvPr id="3" name="Content Placeholder 2"/>
          <p:cNvSpPr>
            <a:spLocks noGrp="1"/>
          </p:cNvSpPr>
          <p:nvPr>
            <p:ph idx="1"/>
          </p:nvPr>
        </p:nvSpPr>
        <p:spPr>
          <a:xfrm>
            <a:off x="2965876" y="1554517"/>
            <a:ext cx="6228184" cy="4619600"/>
          </a:xfrm>
        </p:spPr>
        <p:txBody>
          <a:bodyPr/>
          <a:lstStyle/>
          <a:p>
            <a:r>
              <a:rPr lang="en-US" sz="2200" dirty="0">
                <a:solidFill>
                  <a:srgbClr val="0432FF"/>
                </a:solidFill>
              </a:rPr>
              <a:t>Data-centric arch. for low energy &amp; high perf.</a:t>
            </a:r>
          </a:p>
          <a:p>
            <a:pPr lvl="1"/>
            <a:r>
              <a:rPr lang="en-US" sz="1900" dirty="0">
                <a:solidFill>
                  <a:srgbClr val="7030A0"/>
                </a:solidFill>
              </a:rPr>
              <a:t>Proc. in Mem/DRAM</a:t>
            </a:r>
            <a:r>
              <a:rPr lang="en-US" sz="1900" dirty="0"/>
              <a:t>, NVM, unified mem/storage </a:t>
            </a:r>
          </a:p>
          <a:p>
            <a:pPr marL="0" indent="0">
              <a:buNone/>
            </a:pPr>
            <a:endParaRPr lang="en-US" sz="400" dirty="0"/>
          </a:p>
          <a:p>
            <a:r>
              <a:rPr lang="en-US" sz="2200" dirty="0">
                <a:solidFill>
                  <a:srgbClr val="0432FF"/>
                </a:solidFill>
              </a:rPr>
              <a:t>Low-latency &amp; predictable architectures</a:t>
            </a:r>
          </a:p>
          <a:p>
            <a:pPr lvl="1"/>
            <a:r>
              <a:rPr lang="en-US" sz="1900" dirty="0">
                <a:solidFill>
                  <a:srgbClr val="7030A0"/>
                </a:solidFill>
              </a:rPr>
              <a:t>Low-latency, low-energy yet low-cost memory</a:t>
            </a:r>
          </a:p>
          <a:p>
            <a:pPr lvl="1"/>
            <a:r>
              <a:rPr lang="en-US" sz="1900" dirty="0"/>
              <a:t>QoS-aware and predictable memory systems </a:t>
            </a:r>
          </a:p>
          <a:p>
            <a:pPr lvl="1"/>
            <a:endParaRPr lang="en-US" sz="400" dirty="0"/>
          </a:p>
          <a:p>
            <a:r>
              <a:rPr lang="en-US" sz="2200" dirty="0">
                <a:solidFill>
                  <a:srgbClr val="0432FF"/>
                </a:solidFill>
              </a:rPr>
              <a:t>Fundamentally secure/reliable/safe arch.</a:t>
            </a:r>
          </a:p>
          <a:p>
            <a:pPr lvl="1"/>
            <a:r>
              <a:rPr lang="en-US" sz="1900" dirty="0">
                <a:solidFill>
                  <a:srgbClr val="7030A0"/>
                </a:solidFill>
              </a:rPr>
              <a:t>Tolerating all bit flips; patchable HW; secure mem </a:t>
            </a:r>
          </a:p>
          <a:p>
            <a:endParaRPr lang="en-US" sz="400" dirty="0"/>
          </a:p>
          <a:p>
            <a:r>
              <a:rPr lang="en-US" sz="2200" dirty="0">
                <a:solidFill>
                  <a:srgbClr val="0432FF"/>
                </a:solidFill>
              </a:rPr>
              <a:t>Architectures for ML/AI/Genomics/Graph/Med </a:t>
            </a:r>
          </a:p>
          <a:p>
            <a:pPr lvl="1"/>
            <a:r>
              <a:rPr lang="en-US" sz="1900" dirty="0"/>
              <a:t>Algorithm/arch./logic co-design; full heterogeneity</a:t>
            </a:r>
          </a:p>
          <a:p>
            <a:pPr lvl="1"/>
            <a:endParaRPr lang="en-US" sz="400" dirty="0"/>
          </a:p>
          <a:p>
            <a:r>
              <a:rPr lang="en-US" sz="2200" dirty="0">
                <a:solidFill>
                  <a:srgbClr val="0432FF"/>
                </a:solidFill>
              </a:rPr>
              <a:t>Data-driven and </a:t>
            </a:r>
            <a:r>
              <a:rPr lang="en-US" sz="2200" dirty="0">
                <a:solidFill>
                  <a:srgbClr val="7030A0"/>
                </a:solidFill>
              </a:rPr>
              <a:t>data-aware architectures</a:t>
            </a:r>
          </a:p>
          <a:p>
            <a:pPr lvl="1">
              <a:buClr>
                <a:srgbClr val="3B812F"/>
              </a:buClr>
            </a:pPr>
            <a:r>
              <a:rPr lang="en-US" sz="1900" dirty="0">
                <a:solidFill>
                  <a:srgbClr val="000000"/>
                </a:solidFill>
              </a:rPr>
              <a:t>ML/AI-driven architectural controllers and design</a:t>
            </a:r>
          </a:p>
          <a:p>
            <a:pPr lvl="1">
              <a:buClr>
                <a:srgbClr val="3B812F"/>
              </a:buClr>
            </a:pPr>
            <a:r>
              <a:rPr lang="en-US" sz="1900" dirty="0">
                <a:solidFill>
                  <a:srgbClr val="000000"/>
                </a:solidFill>
              </a:rPr>
              <a:t>Expressive memory and expressive systems</a:t>
            </a:r>
          </a:p>
          <a:p>
            <a:pPr lvl="1"/>
            <a:endParaRPr lang="en-US" sz="2000" dirty="0">
              <a:solidFill>
                <a:srgbClr val="0432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5" name="Text Box 17"/>
          <p:cNvSpPr txBox="1">
            <a:spLocks noChangeArrowheads="1"/>
          </p:cNvSpPr>
          <p:nvPr/>
        </p:nvSpPr>
        <p:spPr bwMode="auto">
          <a:xfrm>
            <a:off x="451813" y="3731647"/>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6" name="Text Box 18"/>
          <p:cNvSpPr txBox="1">
            <a:spLocks noChangeAspect="1" noChangeArrowheads="1"/>
          </p:cNvSpPr>
          <p:nvPr/>
        </p:nvSpPr>
        <p:spPr bwMode="auto">
          <a:xfrm>
            <a:off x="451813" y="3360172"/>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7" name="Text Box 19"/>
          <p:cNvSpPr txBox="1">
            <a:spLocks noChangeAspect="1" noChangeArrowheads="1"/>
          </p:cNvSpPr>
          <p:nvPr/>
        </p:nvSpPr>
        <p:spPr bwMode="auto">
          <a:xfrm>
            <a:off x="448638" y="2695853"/>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8" name="Text Box 20"/>
          <p:cNvSpPr txBox="1">
            <a:spLocks noChangeAspect="1" noChangeArrowheads="1"/>
          </p:cNvSpPr>
          <p:nvPr/>
        </p:nvSpPr>
        <p:spPr bwMode="auto">
          <a:xfrm>
            <a:off x="448638" y="2324378"/>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9" name="Text Box 21"/>
          <p:cNvSpPr txBox="1">
            <a:spLocks noChangeAspect="1" noChangeArrowheads="1"/>
          </p:cNvSpPr>
          <p:nvPr/>
        </p:nvSpPr>
        <p:spPr bwMode="auto">
          <a:xfrm>
            <a:off x="448638" y="1957665"/>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10" name="Text Box 22"/>
          <p:cNvSpPr txBox="1">
            <a:spLocks noChangeAspect="1" noChangeArrowheads="1"/>
          </p:cNvSpPr>
          <p:nvPr/>
        </p:nvSpPr>
        <p:spPr bwMode="auto">
          <a:xfrm>
            <a:off x="451813" y="4104709"/>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11" name="Text Box 23"/>
          <p:cNvSpPr txBox="1">
            <a:spLocks noChangeAspect="1" noChangeArrowheads="1"/>
          </p:cNvSpPr>
          <p:nvPr/>
        </p:nvSpPr>
        <p:spPr bwMode="auto">
          <a:xfrm>
            <a:off x="451813" y="4476184"/>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12" name="Text Box 24"/>
          <p:cNvSpPr txBox="1">
            <a:spLocks noChangeAspect="1" noChangeArrowheads="1"/>
          </p:cNvSpPr>
          <p:nvPr/>
        </p:nvSpPr>
        <p:spPr bwMode="auto">
          <a:xfrm>
            <a:off x="451813" y="3037785"/>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14" name="Text Box 23"/>
          <p:cNvSpPr txBox="1">
            <a:spLocks noChangeAspect="1" noChangeArrowheads="1"/>
          </p:cNvSpPr>
          <p:nvPr/>
        </p:nvSpPr>
        <p:spPr bwMode="auto">
          <a:xfrm>
            <a:off x="453401" y="4831784"/>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16" name="Rounded Rectangle 15"/>
          <p:cNvSpPr>
            <a:spLocks noChangeArrowheads="1"/>
          </p:cNvSpPr>
          <p:nvPr/>
        </p:nvSpPr>
        <p:spPr bwMode="auto">
          <a:xfrm rot="5400000">
            <a:off x="343209" y="2434845"/>
            <a:ext cx="2232248" cy="2286000"/>
          </a:xfrm>
          <a:prstGeom prst="roundRect">
            <a:avLst>
              <a:gd name="adj" fmla="val 16667"/>
            </a:avLst>
          </a:prstGeom>
          <a:noFill/>
          <a:ln w="4445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ＭＳ Ｐゴシック" panose="020B0600070205080204" pitchFamily="34" charset="-128"/>
              <a:cs typeface="+mn-cs"/>
            </a:endParaRPr>
          </a:p>
        </p:txBody>
      </p:sp>
      <p:sp>
        <p:nvSpPr>
          <p:cNvPr id="18" name="TextBox 17">
            <a:extLst>
              <a:ext uri="{FF2B5EF4-FFF2-40B4-BE49-F238E27FC236}">
                <a16:creationId xmlns:a16="http://schemas.microsoft.com/office/drawing/2014/main" id="{7C062A41-3105-574A-A93A-80C76A4AB0E5}"/>
              </a:ext>
            </a:extLst>
          </p:cNvPr>
          <p:cNvSpPr txBox="1"/>
          <p:nvPr/>
        </p:nvSpPr>
        <p:spPr>
          <a:xfrm>
            <a:off x="196668" y="900222"/>
            <a:ext cx="856356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Build fundamentally better architectures</a:t>
            </a:r>
          </a:p>
        </p:txBody>
      </p:sp>
      <p:sp>
        <p:nvSpPr>
          <p:cNvPr id="17" name="TextBox 16">
            <a:extLst>
              <a:ext uri="{FF2B5EF4-FFF2-40B4-BE49-F238E27FC236}">
                <a16:creationId xmlns:a16="http://schemas.microsoft.com/office/drawing/2014/main" id="{DC2F057F-2C07-F047-BF1C-E9AD5B942280}"/>
              </a:ext>
            </a:extLst>
          </p:cNvPr>
          <p:cNvSpPr txBox="1"/>
          <p:nvPr/>
        </p:nvSpPr>
        <p:spPr>
          <a:xfrm>
            <a:off x="0" y="5285285"/>
            <a:ext cx="2965876"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Broad research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spanning apps, systems, logic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with architecture at the center</a:t>
            </a:r>
          </a:p>
        </p:txBody>
      </p:sp>
    </p:spTree>
    <p:extLst>
      <p:ext uri="{BB962C8B-B14F-4D97-AF65-F5344CB8AC3E}">
        <p14:creationId xmlns:p14="http://schemas.microsoft.com/office/powerpoint/2010/main" val="194325855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83A0-CBB7-2C49-A54F-7D0B38517961}"/>
              </a:ext>
            </a:extLst>
          </p:cNvPr>
          <p:cNvSpPr>
            <a:spLocks noGrp="1"/>
          </p:cNvSpPr>
          <p:nvPr>
            <p:ph type="title"/>
          </p:nvPr>
        </p:nvSpPr>
        <p:spPr>
          <a:xfrm>
            <a:off x="228600" y="152400"/>
            <a:ext cx="8915400" cy="1066800"/>
          </a:xfrm>
        </p:spPr>
        <p:txBody>
          <a:bodyPr/>
          <a:lstStyle/>
          <a:p>
            <a:r>
              <a:rPr lang="en-US" sz="3800" dirty="0"/>
              <a:t>Related Overview Talks</a:t>
            </a:r>
          </a:p>
        </p:txBody>
      </p:sp>
      <p:sp>
        <p:nvSpPr>
          <p:cNvPr id="3" name="Content Placeholder 2">
            <a:extLst>
              <a:ext uri="{FF2B5EF4-FFF2-40B4-BE49-F238E27FC236}">
                <a16:creationId xmlns:a16="http://schemas.microsoft.com/office/drawing/2014/main" id="{EC4D894C-D45D-7449-8FC5-648E1A973741}"/>
              </a:ext>
            </a:extLst>
          </p:cNvPr>
          <p:cNvSpPr>
            <a:spLocks noGrp="1"/>
          </p:cNvSpPr>
          <p:nvPr>
            <p:ph idx="1"/>
          </p:nvPr>
        </p:nvSpPr>
        <p:spPr>
          <a:xfrm>
            <a:off x="228600" y="908720"/>
            <a:ext cx="8915400" cy="5456535"/>
          </a:xfrm>
        </p:spPr>
        <p:txBody>
          <a:bodyPr/>
          <a:lstStyle/>
          <a:p>
            <a:pPr marL="0" indent="0" algn="ctr">
              <a:buNone/>
            </a:pPr>
            <a:r>
              <a:rPr lang="en-US" sz="1600" b="1" dirty="0">
                <a:solidFill>
                  <a:srgbClr val="0432FF"/>
                </a:solidFill>
                <a:hlinkClick r:id="rId2">
                  <a:extLst>
                    <a:ext uri="{A12FA001-AC4F-418D-AE19-62706E023703}">
                      <ahyp:hlinkClr xmlns:ahyp="http://schemas.microsoft.com/office/drawing/2018/hyperlinkcolor" val="tx"/>
                    </a:ext>
                  </a:extLst>
                </a:hlinkClick>
              </a:rPr>
              <a:t>https://www.youtube.com/onurmutlulectures</a:t>
            </a:r>
            <a:endParaRPr lang="en-US" sz="1600" b="1" dirty="0">
              <a:solidFill>
                <a:srgbClr val="0432FF"/>
              </a:solidFill>
            </a:endParaRPr>
          </a:p>
          <a:p>
            <a:pPr marL="0" indent="0" algn="ctr">
              <a:buNone/>
            </a:pPr>
            <a:endParaRPr lang="en-US" sz="1100" dirty="0"/>
          </a:p>
          <a:p>
            <a:pPr marL="0" indent="0" algn="ctr">
              <a:buNone/>
            </a:pPr>
            <a:endParaRPr lang="en-US" sz="200" dirty="0"/>
          </a:p>
          <a:p>
            <a:r>
              <a:rPr lang="en-US" dirty="0"/>
              <a:t>Future Computing Architectures</a:t>
            </a:r>
          </a:p>
          <a:p>
            <a:pPr lvl="1"/>
            <a:r>
              <a:rPr lang="en-US" sz="1300" dirty="0">
                <a:hlinkClick r:id="rId3"/>
              </a:rPr>
              <a:t>https://www.youtube.com/watch?v=kgiZlSOcGFM&amp;list=PL5Q2soXY2Zi8D_5MGV6EnXEJHnV2YFBJl&amp;index=1</a:t>
            </a:r>
            <a:endParaRPr lang="en-US" sz="1300" dirty="0"/>
          </a:p>
          <a:p>
            <a:pPr lvl="1"/>
            <a:endParaRPr lang="en-US" sz="800" dirty="0"/>
          </a:p>
          <a:p>
            <a:r>
              <a:rPr lang="en-US" dirty="0"/>
              <a:t>Enabling In-Memory Computation</a:t>
            </a:r>
          </a:p>
          <a:p>
            <a:pPr lvl="1"/>
            <a:r>
              <a:rPr lang="en-US" sz="1300" dirty="0">
                <a:hlinkClick r:id="rId4"/>
              </a:rPr>
              <a:t>https://www.youtube.com/watch?v=njX_14584Jw&amp;list=PL5Q2soXY2Zi8D_5MGV6EnXEJHnV2YFBJl&amp;index=16</a:t>
            </a:r>
            <a:r>
              <a:rPr lang="en-US" sz="1300" dirty="0"/>
              <a:t> </a:t>
            </a:r>
          </a:p>
          <a:p>
            <a:pPr lvl="1"/>
            <a:endParaRPr lang="en-US" sz="800" dirty="0"/>
          </a:p>
          <a:p>
            <a:r>
              <a:rPr lang="en-US" dirty="0"/>
              <a:t>Accelerating Genome Analysis</a:t>
            </a:r>
          </a:p>
          <a:p>
            <a:pPr lvl="1"/>
            <a:r>
              <a:rPr lang="en-US" sz="1300" dirty="0">
                <a:hlinkClick r:id="rId5"/>
              </a:rPr>
              <a:t>https://www.youtube.com/watch?v=hPnSmfwu2-A&amp;list=PL5Q2soXY2Zi8D_5MGV6EnXEJHnV2YFBJl&amp;index=9</a:t>
            </a:r>
            <a:endParaRPr lang="en-US" sz="1300" dirty="0"/>
          </a:p>
          <a:p>
            <a:endParaRPr lang="en-US" sz="800" dirty="0"/>
          </a:p>
          <a:p>
            <a:r>
              <a:rPr lang="en-US" dirty="0"/>
              <a:t>Rethinking Memory System Design</a:t>
            </a:r>
          </a:p>
          <a:p>
            <a:pPr lvl="1"/>
            <a:r>
              <a:rPr lang="en-US" sz="1300" dirty="0">
                <a:hlinkClick r:id="rId6"/>
              </a:rPr>
              <a:t>https://www.youtube.com/watch?v=F7xZLNMIY1E&amp;list=PL5Q2soXY2Zi8D_5MGV6EnXEJHnV2YFBJl&amp;index=3</a:t>
            </a:r>
            <a:endParaRPr lang="en-US" sz="1300" dirty="0"/>
          </a:p>
          <a:p>
            <a:pPr lvl="1"/>
            <a:endParaRPr lang="en-US" sz="800" dirty="0"/>
          </a:p>
          <a:p>
            <a:r>
              <a:rPr lang="en-US" dirty="0"/>
              <a:t>Intelligent Architectures for Intelligent Machines</a:t>
            </a:r>
          </a:p>
          <a:p>
            <a:pPr lvl="1"/>
            <a:r>
              <a:rPr lang="en-US" sz="1300" dirty="0">
                <a:hlinkClick r:id="rId7"/>
              </a:rPr>
              <a:t>https://www.youtube.com/watch?v=n8Aj_A0WSg8&amp;list=PL5Q2soXY2Zi8D_5MGV6EnXEJHnV2YFBJl&amp;index=22</a:t>
            </a:r>
            <a:endParaRPr lang="en-US" sz="1300" dirty="0"/>
          </a:p>
          <a:p>
            <a:pPr lvl="1"/>
            <a:endParaRPr lang="en-US" sz="800" dirty="0"/>
          </a:p>
          <a:p>
            <a:r>
              <a:rPr lang="en-US" dirty="0"/>
              <a:t>Revisiting RowHammer</a:t>
            </a:r>
          </a:p>
          <a:p>
            <a:pPr lvl="1"/>
            <a:r>
              <a:rPr lang="en-US" sz="1300" dirty="0">
                <a:hlinkClick r:id="rId8"/>
              </a:rPr>
              <a:t>https://www.youtube.com/watch?v=B58YT9hZM4g&amp;list=PL5Q2soXY2Zi8D_5MGV6EnXEJHnV2YFBJl&amp;index=25</a:t>
            </a:r>
            <a:r>
              <a:rPr lang="en-US" sz="1300" dirty="0"/>
              <a:t> </a:t>
            </a:r>
          </a:p>
        </p:txBody>
      </p:sp>
      <p:sp>
        <p:nvSpPr>
          <p:cNvPr id="4" name="Slide Number Placeholder 3">
            <a:extLst>
              <a:ext uri="{FF2B5EF4-FFF2-40B4-BE49-F238E27FC236}">
                <a16:creationId xmlns:a16="http://schemas.microsoft.com/office/drawing/2014/main" id="{311C77FB-9ABB-7441-88CE-6327AE3144E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4270045667"/>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Accelerated Memory Course (~6.5 hours)</a:t>
            </a:r>
          </a:p>
        </p:txBody>
      </p:sp>
      <p:sp>
        <p:nvSpPr>
          <p:cNvPr id="3" name="Content Placeholder 2"/>
          <p:cNvSpPr>
            <a:spLocks noGrp="1"/>
          </p:cNvSpPr>
          <p:nvPr>
            <p:ph idx="1"/>
          </p:nvPr>
        </p:nvSpPr>
        <p:spPr>
          <a:xfrm>
            <a:off x="228600" y="1124744"/>
            <a:ext cx="8610600" cy="5123656"/>
          </a:xfrm>
        </p:spPr>
        <p:txBody>
          <a:bodyPr/>
          <a:lstStyle/>
          <a:p>
            <a:r>
              <a:rPr lang="en-US" dirty="0">
                <a:solidFill>
                  <a:srgbClr val="0000FF"/>
                </a:solidFill>
              </a:rPr>
              <a:t>ACACES 2018 </a:t>
            </a:r>
          </a:p>
          <a:p>
            <a:pPr lvl="1"/>
            <a:r>
              <a:rPr lang="en-US" dirty="0"/>
              <a:t>Memory Systems and Memory-Centric Computing Systems</a:t>
            </a:r>
          </a:p>
          <a:p>
            <a:pPr lvl="1"/>
            <a:r>
              <a:rPr lang="en-US" dirty="0"/>
              <a:t>Taught by Onur Mutlu July 9-13, 2018</a:t>
            </a:r>
          </a:p>
          <a:p>
            <a:pPr lvl="1"/>
            <a:r>
              <a:rPr lang="en-US" dirty="0"/>
              <a:t>~6.5 hours of lectures</a:t>
            </a:r>
          </a:p>
          <a:p>
            <a:endParaRPr lang="en-US" dirty="0">
              <a:solidFill>
                <a:srgbClr val="0000FF"/>
              </a:solidFill>
            </a:endParaRPr>
          </a:p>
          <a:p>
            <a:r>
              <a:rPr lang="en-US" dirty="0">
                <a:solidFill>
                  <a:srgbClr val="0000FF"/>
                </a:solidFill>
              </a:rPr>
              <a:t>Website for the Course including Videos, Slides, Papers</a:t>
            </a:r>
          </a:p>
          <a:p>
            <a:pPr lvl="1"/>
            <a:r>
              <a:rPr lang="en-US" dirty="0">
                <a:hlinkClick r:id="rId2"/>
              </a:rPr>
              <a:t>https://people.inf.ethz.ch/omutlu/acaces2018.html</a:t>
            </a:r>
            <a:r>
              <a:rPr lang="en-US" dirty="0"/>
              <a:t> </a:t>
            </a:r>
          </a:p>
          <a:p>
            <a:pPr lvl="1"/>
            <a:r>
              <a:rPr lang="en-US" dirty="0">
                <a:hlinkClick r:id="rId3"/>
              </a:rPr>
              <a:t>https://www.youtube.com/playlist?list=PL5Q2soXY2Zi-HXxomthrpDpMJm05P6J9x</a:t>
            </a:r>
            <a:r>
              <a:rPr lang="en-US" dirty="0"/>
              <a:t> </a:t>
            </a:r>
          </a:p>
          <a:p>
            <a:pPr lvl="1"/>
            <a:endParaRPr lang="en-US" dirty="0">
              <a:hlinkClick r:id="rId4"/>
            </a:endParaRPr>
          </a:p>
          <a:p>
            <a:r>
              <a:rPr lang="en-US" dirty="0">
                <a:solidFill>
                  <a:srgbClr val="0000FF"/>
                </a:solidFill>
              </a:rPr>
              <a:t>All Papers are at:</a:t>
            </a:r>
          </a:p>
          <a:p>
            <a:pPr lvl="1"/>
            <a:r>
              <a:rPr lang="en-US" dirty="0">
                <a:hlinkClick r:id="rId4"/>
              </a:rPr>
              <a:t>https://people.inf.ethz.ch/omutlu/projects.htm</a:t>
            </a:r>
            <a:r>
              <a:rPr lang="en-US" dirty="0"/>
              <a:t> </a:t>
            </a:r>
          </a:p>
          <a:p>
            <a:pPr lvl="1"/>
            <a:r>
              <a:rPr lang="en-US" dirty="0"/>
              <a:t>Final lecture notes and readings (for all topics)</a:t>
            </a:r>
          </a:p>
          <a:p>
            <a:endParaRPr lang="en-US" dirty="0">
              <a:solidFill>
                <a:srgbClr val="0000FF"/>
              </a:solidFill>
            </a:endParaRPr>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024"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024" rtl="0" eaLnBrk="1" fontAlgn="auto" latinLnBrk="0" hangingPunct="1">
                <a:lnSpc>
                  <a:spcPct val="100000"/>
                </a:lnSpc>
                <a:spcBef>
                  <a:spcPts val="0"/>
                </a:spcBef>
                <a:spcAft>
                  <a:spcPts val="0"/>
                </a:spcAft>
                <a:buClrTx/>
                <a:buSzTx/>
                <a:buFontTx/>
                <a:buNone/>
                <a:tabLst/>
                <a:defRPr/>
              </a:pPr>
              <a:t>284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0986046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Longer Memory Course (~18 hours)</a:t>
            </a:r>
          </a:p>
        </p:txBody>
      </p:sp>
      <p:sp>
        <p:nvSpPr>
          <p:cNvPr id="3" name="Content Placeholder 2"/>
          <p:cNvSpPr>
            <a:spLocks noGrp="1"/>
          </p:cNvSpPr>
          <p:nvPr>
            <p:ph idx="1"/>
          </p:nvPr>
        </p:nvSpPr>
        <p:spPr>
          <a:xfrm>
            <a:off x="228600" y="1124744"/>
            <a:ext cx="8610600" cy="5123656"/>
          </a:xfrm>
        </p:spPr>
        <p:txBody>
          <a:bodyPr/>
          <a:lstStyle/>
          <a:p>
            <a:r>
              <a:rPr lang="en-US" dirty="0">
                <a:solidFill>
                  <a:srgbClr val="0000FF"/>
                </a:solidFill>
              </a:rPr>
              <a:t>TU Wien 2019 </a:t>
            </a:r>
          </a:p>
          <a:p>
            <a:pPr lvl="1"/>
            <a:r>
              <a:rPr lang="en-US" dirty="0"/>
              <a:t>Memory Systems and Memory-Centric Computing Systems</a:t>
            </a:r>
          </a:p>
          <a:p>
            <a:pPr lvl="1"/>
            <a:r>
              <a:rPr lang="en-US" dirty="0"/>
              <a:t>Taught by Onur Mutlu June 12-19, 2019</a:t>
            </a:r>
          </a:p>
          <a:p>
            <a:pPr lvl="1"/>
            <a:r>
              <a:rPr lang="en-US" dirty="0"/>
              <a:t>~18 hours of lectures</a:t>
            </a:r>
          </a:p>
          <a:p>
            <a:endParaRPr lang="en-US" dirty="0">
              <a:solidFill>
                <a:srgbClr val="0000FF"/>
              </a:solidFill>
            </a:endParaRPr>
          </a:p>
          <a:p>
            <a:r>
              <a:rPr lang="en-US" dirty="0">
                <a:solidFill>
                  <a:srgbClr val="0000FF"/>
                </a:solidFill>
              </a:rPr>
              <a:t>Website for the Course including Videos, Slides, Papers</a:t>
            </a:r>
          </a:p>
          <a:p>
            <a:pPr lvl="1"/>
            <a:r>
              <a:rPr lang="en-US" dirty="0">
                <a:hlinkClick r:id="rId2"/>
              </a:rPr>
              <a:t>https://safari.ethz.ch/memory_systems/TUWien2019</a:t>
            </a:r>
            <a:r>
              <a:rPr lang="en-US" dirty="0"/>
              <a:t>  </a:t>
            </a:r>
          </a:p>
          <a:p>
            <a:pPr lvl="1"/>
            <a:r>
              <a:rPr lang="en-US" dirty="0">
                <a:hlinkClick r:id="rId3"/>
              </a:rPr>
              <a:t>https://www.youtube.com/playlist?list=PL5Q2soXY2Zi_gntM55VoMlKlw7YrXOhbl</a:t>
            </a:r>
            <a:endParaRPr lang="en-US" dirty="0"/>
          </a:p>
          <a:p>
            <a:pPr lvl="1"/>
            <a:endParaRPr lang="en-US" dirty="0">
              <a:hlinkClick r:id="rId4"/>
            </a:endParaRPr>
          </a:p>
          <a:p>
            <a:r>
              <a:rPr lang="en-US" dirty="0">
                <a:solidFill>
                  <a:srgbClr val="0000FF"/>
                </a:solidFill>
              </a:rPr>
              <a:t>All Papers are at:</a:t>
            </a:r>
          </a:p>
          <a:p>
            <a:pPr lvl="1"/>
            <a:r>
              <a:rPr lang="en-US" dirty="0">
                <a:hlinkClick r:id="rId4"/>
              </a:rPr>
              <a:t>https://people.inf.ethz.ch/omutlu/projects.htm</a:t>
            </a:r>
            <a:r>
              <a:rPr lang="en-US" dirty="0"/>
              <a:t> </a:t>
            </a:r>
          </a:p>
          <a:p>
            <a:pPr lvl="1"/>
            <a:r>
              <a:rPr lang="en-US" dirty="0"/>
              <a:t>Final lecture notes and readings (for all topics)</a:t>
            </a:r>
          </a:p>
          <a:p>
            <a:endParaRPr lang="en-US" dirty="0">
              <a:solidFill>
                <a:srgbClr val="0000FF"/>
              </a:solidFill>
            </a:endParaRPr>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024"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024" rtl="0" eaLnBrk="1" fontAlgn="auto" latinLnBrk="0" hangingPunct="1">
                <a:lnSpc>
                  <a:spcPct val="100000"/>
                </a:lnSpc>
                <a:spcBef>
                  <a:spcPts val="0"/>
                </a:spcBef>
                <a:spcAft>
                  <a:spcPts val="0"/>
                </a:spcAft>
                <a:buClrTx/>
                <a:buSzTx/>
                <a:buFontTx/>
                <a:buNone/>
                <a:tabLst/>
                <a:defRPr/>
              </a:pPr>
              <a:t>285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51280011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0E75-44AE-3749-84A1-9991C665D4E8}"/>
              </a:ext>
            </a:extLst>
          </p:cNvPr>
          <p:cNvSpPr>
            <a:spLocks noGrp="1"/>
          </p:cNvSpPr>
          <p:nvPr>
            <p:ph type="title"/>
          </p:nvPr>
        </p:nvSpPr>
        <p:spPr/>
        <p:txBody>
          <a:bodyPr/>
          <a:lstStyle/>
          <a:p>
            <a:r>
              <a:rPr lang="en-US" dirty="0"/>
              <a:t>An Interview on Research and Education</a:t>
            </a:r>
          </a:p>
        </p:txBody>
      </p:sp>
      <p:sp>
        <p:nvSpPr>
          <p:cNvPr id="3" name="Content Placeholder 2">
            <a:extLst>
              <a:ext uri="{FF2B5EF4-FFF2-40B4-BE49-F238E27FC236}">
                <a16:creationId xmlns:a16="http://schemas.microsoft.com/office/drawing/2014/main" id="{69BE6586-EEE6-A04A-A548-5966B309FAAB}"/>
              </a:ext>
            </a:extLst>
          </p:cNvPr>
          <p:cNvSpPr>
            <a:spLocks noGrp="1"/>
          </p:cNvSpPr>
          <p:nvPr>
            <p:ph idx="1"/>
          </p:nvPr>
        </p:nvSpPr>
        <p:spPr/>
        <p:txBody>
          <a:bodyPr/>
          <a:lstStyle/>
          <a:p>
            <a:r>
              <a:rPr lang="en-US" dirty="0"/>
              <a:t>Computing Research and Education (@ ISCA 2019)</a:t>
            </a:r>
          </a:p>
          <a:p>
            <a:pPr lvl="1"/>
            <a:r>
              <a:rPr lang="en-US" dirty="0">
                <a:hlinkClick r:id="rId2"/>
              </a:rPr>
              <a:t>https://www.youtube.com/watch?v=8ffSEKZhmvo&amp;list=PL5Q2soXY2Zi_4oP9LdL3cc8G6NIjD2Ydz</a:t>
            </a:r>
            <a:endParaRPr lang="en-US" dirty="0"/>
          </a:p>
          <a:p>
            <a:pPr lvl="1"/>
            <a:endParaRPr lang="en-US" dirty="0"/>
          </a:p>
          <a:p>
            <a:pPr lvl="1"/>
            <a:endParaRPr lang="en-US" dirty="0"/>
          </a:p>
          <a:p>
            <a:r>
              <a:rPr lang="en-US" dirty="0"/>
              <a:t>Maurice Wilkes Award Speech (10 minutes)</a:t>
            </a:r>
          </a:p>
          <a:p>
            <a:pPr lvl="1"/>
            <a:r>
              <a:rPr lang="en-US" dirty="0">
                <a:hlinkClick r:id="rId3"/>
              </a:rPr>
              <a:t>https://www.youtube.com/watch?v=tcQ3zZ3JpuA&amp;list=PL5Q2soXY2Zi8D_5MGV6EnXEJHnV2YFBJl&amp;index=15</a:t>
            </a:r>
            <a:endParaRPr lang="en-US" dirty="0"/>
          </a:p>
        </p:txBody>
      </p:sp>
      <p:sp>
        <p:nvSpPr>
          <p:cNvPr id="4" name="Slide Number Placeholder 3">
            <a:extLst>
              <a:ext uri="{FF2B5EF4-FFF2-40B4-BE49-F238E27FC236}">
                <a16:creationId xmlns:a16="http://schemas.microsoft.com/office/drawing/2014/main" id="{8EF1CA24-C7A2-D849-8A4D-9CCFFD7B50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459562178"/>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45B70-88E5-4A45-8F0F-98E8802735F5}"/>
              </a:ext>
            </a:extLst>
          </p:cNvPr>
          <p:cNvSpPr>
            <a:spLocks noGrp="1"/>
          </p:cNvSpPr>
          <p:nvPr>
            <p:ph type="title"/>
          </p:nvPr>
        </p:nvSpPr>
        <p:spPr/>
        <p:txBody>
          <a:bodyPr/>
          <a:lstStyle/>
          <a:p>
            <a:r>
              <a:rPr lang="en-US" dirty="0"/>
              <a:t>More Thoughts and Suggestions</a:t>
            </a:r>
          </a:p>
        </p:txBody>
      </p:sp>
      <p:sp>
        <p:nvSpPr>
          <p:cNvPr id="3" name="Content Placeholder 2">
            <a:extLst>
              <a:ext uri="{FF2B5EF4-FFF2-40B4-BE49-F238E27FC236}">
                <a16:creationId xmlns:a16="http://schemas.microsoft.com/office/drawing/2014/main" id="{163D66C4-277F-5645-8E15-23E56F3B54BA}"/>
              </a:ext>
            </a:extLst>
          </p:cNvPr>
          <p:cNvSpPr>
            <a:spLocks noGrp="1"/>
          </p:cNvSpPr>
          <p:nvPr>
            <p:ph idx="1"/>
          </p:nvPr>
        </p:nvSpPr>
        <p:spPr>
          <a:xfrm>
            <a:off x="228600" y="1052736"/>
            <a:ext cx="8915400" cy="5195664"/>
          </a:xfrm>
        </p:spPr>
        <p:txBody>
          <a:bodyPr/>
          <a:lstStyle/>
          <a:p>
            <a:r>
              <a:rPr lang="en-US" sz="1800" dirty="0"/>
              <a:t>Onur Mutlu,</a:t>
            </a:r>
            <a:br>
              <a:rPr lang="en-US" sz="1800" dirty="0"/>
            </a:br>
            <a:r>
              <a:rPr lang="en-US" sz="1800" b="1" dirty="0">
                <a:hlinkClick r:id="rId2"/>
              </a:rPr>
              <a:t>"Some Reflections (on DRAM)"</a:t>
            </a:r>
            <a:br>
              <a:rPr lang="en-US" sz="1800" dirty="0"/>
            </a:br>
            <a:r>
              <a:rPr lang="en-US" sz="1800" i="1" dirty="0"/>
              <a:t>Award Speech for </a:t>
            </a:r>
            <a:r>
              <a:rPr lang="en-US" sz="1800" i="1" dirty="0">
                <a:hlinkClick r:id="rId3"/>
              </a:rPr>
              <a:t>ACM SIGARCH Maurice Wilkes Award</a:t>
            </a:r>
            <a:r>
              <a:rPr lang="en-US" sz="1800" i="1" dirty="0"/>
              <a:t>, at the </a:t>
            </a:r>
            <a:r>
              <a:rPr lang="en-US" sz="1800" b="1" i="1" dirty="0"/>
              <a:t>ISCA</a:t>
            </a:r>
            <a:r>
              <a:rPr lang="en-US" sz="1800" i="1" dirty="0"/>
              <a:t> Awards Ceremony</a:t>
            </a:r>
            <a:r>
              <a:rPr lang="en-US" sz="1800" dirty="0"/>
              <a:t>, Phoenix, AZ, USA, 25 June 2019.</a:t>
            </a:r>
            <a:br>
              <a:rPr lang="en-US" sz="1800" dirty="0"/>
            </a:br>
            <a:r>
              <a:rPr lang="en-US" sz="1800" dirty="0"/>
              <a:t>[</a:t>
            </a:r>
            <a:r>
              <a:rPr lang="en-US" sz="1800" dirty="0">
                <a:hlinkClick r:id="rId2"/>
              </a:rPr>
              <a:t>Slides (pptx)</a:t>
            </a:r>
            <a:r>
              <a:rPr lang="en-US" sz="1800" dirty="0"/>
              <a:t> </a:t>
            </a:r>
            <a:r>
              <a:rPr lang="en-US" sz="1800" dirty="0">
                <a:hlinkClick r:id="rId4"/>
              </a:rPr>
              <a:t>(pdf)</a:t>
            </a:r>
            <a:r>
              <a:rPr lang="en-US" sz="1800" dirty="0"/>
              <a:t>]</a:t>
            </a:r>
            <a:br>
              <a:rPr lang="en-US" sz="1800" dirty="0"/>
            </a:br>
            <a:r>
              <a:rPr lang="en-US" sz="1800" dirty="0"/>
              <a:t>[</a:t>
            </a:r>
            <a:r>
              <a:rPr lang="en-US" sz="1800" dirty="0">
                <a:hlinkClick r:id="rId5"/>
              </a:rPr>
              <a:t>Video of Award Acceptance Speech (Youtube; 10 minutes)</a:t>
            </a:r>
            <a:r>
              <a:rPr lang="en-US" sz="1800" dirty="0"/>
              <a:t> </a:t>
            </a:r>
            <a:r>
              <a:rPr lang="en-US" sz="1800" dirty="0">
                <a:hlinkClick r:id="rId6"/>
              </a:rPr>
              <a:t>(Youku; 13 minutes)</a:t>
            </a:r>
            <a:r>
              <a:rPr lang="en-US" sz="1800" dirty="0"/>
              <a:t>]</a:t>
            </a:r>
            <a:br>
              <a:rPr lang="en-US" sz="1800" dirty="0"/>
            </a:br>
            <a:r>
              <a:rPr lang="en-US" sz="1800" dirty="0"/>
              <a:t>[</a:t>
            </a:r>
            <a:r>
              <a:rPr lang="en-US" sz="1800" dirty="0">
                <a:hlinkClick r:id="rId7"/>
              </a:rPr>
              <a:t>Video of Interview after Award Acceptance (Youtube; 1 hour 6 minutes)</a:t>
            </a:r>
            <a:r>
              <a:rPr lang="en-US" sz="1800" dirty="0"/>
              <a:t> </a:t>
            </a:r>
            <a:r>
              <a:rPr lang="en-US" sz="1800" dirty="0">
                <a:hlinkClick r:id="rId8"/>
              </a:rPr>
              <a:t>(Youku; 1 hour 6 minutes)</a:t>
            </a:r>
            <a:r>
              <a:rPr lang="en-US" sz="1800" dirty="0"/>
              <a:t>]</a:t>
            </a:r>
            <a:br>
              <a:rPr lang="en-US" sz="1800" dirty="0"/>
            </a:br>
            <a:r>
              <a:rPr lang="en-US" sz="1800" dirty="0"/>
              <a:t>[</a:t>
            </a:r>
            <a:r>
              <a:rPr lang="en-US" sz="1800" dirty="0">
                <a:hlinkClick r:id="rId9"/>
              </a:rPr>
              <a:t>News Article on "ACM SIGARCH Maurice Wilkes Award goes to Prof. Onur Mutlu"</a:t>
            </a:r>
            <a:r>
              <a:rPr lang="en-US" sz="1800" dirty="0"/>
              <a:t>]</a:t>
            </a:r>
          </a:p>
          <a:p>
            <a:pPr marL="0" indent="0">
              <a:buNone/>
            </a:pPr>
            <a:br>
              <a:rPr lang="en-US" sz="2000" dirty="0"/>
            </a:br>
            <a:endParaRPr lang="en-US" sz="1900" dirty="0"/>
          </a:p>
          <a:p>
            <a:r>
              <a:rPr lang="en-US" sz="1900" dirty="0"/>
              <a:t>Onur Mutlu,</a:t>
            </a:r>
            <a:br>
              <a:rPr lang="en-US" sz="1900" dirty="0"/>
            </a:br>
            <a:r>
              <a:rPr lang="en-US" sz="1900" b="1" dirty="0">
                <a:hlinkClick r:id="rId10"/>
              </a:rPr>
              <a:t>"How to Build an Impactful Research Group"</a:t>
            </a:r>
            <a:br>
              <a:rPr lang="en-US" sz="1900" dirty="0"/>
            </a:br>
            <a:r>
              <a:rPr lang="en-US" sz="1900" i="1" dirty="0">
                <a:hlinkClick r:id="rId11"/>
              </a:rPr>
              <a:t>57th Design Automation Conference Early Career Workshop (</a:t>
            </a:r>
            <a:r>
              <a:rPr lang="en-US" sz="1900" b="1" i="1" dirty="0">
                <a:hlinkClick r:id="rId11"/>
              </a:rPr>
              <a:t>DAC</a:t>
            </a:r>
            <a:r>
              <a:rPr lang="en-US" sz="1900" i="1" dirty="0">
                <a:hlinkClick r:id="rId11"/>
              </a:rPr>
              <a:t>)</a:t>
            </a:r>
            <a:r>
              <a:rPr lang="en-US" sz="1900" dirty="0"/>
              <a:t>, Virtual, 19 July 2020.</a:t>
            </a:r>
            <a:br>
              <a:rPr lang="en-US" sz="1900" dirty="0"/>
            </a:br>
            <a:r>
              <a:rPr lang="en-US" sz="1900" dirty="0"/>
              <a:t>[</a:t>
            </a:r>
            <a:r>
              <a:rPr lang="en-US" sz="1900" dirty="0">
                <a:hlinkClick r:id="rId10"/>
              </a:rPr>
              <a:t>Slides (pptx)</a:t>
            </a:r>
            <a:r>
              <a:rPr lang="en-US" sz="1900" dirty="0"/>
              <a:t> </a:t>
            </a:r>
            <a:r>
              <a:rPr lang="en-US" sz="1900" dirty="0">
                <a:hlinkClick r:id="rId12"/>
              </a:rPr>
              <a:t>(pdf)</a:t>
            </a:r>
            <a:r>
              <a:rPr lang="en-US" sz="1900" dirty="0"/>
              <a:t>]</a:t>
            </a:r>
            <a:br>
              <a:rPr lang="en-US" sz="2000" dirty="0"/>
            </a:br>
            <a:endParaRPr lang="en-US" sz="1900" dirty="0"/>
          </a:p>
          <a:p>
            <a:pPr marL="0" indent="0">
              <a:buNone/>
            </a:pPr>
            <a:br>
              <a:rPr lang="en-US" dirty="0"/>
            </a:br>
            <a:endParaRPr lang="en-US" dirty="0"/>
          </a:p>
        </p:txBody>
      </p:sp>
    </p:spTree>
    <p:extLst>
      <p:ext uri="{BB962C8B-B14F-4D97-AF65-F5344CB8AC3E}">
        <p14:creationId xmlns:p14="http://schemas.microsoft.com/office/powerpoint/2010/main" val="91592215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Reference Overview Paper I</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7" name="Picture 6">
            <a:extLst>
              <a:ext uri="{FF2B5EF4-FFF2-40B4-BE49-F238E27FC236}">
                <a16:creationId xmlns:a16="http://schemas.microsoft.com/office/drawing/2014/main" id="{2FF683EC-8C81-D44E-8211-9FB74E1762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24744"/>
            <a:ext cx="9144000" cy="2987763"/>
          </a:xfrm>
          <a:prstGeom prst="rect">
            <a:avLst/>
          </a:prstGeom>
        </p:spPr>
      </p:pic>
      <p:sp>
        <p:nvSpPr>
          <p:cNvPr id="8" name="Content Placeholder 2">
            <a:extLst>
              <a:ext uri="{FF2B5EF4-FFF2-40B4-BE49-F238E27FC236}">
                <a16:creationId xmlns:a16="http://schemas.microsoft.com/office/drawing/2014/main" id="{3F2BD8AA-5E69-D846-BFB8-21B3FD479841}"/>
              </a:ext>
            </a:extLst>
          </p:cNvPr>
          <p:cNvSpPr txBox="1">
            <a:spLocks/>
          </p:cNvSpPr>
          <p:nvPr/>
        </p:nvSpPr>
        <p:spPr bwMode="auto">
          <a:xfrm>
            <a:off x="381000" y="1205136"/>
            <a:ext cx="8915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sz="1900" b="0" i="0" u="none" strike="noStrike" kern="1200" cap="none" spc="0" normalizeH="0" baseline="0" noProof="0" dirty="0">
                <a:ln>
                  <a:noFill/>
                </a:ln>
                <a:solidFill>
                  <a:srgbClr val="000000"/>
                </a:solidFill>
                <a:effectLst/>
                <a:uLnTx/>
                <a:uFillTx/>
                <a:latin typeface="Tahoma"/>
                <a:ea typeface="+mn-ea"/>
                <a:cs typeface="+mn-cs"/>
              </a:rPr>
              <a:t>Onur Mutlu, Saugata Ghose, Juan Gomez-Luna, and </a:t>
            </a:r>
            <a:r>
              <a:rPr kumimoji="0" lang="en-US" sz="1900" b="0" i="0" u="none" strike="noStrike" kern="1200" cap="none" spc="0" normalizeH="0" baseline="0" noProof="0" dirty="0" err="1">
                <a:ln>
                  <a:noFill/>
                </a:ln>
                <a:solidFill>
                  <a:srgbClr val="000000"/>
                </a:solidFill>
                <a:effectLst/>
                <a:uLnTx/>
                <a:uFillTx/>
                <a:latin typeface="Tahoma"/>
                <a:ea typeface="+mn-ea"/>
                <a:cs typeface="+mn-cs"/>
              </a:rPr>
              <a:t>Rachata</a:t>
            </a:r>
            <a:r>
              <a:rPr kumimoji="0" lang="en-US" sz="1900" b="0" i="0" u="none" strike="noStrike" kern="1200" cap="none" spc="0" normalizeH="0" baseline="0" noProof="0" dirty="0">
                <a:ln>
                  <a:noFill/>
                </a:ln>
                <a:solidFill>
                  <a:srgbClr val="000000"/>
                </a:solidFill>
                <a:effectLst/>
                <a:uLnTx/>
                <a:uFillTx/>
                <a:latin typeface="Tahoma"/>
                <a:ea typeface="+mn-ea"/>
                <a:cs typeface="+mn-cs"/>
              </a:rPr>
              <a:t> Ausavarungnirun,</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1" i="0" u="none" strike="noStrike" kern="1200" cap="none" spc="0" normalizeH="0" baseline="0" noProof="0" dirty="0">
                <a:ln>
                  <a:noFill/>
                </a:ln>
                <a:solidFill>
                  <a:srgbClr val="0432FF"/>
                </a:solidFill>
                <a:effectLst/>
                <a:uLnTx/>
                <a:uFillTx/>
                <a:latin typeface="Tahoma"/>
                <a:ea typeface="+mn-ea"/>
                <a:cs typeface="+mn-cs"/>
                <a:hlinkClick r:id="rId3">
                  <a:extLst>
                    <a:ext uri="{A12FA001-AC4F-418D-AE19-62706E023703}">
                      <ahyp:hlinkClr xmlns:ahyp="http://schemas.microsoft.com/office/drawing/2018/hyperlinkcolor" val="tx"/>
                    </a:ext>
                  </a:extLst>
                </a:hlinkClick>
              </a:rPr>
              <a:t>"Processing Data Where It Makes Sense: Enabling In-Memory Computation"</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0" i="1" u="none" strike="noStrike" kern="1200" cap="none" spc="0" normalizeH="0" baseline="0" noProof="0" dirty="0">
                <a:ln>
                  <a:noFill/>
                </a:ln>
                <a:solidFill>
                  <a:srgbClr val="000000"/>
                </a:solidFill>
                <a:effectLst/>
                <a:uLnTx/>
                <a:uFillTx/>
                <a:latin typeface="Tahoma"/>
                <a:ea typeface="+mn-ea"/>
                <a:cs typeface="+mn-cs"/>
              </a:rPr>
              <a:t>Invited paper in </a:t>
            </a:r>
            <a:r>
              <a:rPr kumimoji="0" lang="en-US" sz="1900" b="0" i="1" u="none" strike="noStrike" kern="1200" cap="none" spc="0" normalizeH="0" baseline="0" noProof="0" dirty="0">
                <a:ln>
                  <a:noFill/>
                </a:ln>
                <a:solidFill>
                  <a:srgbClr val="000000"/>
                </a:solidFill>
                <a:effectLst/>
                <a:uLnTx/>
                <a:uFillTx/>
                <a:latin typeface="Tahoma"/>
                <a:ea typeface="+mn-ea"/>
                <a:cs typeface="+mn-cs"/>
                <a:hlinkClick r:id="rId4"/>
              </a:rPr>
              <a:t>Microprocessors and Microsystems</a:t>
            </a:r>
            <a:r>
              <a:rPr kumimoji="0" lang="en-US" sz="1900" b="0" i="1" u="none" strike="noStrike" kern="1200" cap="none" spc="0" normalizeH="0" baseline="0" noProof="0" dirty="0">
                <a:ln>
                  <a:noFill/>
                </a:ln>
                <a:solidFill>
                  <a:srgbClr val="000000"/>
                </a:solidFill>
                <a:effectLst/>
                <a:uLnTx/>
                <a:uFillTx/>
                <a:latin typeface="Tahoma"/>
                <a:ea typeface="+mn-ea"/>
                <a:cs typeface="+mn-cs"/>
              </a:rPr>
              <a:t> (</a:t>
            </a:r>
            <a:r>
              <a:rPr kumimoji="0" lang="en-US" sz="1900" b="1" i="1" u="none" strike="noStrike" kern="1200" cap="none" spc="0" normalizeH="0" baseline="0" noProof="0" dirty="0">
                <a:ln>
                  <a:noFill/>
                </a:ln>
                <a:solidFill>
                  <a:srgbClr val="000000"/>
                </a:solidFill>
                <a:effectLst/>
                <a:uLnTx/>
                <a:uFillTx/>
                <a:latin typeface="Tahoma"/>
                <a:ea typeface="+mn-ea"/>
                <a:cs typeface="+mn-cs"/>
              </a:rPr>
              <a:t>MICPRO</a:t>
            </a:r>
            <a:r>
              <a:rPr kumimoji="0" lang="en-US" sz="1900" b="0" i="1" u="none" strike="noStrike" kern="1200" cap="none" spc="0" normalizeH="0" baseline="0" noProof="0" dirty="0">
                <a:ln>
                  <a:noFill/>
                </a:ln>
                <a:solidFill>
                  <a:srgbClr val="000000"/>
                </a:solidFill>
                <a:effectLst/>
                <a:uLnTx/>
                <a:uFillTx/>
                <a:latin typeface="Tahoma"/>
                <a:ea typeface="+mn-ea"/>
                <a:cs typeface="+mn-cs"/>
              </a:rPr>
              <a:t>)</a:t>
            </a:r>
            <a:r>
              <a:rPr kumimoji="0" lang="en-US" sz="1900" b="0" i="0" u="none" strike="noStrike" kern="1200" cap="none" spc="0" normalizeH="0" baseline="0" noProof="0" dirty="0">
                <a:ln>
                  <a:noFill/>
                </a:ln>
                <a:solidFill>
                  <a:srgbClr val="000000"/>
                </a:solidFill>
                <a:effectLst/>
                <a:uLnTx/>
                <a:uFillTx/>
                <a:latin typeface="Tahoma"/>
                <a:ea typeface="+mn-ea"/>
                <a:cs typeface="+mn-cs"/>
              </a:rPr>
              <a:t>, June 2019. </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0" i="0" u="none" strike="noStrike" kern="1200" cap="none" spc="0" normalizeH="0" baseline="0" noProof="0" dirty="0">
                <a:ln>
                  <a:noFill/>
                </a:ln>
                <a:solidFill>
                  <a:srgbClr val="000000"/>
                </a:solidFill>
                <a:effectLst/>
                <a:uLnTx/>
                <a:uFillTx/>
                <a:latin typeface="Tahoma"/>
                <a:ea typeface="+mn-ea"/>
                <a:cs typeface="+mn-cs"/>
              </a:rPr>
              <a:t>[</a:t>
            </a:r>
            <a:r>
              <a:rPr kumimoji="0" lang="en-US" sz="1900" b="0" i="0" u="none" strike="noStrike" kern="1200" cap="none" spc="0" normalizeH="0" baseline="0" noProof="0" dirty="0">
                <a:ln>
                  <a:noFill/>
                </a:ln>
                <a:solidFill>
                  <a:srgbClr val="000000"/>
                </a:solidFill>
                <a:effectLst/>
                <a:uLnTx/>
                <a:uFillTx/>
                <a:latin typeface="Tahoma"/>
                <a:ea typeface="+mn-ea"/>
                <a:cs typeface="+mn-cs"/>
                <a:hlinkClick r:id="rId5"/>
              </a:rPr>
              <a:t>arXiv version</a:t>
            </a:r>
            <a:r>
              <a:rPr kumimoji="0" lang="en-US" sz="1900" b="0" i="0" u="none" strike="noStrike" kern="1200" cap="none" spc="0" normalizeH="0" baseline="0" noProof="0" dirty="0">
                <a:ln>
                  <a:noFill/>
                </a:ln>
                <a:solidFill>
                  <a:srgbClr val="000000"/>
                </a:solidFill>
                <a:effectLst/>
                <a:uLnTx/>
                <a:uFillTx/>
                <a:latin typeface="Tahoma"/>
                <a:ea typeface="+mn-ea"/>
                <a:cs typeface="+mn-cs"/>
              </a:rPr>
              <a:t>]</a:t>
            </a:r>
            <a:endParaRPr kumimoji="0" lang="en-US" sz="1900" b="1" i="0" u="none" strike="noStrike" kern="0" cap="none" spc="0" normalizeH="0" baseline="0" noProof="0" dirty="0">
              <a:ln>
                <a:noFill/>
              </a:ln>
              <a:solidFill>
                <a:srgbClr val="000000"/>
              </a:solidFill>
              <a:effectLst/>
              <a:uLnTx/>
              <a:uFillTx/>
              <a:latin typeface="Tahoma"/>
              <a:ea typeface="+mn-ea"/>
              <a:cs typeface="+mn-cs"/>
            </a:endParaRPr>
          </a:p>
        </p:txBody>
      </p:sp>
      <p:sp>
        <p:nvSpPr>
          <p:cNvPr id="5" name="TextBox 4">
            <a:extLst>
              <a:ext uri="{FF2B5EF4-FFF2-40B4-BE49-F238E27FC236}">
                <a16:creationId xmlns:a16="http://schemas.microsoft.com/office/drawing/2014/main" id="{B44AC5CF-BFA6-5646-92DE-C9D89AA74928}"/>
              </a:ext>
            </a:extLst>
          </p:cNvPr>
          <p:cNvSpPr txBox="1"/>
          <p:nvPr/>
        </p:nvSpPr>
        <p:spPr>
          <a:xfrm>
            <a:off x="2411760" y="6453336"/>
            <a:ext cx="4674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Tahoma"/>
                <a:ea typeface="+mn-ea"/>
                <a:cs typeface="+mn-cs"/>
                <a:hlinkClick r:id="rId5">
                  <a:extLst>
                    <a:ext uri="{A12FA001-AC4F-418D-AE19-62706E023703}">
                      <ahyp:hlinkClr xmlns:ahyp="http://schemas.microsoft.com/office/drawing/2018/hyperlinkcolor" val="tx"/>
                    </a:ext>
                  </a:extLst>
                </a:hlinkClick>
              </a:rPr>
              <a:t>https://arxiv.org/pdf/1903.03988.pdf</a:t>
            </a:r>
            <a:endParaRPr kumimoji="0" lang="en-US" sz="1800" b="1" i="0" u="none" strike="noStrike" kern="1200" cap="none" spc="0" normalizeH="0" baseline="0" noProof="0" dirty="0">
              <a:ln>
                <a:noFill/>
              </a:ln>
              <a:solidFill>
                <a:srgbClr val="0432FF"/>
              </a:solidFill>
              <a:effectLst/>
              <a:uLnTx/>
              <a:uFillTx/>
              <a:latin typeface="Tahoma"/>
              <a:ea typeface="+mn-ea"/>
              <a:cs typeface="+mn-cs"/>
            </a:endParaRPr>
          </a:p>
        </p:txBody>
      </p:sp>
    </p:spTree>
    <p:extLst>
      <p:ext uri="{BB962C8B-B14F-4D97-AF65-F5344CB8AC3E}">
        <p14:creationId xmlns:p14="http://schemas.microsoft.com/office/powerpoint/2010/main" val="15685060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Reference Overview Paper II</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3F2BD8AA-5E69-D846-BFB8-21B3FD479841}"/>
              </a:ext>
            </a:extLst>
          </p:cNvPr>
          <p:cNvSpPr txBox="1">
            <a:spLocks/>
          </p:cNvSpPr>
          <p:nvPr/>
        </p:nvSpPr>
        <p:spPr bwMode="auto">
          <a:xfrm>
            <a:off x="381000" y="1205136"/>
            <a:ext cx="8915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sz="1700" b="0" i="0" u="none" strike="noStrike" kern="1200" cap="none" spc="0" normalizeH="0" baseline="0" noProof="0" dirty="0">
                <a:ln>
                  <a:noFill/>
                </a:ln>
                <a:solidFill>
                  <a:srgbClr val="000000"/>
                </a:solidFill>
                <a:effectLst/>
                <a:uLnTx/>
                <a:uFillTx/>
                <a:latin typeface="Tahoma"/>
                <a:ea typeface="+mn-ea"/>
                <a:cs typeface="+mn-cs"/>
              </a:rPr>
              <a:t>Saugata Ghose, Amirali Boroumand, </a:t>
            </a:r>
            <a:r>
              <a:rPr kumimoji="0" lang="en-US" sz="1700" b="0" i="0" u="none" strike="noStrike" kern="1200" cap="none" spc="0" normalizeH="0" baseline="0" noProof="0" dirty="0" err="1">
                <a:ln>
                  <a:noFill/>
                </a:ln>
                <a:solidFill>
                  <a:srgbClr val="000000"/>
                </a:solidFill>
                <a:effectLst/>
                <a:uLnTx/>
                <a:uFillTx/>
                <a:latin typeface="Tahoma"/>
                <a:ea typeface="+mn-ea"/>
                <a:cs typeface="+mn-cs"/>
              </a:rPr>
              <a:t>Jeremie</a:t>
            </a:r>
            <a:r>
              <a:rPr kumimoji="0" lang="en-US" sz="1700" b="0" i="0" u="none" strike="noStrike" kern="1200" cap="none" spc="0" normalizeH="0" baseline="0" noProof="0" dirty="0">
                <a:ln>
                  <a:noFill/>
                </a:ln>
                <a:solidFill>
                  <a:srgbClr val="000000"/>
                </a:solidFill>
                <a:effectLst/>
                <a:uLnTx/>
                <a:uFillTx/>
                <a:latin typeface="Tahoma"/>
                <a:ea typeface="+mn-ea"/>
                <a:cs typeface="+mn-cs"/>
              </a:rPr>
              <a:t> S. Kim, Juan Gomez-Luna, and Onur Mutlu,</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1" i="0" u="none" strike="noStrike" kern="1200" cap="none" spc="0" normalizeH="0" baseline="0" noProof="0" dirty="0">
                <a:ln>
                  <a:noFill/>
                </a:ln>
                <a:solidFill>
                  <a:srgbClr val="0000FF"/>
                </a:solidFill>
                <a:effectLst/>
                <a:uLnTx/>
                <a:uFillTx/>
                <a:latin typeface="Tahoma"/>
                <a:ea typeface="+mn-ea"/>
                <a:cs typeface="+mn-cs"/>
                <a:hlinkClick r:id="rId2">
                  <a:extLst>
                    <a:ext uri="{A12FA001-AC4F-418D-AE19-62706E023703}">
                      <ahyp:hlinkClr xmlns:ahyp="http://schemas.microsoft.com/office/drawing/2018/hyperlinkcolor" val="tx"/>
                    </a:ext>
                  </a:extLst>
                </a:hlinkClick>
              </a:rPr>
              <a:t>"Processing-in-Memory: A Workload-Driven Perspective"</a:t>
            </a:r>
            <a:br>
              <a:rPr kumimoji="0" lang="en-US" sz="1900" b="0" i="0" u="none" strike="noStrike" kern="1200" cap="none" spc="0" normalizeH="0" baseline="0" noProof="0" dirty="0">
                <a:ln>
                  <a:noFill/>
                </a:ln>
                <a:solidFill>
                  <a:srgbClr val="0000FF"/>
                </a:solidFill>
                <a:effectLst/>
                <a:uLnTx/>
                <a:uFillTx/>
                <a:latin typeface="Tahoma"/>
                <a:ea typeface="+mn-ea"/>
                <a:cs typeface="+mn-cs"/>
              </a:rPr>
            </a:br>
            <a:r>
              <a:rPr kumimoji="0" lang="en-US" sz="1900" b="0" i="1" u="none" strike="noStrike" kern="1200" cap="none" spc="0" normalizeH="0" baseline="0" noProof="0" dirty="0">
                <a:ln>
                  <a:noFill/>
                </a:ln>
                <a:solidFill>
                  <a:srgbClr val="000000"/>
                </a:solidFill>
                <a:effectLst/>
                <a:uLnTx/>
                <a:uFillTx/>
                <a:latin typeface="Tahoma"/>
                <a:ea typeface="+mn-ea"/>
                <a:cs typeface="+mn-cs"/>
              </a:rPr>
              <a:t>Invited Article in </a:t>
            </a:r>
            <a:r>
              <a:rPr kumimoji="0" lang="en-US" sz="1900" b="0" i="1" u="none" strike="noStrike" kern="1200" cap="none" spc="0" normalizeH="0" baseline="0" noProof="0" dirty="0">
                <a:ln>
                  <a:noFill/>
                </a:ln>
                <a:solidFill>
                  <a:srgbClr val="000000"/>
                </a:solidFill>
                <a:effectLst/>
                <a:uLnTx/>
                <a:uFillTx/>
                <a:latin typeface="Tahoma"/>
                <a:ea typeface="+mn-ea"/>
                <a:cs typeface="+mn-cs"/>
                <a:hlinkClick r:id="rId3"/>
              </a:rPr>
              <a:t>IBM Journal of Research &amp; Development</a:t>
            </a:r>
            <a:r>
              <a:rPr kumimoji="0" lang="en-US" sz="1900" b="0" i="1" u="none" strike="noStrike" kern="1200" cap="none" spc="0" normalizeH="0" baseline="0" noProof="0" dirty="0">
                <a:ln>
                  <a:noFill/>
                </a:ln>
                <a:solidFill>
                  <a:srgbClr val="000000"/>
                </a:solidFill>
                <a:effectLst/>
                <a:uLnTx/>
                <a:uFillTx/>
                <a:latin typeface="Tahoma"/>
                <a:ea typeface="+mn-ea"/>
                <a:cs typeface="+mn-cs"/>
              </a:rPr>
              <a:t>, Special Issue on Hardware for Artificial Intelligence</a:t>
            </a:r>
            <a:r>
              <a:rPr kumimoji="0" lang="en-US" sz="1900" b="0" i="0" u="none" strike="noStrike" kern="1200" cap="none" spc="0" normalizeH="0" baseline="0" noProof="0" dirty="0">
                <a:ln>
                  <a:noFill/>
                </a:ln>
                <a:solidFill>
                  <a:srgbClr val="000000"/>
                </a:solidFill>
                <a:effectLst/>
                <a:uLnTx/>
                <a:uFillTx/>
                <a:latin typeface="Tahoma"/>
                <a:ea typeface="+mn-ea"/>
                <a:cs typeface="+mn-cs"/>
              </a:rPr>
              <a:t>, to appear in November 2019. </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0" i="0" u="none" strike="noStrike" kern="1200" cap="none" spc="0" normalizeH="0" baseline="0" noProof="0" dirty="0">
                <a:ln>
                  <a:noFill/>
                </a:ln>
                <a:solidFill>
                  <a:srgbClr val="000000"/>
                </a:solidFill>
                <a:effectLst/>
                <a:uLnTx/>
                <a:uFillTx/>
                <a:latin typeface="Tahoma"/>
                <a:ea typeface="+mn-ea"/>
                <a:cs typeface="+mn-cs"/>
              </a:rPr>
              <a:t>[</a:t>
            </a:r>
            <a:r>
              <a:rPr kumimoji="0" lang="en-US" sz="1900" b="0" i="0" u="none" strike="noStrike" kern="1200" cap="none" spc="0" normalizeH="0" baseline="0" noProof="0" dirty="0">
                <a:ln>
                  <a:noFill/>
                </a:ln>
                <a:solidFill>
                  <a:srgbClr val="000000"/>
                </a:solidFill>
                <a:effectLst/>
                <a:uLnTx/>
                <a:uFillTx/>
                <a:latin typeface="Tahoma"/>
                <a:ea typeface="+mn-ea"/>
                <a:cs typeface="+mn-cs"/>
                <a:hlinkClick r:id="rId2"/>
              </a:rPr>
              <a:t>Preliminary arXiv version</a:t>
            </a:r>
            <a:r>
              <a:rPr kumimoji="0" lang="en-US" sz="1900" b="0" i="0" u="none" strike="noStrike" kern="1200" cap="none" spc="0" normalizeH="0" baseline="0" noProof="0" dirty="0">
                <a:ln>
                  <a:noFill/>
                </a:ln>
                <a:solidFill>
                  <a:srgbClr val="000000"/>
                </a:solidFill>
                <a:effectLst/>
                <a:uLnTx/>
                <a:uFillTx/>
                <a:latin typeface="Tahoma"/>
                <a:ea typeface="+mn-ea"/>
                <a:cs typeface="+mn-cs"/>
              </a:rPr>
              <a:t>]</a:t>
            </a:r>
          </a:p>
        </p:txBody>
      </p:sp>
      <p:sp>
        <p:nvSpPr>
          <p:cNvPr id="5" name="TextBox 4">
            <a:extLst>
              <a:ext uri="{FF2B5EF4-FFF2-40B4-BE49-F238E27FC236}">
                <a16:creationId xmlns:a16="http://schemas.microsoft.com/office/drawing/2014/main" id="{B44AC5CF-BFA6-5646-92DE-C9D89AA74928}"/>
              </a:ext>
            </a:extLst>
          </p:cNvPr>
          <p:cNvSpPr txBox="1"/>
          <p:nvPr/>
        </p:nvSpPr>
        <p:spPr>
          <a:xfrm>
            <a:off x="2411760" y="6453336"/>
            <a:ext cx="4742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2">
                  <a:extLst>
                    <a:ext uri="{A12FA001-AC4F-418D-AE19-62706E023703}">
                      <ahyp:hlinkClr xmlns:ahyp="http://schemas.microsoft.com/office/drawing/2018/hyperlinkcolor" val="tx"/>
                    </a:ext>
                  </a:extLst>
                </a:hlinkClick>
              </a:rPr>
              <a:t>https://arxiv.org/pdf/1907.12947.pdf</a:t>
            </a:r>
            <a:endParaRPr kumimoji="0" lang="en-US" sz="1800" b="1" i="0" u="none" strike="noStrike" kern="1200" cap="none" spc="0" normalizeH="0" baseline="0" noProof="0" dirty="0">
              <a:ln>
                <a:noFill/>
              </a:ln>
              <a:solidFill>
                <a:srgbClr val="0000FF"/>
              </a:solidFill>
              <a:effectLst/>
              <a:uLnTx/>
              <a:uFillTx/>
              <a:latin typeface="Tahoma"/>
              <a:ea typeface="+mn-ea"/>
              <a:cs typeface="+mn-cs"/>
            </a:endParaRPr>
          </a:p>
        </p:txBody>
      </p:sp>
      <p:pic>
        <p:nvPicPr>
          <p:cNvPr id="6" name="Picture 5">
            <a:extLst>
              <a:ext uri="{FF2B5EF4-FFF2-40B4-BE49-F238E27FC236}">
                <a16:creationId xmlns:a16="http://schemas.microsoft.com/office/drawing/2014/main" id="{FBED0A37-4CC1-FB45-AFBB-5CD2236B6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12" y="2457019"/>
            <a:ext cx="9144000" cy="1055077"/>
          </a:xfrm>
          <a:prstGeom prst="rect">
            <a:avLst/>
          </a:prstGeom>
        </p:spPr>
      </p:pic>
    </p:spTree>
    <p:extLst>
      <p:ext uri="{BB962C8B-B14F-4D97-AF65-F5344CB8AC3E}">
        <p14:creationId xmlns:p14="http://schemas.microsoft.com/office/powerpoint/2010/main" val="4174367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In-Memory Computation Today?</a:t>
            </a:r>
          </a:p>
        </p:txBody>
      </p:sp>
      <p:sp>
        <p:nvSpPr>
          <p:cNvPr id="3" name="Content Placeholder 2"/>
          <p:cNvSpPr>
            <a:spLocks noGrp="1"/>
          </p:cNvSpPr>
          <p:nvPr>
            <p:ph idx="1"/>
          </p:nvPr>
        </p:nvSpPr>
        <p:spPr/>
        <p:txBody>
          <a:bodyPr/>
          <a:lstStyle/>
          <a:p>
            <a:r>
              <a:rPr lang="en-US" dirty="0">
                <a:solidFill>
                  <a:srgbClr val="FF0000"/>
                </a:solidFill>
              </a:rPr>
              <a:t>Push from Technology</a:t>
            </a:r>
          </a:p>
          <a:p>
            <a:pPr lvl="1"/>
            <a:r>
              <a:rPr lang="en-US" dirty="0">
                <a:solidFill>
                  <a:srgbClr val="0000FF"/>
                </a:solidFill>
              </a:rPr>
              <a:t>DRAM Scaling at jeopardy </a:t>
            </a:r>
          </a:p>
          <a:p>
            <a:pPr marL="344487" lvl="1" indent="0">
              <a:buNone/>
            </a:pPr>
            <a:r>
              <a:rPr lang="en-US" dirty="0">
                <a:sym typeface="Wingdings"/>
              </a:rPr>
              <a:t>    Controllers close to DRAM</a:t>
            </a:r>
          </a:p>
          <a:p>
            <a:pPr marL="344487" lvl="1" indent="0">
              <a:buNone/>
            </a:pPr>
            <a:r>
              <a:rPr lang="en-US" dirty="0">
                <a:sym typeface="Wingdings"/>
              </a:rPr>
              <a:t>    Industry open to new memory architectures</a:t>
            </a:r>
          </a:p>
          <a:p>
            <a:pPr lvl="1"/>
            <a:endParaRPr lang="en-US" dirty="0"/>
          </a:p>
          <a:p>
            <a:endParaRPr lang="en-US" dirty="0">
              <a:solidFill>
                <a:srgbClr val="FF0000"/>
              </a:solidFill>
            </a:endParaRPr>
          </a:p>
          <a:p>
            <a:pPr marL="0" indent="0">
              <a:buNone/>
            </a:pPr>
            <a:endParaRPr lang="en-US" dirty="0">
              <a:solidFill>
                <a:srgbClr val="FF0000"/>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893979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Reference Overview Paper III</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r>
              <a:rPr lang="en-US" sz="1700" dirty="0"/>
              <a:t>Saugata Ghose, Kevin Hsieh, Amirali Boroumand, </a:t>
            </a:r>
            <a:r>
              <a:rPr lang="en-US" sz="1700" dirty="0" err="1"/>
              <a:t>Rachata</a:t>
            </a:r>
            <a:r>
              <a:rPr lang="en-US" sz="1700" dirty="0"/>
              <a:t> </a:t>
            </a:r>
            <a:r>
              <a:rPr lang="en-US" sz="1700" dirty="0" err="1"/>
              <a:t>Ausavarungnirun</a:t>
            </a:r>
            <a:r>
              <a:rPr lang="en-US" sz="1700" dirty="0"/>
              <a:t>, Onur Mutlu,</a:t>
            </a:r>
            <a:br>
              <a:rPr lang="en-US" sz="1700" dirty="0"/>
            </a:br>
            <a:r>
              <a:rPr lang="en-US" sz="1700" b="1" dirty="0">
                <a:hlinkClick r:id="rId2"/>
              </a:rPr>
              <a:t>"Enabling the Adoption of Processing-in-Memory: Challenges, Mechanisms, Future Research Directions"</a:t>
            </a:r>
            <a:r>
              <a:rPr lang="en-US" sz="1700" dirty="0"/>
              <a:t> </a:t>
            </a:r>
            <a:br>
              <a:rPr lang="en-US" sz="1700" dirty="0"/>
            </a:br>
            <a:r>
              <a:rPr lang="en-US" sz="1700" i="1" dirty="0"/>
              <a:t>Invited Book Chapter</a:t>
            </a:r>
            <a:r>
              <a:rPr lang="en-US" sz="1700" dirty="0"/>
              <a:t>, to appear in 2018. </a:t>
            </a:r>
            <a:br>
              <a:rPr lang="en-US" sz="1700" dirty="0"/>
            </a:br>
            <a:r>
              <a:rPr lang="en-US" sz="1700" dirty="0"/>
              <a:t>[</a:t>
            </a:r>
            <a:r>
              <a:rPr lang="en-US" sz="1700" dirty="0">
                <a:hlinkClick r:id="rId3"/>
              </a:rPr>
              <a:t>Preliminary arxiv.org version</a:t>
            </a:r>
            <a:r>
              <a:rPr lang="en-US" sz="1700" dirty="0"/>
              <a:t>]</a:t>
            </a:r>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53AD2022-F9DE-D14F-A45A-D41DA60EB21E}"/>
              </a:ext>
            </a:extLst>
          </p:cNvPr>
          <p:cNvPicPr>
            <a:picLocks noChangeAspect="1"/>
          </p:cNvPicPr>
          <p:nvPr/>
        </p:nvPicPr>
        <p:blipFill>
          <a:blip r:embed="rId4"/>
          <a:stretch>
            <a:fillRect/>
          </a:stretch>
        </p:blipFill>
        <p:spPr>
          <a:xfrm>
            <a:off x="337560" y="980728"/>
            <a:ext cx="8589976" cy="3366925"/>
          </a:xfrm>
          <a:prstGeom prst="rect">
            <a:avLst/>
          </a:prstGeom>
        </p:spPr>
      </p:pic>
      <p:sp>
        <p:nvSpPr>
          <p:cNvPr id="5" name="TextBox 4">
            <a:extLst>
              <a:ext uri="{FF2B5EF4-FFF2-40B4-BE49-F238E27FC236}">
                <a16:creationId xmlns:a16="http://schemas.microsoft.com/office/drawing/2014/main" id="{FFA0A5EF-3A3C-1949-B5F9-3039EB9E1909}"/>
              </a:ext>
            </a:extLst>
          </p:cNvPr>
          <p:cNvSpPr txBox="1"/>
          <p:nvPr/>
        </p:nvSpPr>
        <p:spPr>
          <a:xfrm>
            <a:off x="2483768" y="6381328"/>
            <a:ext cx="47420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hlinkClick r:id="rId3"/>
              </a:rPr>
              <a:t>https://arxiv.org/pdf/1802.00320.pdf</a:t>
            </a:r>
            <a:r>
              <a:rPr kumimoji="0" lang="en-US" sz="1800" b="1"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8524293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Overview Paper IV</a:t>
            </a:r>
          </a:p>
        </p:txBody>
      </p:sp>
      <p:sp>
        <p:nvSpPr>
          <p:cNvPr id="3" name="Content Placeholder 2"/>
          <p:cNvSpPr>
            <a:spLocks noGrp="1"/>
          </p:cNvSpPr>
          <p:nvPr>
            <p:ph idx="1"/>
          </p:nvPr>
        </p:nvSpPr>
        <p:spPr/>
        <p:txBody>
          <a:bodyPr/>
          <a:lstStyle/>
          <a:p>
            <a:r>
              <a:rPr lang="en-US" dirty="0"/>
              <a:t>Onur Mutlu and Lavanya Subramanian,</a:t>
            </a:r>
            <a:br>
              <a:rPr lang="en-US" dirty="0"/>
            </a:br>
            <a:r>
              <a:rPr lang="en-US" b="1" dirty="0">
                <a:hlinkClick r:id="rId2"/>
              </a:rPr>
              <a:t>"Research Problems and Opportunities in Memory Systems"</a:t>
            </a:r>
            <a:br>
              <a:rPr lang="en-US" dirty="0"/>
            </a:br>
            <a:r>
              <a:rPr lang="en-US" i="1" dirty="0"/>
              <a:t>Invited Article in </a:t>
            </a:r>
            <a:r>
              <a:rPr lang="en-US" i="1" dirty="0">
                <a:hlinkClick r:id="rId3"/>
              </a:rPr>
              <a:t>Supercomputing Frontiers and Innovations</a:t>
            </a:r>
            <a:r>
              <a:rPr lang="en-US" i="1" dirty="0"/>
              <a:t> (</a:t>
            </a:r>
            <a:r>
              <a:rPr lang="en-US" b="1" i="1" dirty="0"/>
              <a:t>SUPERFRI</a:t>
            </a:r>
            <a:r>
              <a:rPr lang="en-US" i="1" dirty="0"/>
              <a:t>)</a:t>
            </a:r>
            <a:r>
              <a:rPr lang="en-US" dirty="0"/>
              <a:t>, 2014/2015. </a:t>
            </a:r>
          </a:p>
          <a:p>
            <a:endParaRPr lang="en-US" dirty="0"/>
          </a:p>
        </p:txBody>
      </p:sp>
      <p:pic>
        <p:nvPicPr>
          <p:cNvPr id="5" name="Picture 4"/>
          <p:cNvPicPr>
            <a:picLocks noChangeAspect="1"/>
          </p:cNvPicPr>
          <p:nvPr/>
        </p:nvPicPr>
        <p:blipFill>
          <a:blip r:embed="rId4"/>
          <a:stretch>
            <a:fillRect/>
          </a:stretch>
        </p:blipFill>
        <p:spPr>
          <a:xfrm>
            <a:off x="127000" y="4467324"/>
            <a:ext cx="8890000" cy="977900"/>
          </a:xfrm>
          <a:prstGeom prst="rect">
            <a:avLst/>
          </a:prstGeom>
        </p:spPr>
      </p:pic>
      <p:sp>
        <p:nvSpPr>
          <p:cNvPr id="6" name="TextBox 5">
            <a:extLst>
              <a:ext uri="{FF2B5EF4-FFF2-40B4-BE49-F238E27FC236}">
                <a16:creationId xmlns:a16="http://schemas.microsoft.com/office/drawing/2014/main" id="{BAB96285-7F1A-C948-A4B7-54FCB0114C45}"/>
              </a:ext>
            </a:extLst>
          </p:cNvPr>
          <p:cNvSpPr txBox="1"/>
          <p:nvPr/>
        </p:nvSpPr>
        <p:spPr>
          <a:xfrm>
            <a:off x="184520" y="6453336"/>
            <a:ext cx="877996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hlinkClick r:id="rId2"/>
              </a:rPr>
              <a:t>https://people.inf.ethz.ch/omutlu/pub/memory-systems-research_superfri14.pdf</a:t>
            </a:r>
            <a:r>
              <a:rPr kumimoji="0" lang="en-US" sz="1600" b="1" i="0" u="none" strike="noStrike" kern="1200" cap="none" spc="0" normalizeH="0" baseline="0" noProof="0" dirty="0">
                <a:ln>
                  <a:noFill/>
                </a:ln>
                <a:solidFill>
                  <a:srgbClr val="000000"/>
                </a:solidFill>
                <a:effectLst/>
                <a:uLnTx/>
                <a:uFillTx/>
                <a:latin typeface="Tahoma"/>
                <a:ea typeface="+mn-ea"/>
                <a:cs typeface="+mn-cs"/>
              </a:rPr>
              <a:t> </a:t>
            </a:r>
          </a:p>
        </p:txBody>
      </p:sp>
    </p:spTree>
    <p:extLst>
      <p:ext uri="{BB962C8B-B14F-4D97-AF65-F5344CB8AC3E}">
        <p14:creationId xmlns:p14="http://schemas.microsoft.com/office/powerpoint/2010/main" val="322218400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Overview Paper V</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24" y="3789040"/>
            <a:ext cx="9144000" cy="2046514"/>
          </a:xfrm>
          <a:prstGeom prst="rect">
            <a:avLst/>
          </a:prstGeom>
        </p:spPr>
      </p:pic>
      <p:sp>
        <p:nvSpPr>
          <p:cNvPr id="5" name="Rectangle 4"/>
          <p:cNvSpPr/>
          <p:nvPr/>
        </p:nvSpPr>
        <p:spPr>
          <a:xfrm>
            <a:off x="107504" y="6520834"/>
            <a:ext cx="9865096"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Tahoma"/>
                <a:ea typeface="+mn-ea"/>
                <a:cs typeface="+mn-cs"/>
                <a:hlinkClick r:id="rId3"/>
              </a:rPr>
              <a:t>https://people.inf.ethz.ch/omutlu/pub/rowhammer-and-other-memory-issues_date17.pdf</a:t>
            </a:r>
            <a:r>
              <a:rPr kumimoji="0" lang="en-US" sz="1500" b="1" i="0" u="none" strike="noStrike" kern="1200" cap="none" spc="0" normalizeH="0" baseline="0" noProof="0" dirty="0">
                <a:ln>
                  <a:noFill/>
                </a:ln>
                <a:solidFill>
                  <a:srgbClr val="000000"/>
                </a:solidFill>
                <a:effectLst/>
                <a:uLnTx/>
                <a:uFillTx/>
                <a:latin typeface="Tahoma"/>
                <a:ea typeface="+mn-ea"/>
                <a:cs typeface="+mn-cs"/>
              </a:rPr>
              <a:t> </a:t>
            </a:r>
          </a:p>
        </p:txBody>
      </p:sp>
      <p:sp>
        <p:nvSpPr>
          <p:cNvPr id="8" name="Content Placeholder 2"/>
          <p:cNvSpPr>
            <a:spLocks noGrp="1"/>
          </p:cNvSpPr>
          <p:nvPr>
            <p:ph idx="1"/>
          </p:nvPr>
        </p:nvSpPr>
        <p:spPr>
          <a:xfrm>
            <a:off x="228600" y="548680"/>
            <a:ext cx="8915400" cy="5153025"/>
          </a:xfrm>
        </p:spPr>
        <p:txBody>
          <a:bodyPr/>
          <a:lstStyle/>
          <a:p>
            <a:endParaRPr lang="en-US" dirty="0"/>
          </a:p>
          <a:p>
            <a:r>
              <a:rPr lang="en-US" sz="2000" dirty="0"/>
              <a:t>Onur Mutlu,</a:t>
            </a:r>
            <a:br>
              <a:rPr lang="en-US" sz="2000" dirty="0"/>
            </a:br>
            <a:r>
              <a:rPr lang="en-US" sz="2000" b="1" dirty="0">
                <a:hlinkClick r:id="rId3"/>
              </a:rPr>
              <a:t>"The RowHammer Problem and Other Issues We May Face as Memory Becomes Denser"</a:t>
            </a:r>
            <a:r>
              <a:rPr lang="en-US" sz="2000" dirty="0"/>
              <a:t> </a:t>
            </a:r>
            <a:br>
              <a:rPr lang="en-US" sz="2000" dirty="0"/>
            </a:br>
            <a:r>
              <a:rPr lang="en-US" sz="2000" i="1" dirty="0"/>
              <a:t>Invited Paper in Proceedings of the </a:t>
            </a:r>
            <a:r>
              <a:rPr lang="en-US" sz="2000" i="1" dirty="0">
                <a:hlinkClick r:id="rId4"/>
              </a:rPr>
              <a:t>Design, Automation, and Test in Europe Conference</a:t>
            </a:r>
            <a:r>
              <a:rPr lang="en-US" sz="2000" i="1" dirty="0"/>
              <a:t> (</a:t>
            </a:r>
            <a:r>
              <a:rPr lang="en-US" sz="2000" b="1" i="1" dirty="0"/>
              <a:t>DATE</a:t>
            </a:r>
            <a:r>
              <a:rPr lang="en-US" sz="2000" i="1" dirty="0"/>
              <a:t>)</a:t>
            </a:r>
            <a:r>
              <a:rPr lang="en-US" sz="2000" dirty="0"/>
              <a:t>, Lausanne, Switzerland, March 2017.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p>
        </p:txBody>
      </p:sp>
    </p:spTree>
    <p:extLst>
      <p:ext uri="{BB962C8B-B14F-4D97-AF65-F5344CB8AC3E}">
        <p14:creationId xmlns:p14="http://schemas.microsoft.com/office/powerpoint/2010/main" val="112877238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Overview Paper VI</a:t>
            </a:r>
          </a:p>
        </p:txBody>
      </p:sp>
      <p:sp>
        <p:nvSpPr>
          <p:cNvPr id="3" name="Content Placeholder 2"/>
          <p:cNvSpPr>
            <a:spLocks noGrp="1"/>
          </p:cNvSpPr>
          <p:nvPr>
            <p:ph idx="1"/>
          </p:nvPr>
        </p:nvSpPr>
        <p:spPr/>
        <p:txBody>
          <a:bodyPr/>
          <a:lstStyle/>
          <a:p>
            <a:r>
              <a:rPr lang="en-US" dirty="0"/>
              <a:t>Onur Mutlu,</a:t>
            </a:r>
            <a:br>
              <a:rPr lang="en-US" dirty="0"/>
            </a:br>
            <a:r>
              <a:rPr lang="en-US" b="1" dirty="0">
                <a:hlinkClick r:id="rId2"/>
              </a:rPr>
              <a:t>"Memory Scaling: A Systems Architecture Perspective"</a:t>
            </a:r>
            <a:br>
              <a:rPr lang="en-US" dirty="0"/>
            </a:br>
            <a:r>
              <a:rPr lang="en-US" i="1" dirty="0"/>
              <a:t>Technical talk at </a:t>
            </a:r>
            <a:r>
              <a:rPr lang="en-US" i="1" dirty="0">
                <a:hlinkClick r:id="rId3"/>
              </a:rPr>
              <a:t>MemCon 2013</a:t>
            </a:r>
            <a:r>
              <a:rPr lang="en-US" i="1" dirty="0"/>
              <a:t> (</a:t>
            </a:r>
            <a:r>
              <a:rPr lang="en-US" b="1" i="1" dirty="0"/>
              <a:t>MEMCON</a:t>
            </a:r>
            <a:r>
              <a:rPr lang="en-US" i="1" dirty="0"/>
              <a:t>)</a:t>
            </a:r>
            <a:r>
              <a:rPr lang="en-US" dirty="0"/>
              <a:t>, Santa Clara, CA, August 2013. [</a:t>
            </a:r>
            <a:r>
              <a:rPr lang="en-US" dirty="0">
                <a:hlinkClick r:id="rId4"/>
              </a:rPr>
              <a:t>Slides (pptx)</a:t>
            </a:r>
            <a:r>
              <a:rPr lang="en-US" dirty="0"/>
              <a:t> </a:t>
            </a:r>
            <a:r>
              <a:rPr lang="en-US" dirty="0">
                <a:hlinkClick r:id="rId5"/>
              </a:rPr>
              <a:t>(pdf)</a:t>
            </a:r>
            <a:r>
              <a:rPr lang="en-US" dirty="0"/>
              <a:t>]</a:t>
            </a:r>
            <a:br>
              <a:rPr lang="en-US" dirty="0"/>
            </a:br>
            <a:r>
              <a:rPr lang="en-US" dirty="0"/>
              <a:t>[</a:t>
            </a:r>
            <a:r>
              <a:rPr lang="en-US" dirty="0">
                <a:hlinkClick r:id="rId6"/>
              </a:rPr>
              <a:t>Video</a:t>
            </a:r>
            <a:r>
              <a:rPr lang="en-US" dirty="0"/>
              <a:t>] [</a:t>
            </a:r>
            <a:r>
              <a:rPr lang="en-US" dirty="0">
                <a:hlinkClick r:id="rId7"/>
              </a:rPr>
              <a:t>Coverage on StorageSearch</a:t>
            </a:r>
            <a:r>
              <a:rPr lang="en-US" dirty="0"/>
              <a:t>] </a:t>
            </a:r>
          </a:p>
        </p:txBody>
      </p:sp>
      <p:pic>
        <p:nvPicPr>
          <p:cNvPr id="6" name="Picture 5"/>
          <p:cNvPicPr>
            <a:picLocks noChangeAspect="1"/>
          </p:cNvPicPr>
          <p:nvPr/>
        </p:nvPicPr>
        <p:blipFill>
          <a:blip r:embed="rId8"/>
          <a:stretch>
            <a:fillRect/>
          </a:stretch>
        </p:blipFill>
        <p:spPr>
          <a:xfrm>
            <a:off x="0" y="4149080"/>
            <a:ext cx="9144000" cy="1639019"/>
          </a:xfrm>
          <a:prstGeom prst="rect">
            <a:avLst/>
          </a:prstGeom>
        </p:spPr>
      </p:pic>
      <p:sp>
        <p:nvSpPr>
          <p:cNvPr id="5" name="TextBox 4">
            <a:extLst>
              <a:ext uri="{FF2B5EF4-FFF2-40B4-BE49-F238E27FC236}">
                <a16:creationId xmlns:a16="http://schemas.microsoft.com/office/drawing/2014/main" id="{2CB311F9-F741-644A-9EB2-894E4CF2F735}"/>
              </a:ext>
            </a:extLst>
          </p:cNvPr>
          <p:cNvSpPr txBox="1"/>
          <p:nvPr/>
        </p:nvSpPr>
        <p:spPr>
          <a:xfrm>
            <a:off x="192006" y="6488668"/>
            <a:ext cx="86837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hlinkClick r:id="rId2"/>
              </a:rPr>
              <a:t>https://people.inf.ethz.ch/omutlu/pub/memory-scaling_memcon13.pdf</a:t>
            </a:r>
            <a:r>
              <a:rPr kumimoji="0" lang="en-US" sz="1800" b="1" i="0" u="none" strike="noStrike" kern="1200" cap="none" spc="0" normalizeH="0" baseline="0" noProof="0" dirty="0">
                <a:ln>
                  <a:noFill/>
                </a:ln>
                <a:solidFill>
                  <a:srgbClr val="000000"/>
                </a:solidFill>
                <a:effectLst/>
                <a:uLnTx/>
                <a:uFillTx/>
                <a:latin typeface="Tahoma"/>
                <a:ea typeface="+mn-ea"/>
                <a:cs typeface="+mn-cs"/>
              </a:rPr>
              <a:t> </a:t>
            </a:r>
          </a:p>
        </p:txBody>
      </p:sp>
    </p:spTree>
    <p:extLst>
      <p:ext uri="{BB962C8B-B14F-4D97-AF65-F5344CB8AC3E}">
        <p14:creationId xmlns:p14="http://schemas.microsoft.com/office/powerpoint/2010/main" val="3482596993"/>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600" dirty="0"/>
              <a:t>Reference Overview Paper VII</a:t>
            </a:r>
            <a:endParaRPr lang="en-US" sz="3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ectangle 5">
            <a:hlinkClick r:id="rId2"/>
          </p:cNvPr>
          <p:cNvSpPr/>
          <p:nvPr/>
        </p:nvSpPr>
        <p:spPr>
          <a:xfrm>
            <a:off x="1619672" y="6453336"/>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mn-ea"/>
                <a:cs typeface="+mn-cs"/>
                <a:hlinkClick r:id="rId2"/>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mn-ea"/>
                <a:cs typeface="+mn-cs"/>
              </a:rPr>
              <a:t>  </a:t>
            </a:r>
          </a:p>
        </p:txBody>
      </p:sp>
      <p:pic>
        <p:nvPicPr>
          <p:cNvPr id="8" name="Picture 2" descr="ttps://pbs.twimg.com/media/DKHLt24W0AAE5Fd.jpg:lar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9162" y="1268760"/>
            <a:ext cx="7411230" cy="45278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96831" y="1545937"/>
            <a:ext cx="43524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0000"/>
                </a:solidFill>
                <a:effectLst/>
                <a:uLnTx/>
                <a:uFillTx/>
                <a:latin typeface="Tahoma"/>
                <a:ea typeface="+mn-ea"/>
                <a:cs typeface="+mn-cs"/>
              </a:rPr>
              <a:t>Proceedings of the IEEE, Sept. 2017</a:t>
            </a:r>
          </a:p>
        </p:txBody>
      </p:sp>
    </p:spTree>
    <p:extLst>
      <p:ext uri="{BB962C8B-B14F-4D97-AF65-F5344CB8AC3E}">
        <p14:creationId xmlns:p14="http://schemas.microsoft.com/office/powerpoint/2010/main" val="42385689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BC98-50B0-E14B-AA18-0194CEBA613E}"/>
              </a:ext>
            </a:extLst>
          </p:cNvPr>
          <p:cNvSpPr>
            <a:spLocks noGrp="1"/>
          </p:cNvSpPr>
          <p:nvPr>
            <p:ph type="title"/>
          </p:nvPr>
        </p:nvSpPr>
        <p:spPr/>
        <p:txBody>
          <a:bodyPr/>
          <a:lstStyle/>
          <a:p>
            <a:r>
              <a:rPr lang="en-US" dirty="0"/>
              <a:t>Reference Overview Paper VIII</a:t>
            </a:r>
          </a:p>
        </p:txBody>
      </p:sp>
      <p:sp>
        <p:nvSpPr>
          <p:cNvPr id="3" name="Content Placeholder 2">
            <a:extLst>
              <a:ext uri="{FF2B5EF4-FFF2-40B4-BE49-F238E27FC236}">
                <a16:creationId xmlns:a16="http://schemas.microsoft.com/office/drawing/2014/main" id="{8A54FBC6-1E5E-F74E-9CED-5D646D0D7745}"/>
              </a:ext>
            </a:extLst>
          </p:cNvPr>
          <p:cNvSpPr>
            <a:spLocks noGrp="1"/>
          </p:cNvSpPr>
          <p:nvPr>
            <p:ph idx="1"/>
          </p:nvPr>
        </p:nvSpPr>
        <p:spPr/>
        <p:txBody>
          <a:bodyPr/>
          <a:lstStyle/>
          <a:p>
            <a:r>
              <a:rPr lang="en-US" dirty="0"/>
              <a:t>Onur Mutlu and </a:t>
            </a:r>
            <a:r>
              <a:rPr lang="en-US" dirty="0" err="1"/>
              <a:t>Jeremie</a:t>
            </a:r>
            <a:r>
              <a:rPr lang="en-US" dirty="0"/>
              <a:t> Kim,</a:t>
            </a:r>
            <a:br>
              <a:rPr lang="en-US" dirty="0"/>
            </a:br>
            <a:r>
              <a:rPr lang="en-US" b="1" dirty="0"/>
              <a:t>"RowHammer: A Retrospective"</a:t>
            </a:r>
            <a:br>
              <a:rPr lang="en-US" dirty="0"/>
            </a:br>
            <a:r>
              <a:rPr lang="en-US" i="1" dirty="0">
                <a:hlinkClick r:id="rId2"/>
              </a:rPr>
              <a:t>IEEE Transactions on Computer-Aided Design of Integrated Circuits and Systems</a:t>
            </a:r>
            <a:r>
              <a:rPr lang="en-US" i="1" dirty="0"/>
              <a:t> (</a:t>
            </a:r>
            <a:r>
              <a:rPr lang="en-US" b="1" i="1" dirty="0"/>
              <a:t>TCAD</a:t>
            </a:r>
            <a:r>
              <a:rPr lang="en-US" i="1" dirty="0"/>
              <a:t>) Special Issue on Top Picks in Hardware and Embedded Security</a:t>
            </a:r>
            <a:r>
              <a:rPr lang="en-US" dirty="0"/>
              <a:t>, 2019. </a:t>
            </a:r>
            <a:br>
              <a:rPr lang="en-US" dirty="0"/>
            </a:br>
            <a:r>
              <a:rPr lang="en-US" dirty="0"/>
              <a:t>[</a:t>
            </a:r>
            <a:r>
              <a:rPr lang="en-US" dirty="0">
                <a:hlinkClick r:id="rId3"/>
              </a:rPr>
              <a:t>Preliminary arXiv version</a:t>
            </a:r>
            <a:r>
              <a:rPr lang="en-US" dirty="0"/>
              <a:t>]</a:t>
            </a:r>
            <a:br>
              <a:rPr lang="en-US" dirty="0"/>
            </a:b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9E5AABF2-B333-B545-8DF3-BE9AFD43C84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DF8A0BF4-FF83-FF4D-95CC-55B11F61D051}"/>
              </a:ext>
            </a:extLst>
          </p:cNvPr>
          <p:cNvPicPr>
            <a:picLocks noChangeAspect="1"/>
          </p:cNvPicPr>
          <p:nvPr/>
        </p:nvPicPr>
        <p:blipFill>
          <a:blip r:embed="rId4"/>
          <a:stretch>
            <a:fillRect/>
          </a:stretch>
        </p:blipFill>
        <p:spPr>
          <a:xfrm>
            <a:off x="876300" y="4052664"/>
            <a:ext cx="7391400" cy="1752600"/>
          </a:xfrm>
          <a:prstGeom prst="rect">
            <a:avLst/>
          </a:prstGeom>
        </p:spPr>
      </p:pic>
    </p:spTree>
    <p:extLst>
      <p:ext uri="{BB962C8B-B14F-4D97-AF65-F5344CB8AC3E}">
        <p14:creationId xmlns:p14="http://schemas.microsoft.com/office/powerpoint/2010/main" val="723403093"/>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Videos and Course Materials (I)</a:t>
            </a:r>
          </a:p>
        </p:txBody>
      </p:sp>
      <p:sp>
        <p:nvSpPr>
          <p:cNvPr id="3" name="Content Placeholder 2"/>
          <p:cNvSpPr>
            <a:spLocks noGrp="1"/>
          </p:cNvSpPr>
          <p:nvPr>
            <p:ph idx="1"/>
          </p:nvPr>
        </p:nvSpPr>
        <p:spPr>
          <a:xfrm>
            <a:off x="228600" y="1115597"/>
            <a:ext cx="8915400" cy="5193723"/>
          </a:xfrm>
        </p:spPr>
        <p:txBody>
          <a:bodyPr/>
          <a:lstStyle/>
          <a:p>
            <a:r>
              <a:rPr lang="en-US" b="1" dirty="0">
                <a:hlinkClick r:id="rId2"/>
              </a:rPr>
              <a:t>Undergraduate Digital Design &amp; Computer Architecture Course Lecture Videos</a:t>
            </a:r>
            <a:r>
              <a:rPr lang="en-US" b="1" dirty="0"/>
              <a:t> (</a:t>
            </a:r>
            <a:r>
              <a:rPr lang="en-US" b="1" dirty="0">
                <a:hlinkClick r:id="rId3"/>
              </a:rPr>
              <a:t>2020</a:t>
            </a:r>
            <a:r>
              <a:rPr lang="en-US" b="1" dirty="0"/>
              <a:t>, </a:t>
            </a:r>
            <a:r>
              <a:rPr lang="en-US" b="1" dirty="0">
                <a:hlinkClick r:id="rId2"/>
              </a:rPr>
              <a:t>2019</a:t>
            </a:r>
            <a:r>
              <a:rPr lang="en-US" b="1" dirty="0"/>
              <a:t>, </a:t>
            </a:r>
            <a:r>
              <a:rPr lang="en-US" b="1" dirty="0">
                <a:hlinkClick r:id="rId4"/>
              </a:rPr>
              <a:t>2018</a:t>
            </a:r>
            <a:r>
              <a:rPr lang="en-US" b="1" dirty="0"/>
              <a:t>, </a:t>
            </a:r>
            <a:r>
              <a:rPr lang="en-US" b="1" dirty="0">
                <a:hlinkClick r:id="rId5"/>
              </a:rPr>
              <a:t>2017</a:t>
            </a:r>
            <a:r>
              <a:rPr lang="en-US" b="1" dirty="0"/>
              <a:t>, </a:t>
            </a:r>
            <a:r>
              <a:rPr lang="en-US" b="1" dirty="0">
                <a:hlinkClick r:id="rId6"/>
              </a:rPr>
              <a:t>2015</a:t>
            </a:r>
            <a:r>
              <a:rPr lang="en-US" b="1" dirty="0"/>
              <a:t>, </a:t>
            </a:r>
            <a:r>
              <a:rPr lang="en-US" b="1" dirty="0">
                <a:hlinkClick r:id="rId7"/>
              </a:rPr>
              <a:t>2014</a:t>
            </a:r>
            <a:r>
              <a:rPr lang="en-US" b="1" dirty="0"/>
              <a:t>, </a:t>
            </a:r>
            <a:r>
              <a:rPr lang="en-US" b="1" dirty="0">
                <a:hlinkClick r:id="rId8"/>
              </a:rPr>
              <a:t>2013</a:t>
            </a:r>
            <a:r>
              <a:rPr lang="en-US" b="1" dirty="0"/>
              <a:t>)</a:t>
            </a:r>
          </a:p>
          <a:p>
            <a:r>
              <a:rPr lang="en-US" b="1" dirty="0">
                <a:hlinkClick r:id="rId9"/>
              </a:rPr>
              <a:t>Undergraduate Digital Design &amp; Computer Architecture Course Materials</a:t>
            </a:r>
            <a:r>
              <a:rPr lang="en-US" b="1" dirty="0"/>
              <a:t> (</a:t>
            </a:r>
            <a:r>
              <a:rPr lang="en-US" b="1" dirty="0">
                <a:hlinkClick r:id="rId10"/>
              </a:rPr>
              <a:t>2020</a:t>
            </a:r>
            <a:r>
              <a:rPr lang="en-US" b="1" dirty="0"/>
              <a:t>, </a:t>
            </a:r>
            <a:r>
              <a:rPr lang="en-US" b="1" dirty="0">
                <a:hlinkClick r:id="rId9"/>
              </a:rPr>
              <a:t>2019</a:t>
            </a:r>
            <a:r>
              <a:rPr lang="en-US" b="1" dirty="0"/>
              <a:t>, </a:t>
            </a:r>
            <a:r>
              <a:rPr lang="en-US" b="1" dirty="0">
                <a:hlinkClick r:id="rId11"/>
              </a:rPr>
              <a:t>2018</a:t>
            </a:r>
            <a:r>
              <a:rPr lang="en-US" b="1" dirty="0"/>
              <a:t>, </a:t>
            </a:r>
            <a:r>
              <a:rPr lang="en-US" b="1" dirty="0">
                <a:hlinkClick r:id="rId12"/>
              </a:rPr>
              <a:t>2015</a:t>
            </a:r>
            <a:r>
              <a:rPr lang="en-US" b="1" dirty="0"/>
              <a:t>, </a:t>
            </a:r>
            <a:r>
              <a:rPr lang="en-US" b="1" dirty="0">
                <a:hlinkClick r:id="rId13"/>
              </a:rPr>
              <a:t>2014</a:t>
            </a:r>
            <a:r>
              <a:rPr lang="en-US" b="1" dirty="0"/>
              <a:t>, </a:t>
            </a:r>
            <a:r>
              <a:rPr lang="en-US" b="1" dirty="0">
                <a:hlinkClick r:id="rId14"/>
              </a:rPr>
              <a:t>2013</a:t>
            </a:r>
            <a:r>
              <a:rPr lang="en-US" b="1" dirty="0"/>
              <a:t>)</a:t>
            </a:r>
            <a:endParaRPr lang="en-US" sz="1500" b="1" dirty="0">
              <a:hlinkClick r:id="" action="ppaction://noaction"/>
            </a:endParaRPr>
          </a:p>
          <a:p>
            <a:endParaRPr lang="en-US" sz="1500" b="1" dirty="0">
              <a:hlinkClick r:id="" action="ppaction://noaction"/>
            </a:endParaRPr>
          </a:p>
          <a:p>
            <a:r>
              <a:rPr lang="en-US" b="1" dirty="0">
                <a:hlinkClick r:id="rId15"/>
              </a:rPr>
              <a:t>Graduate Computer Architecture Course Lecture Videos</a:t>
            </a:r>
            <a:r>
              <a:rPr lang="en-US" b="1" dirty="0"/>
              <a:t> (</a:t>
            </a:r>
            <a:r>
              <a:rPr lang="en-US" b="1" dirty="0">
                <a:hlinkClick r:id="rId15"/>
              </a:rPr>
              <a:t>2019</a:t>
            </a:r>
            <a:r>
              <a:rPr lang="en-US" b="1" dirty="0"/>
              <a:t>, </a:t>
            </a:r>
            <a:r>
              <a:rPr lang="en-US" b="1" dirty="0">
                <a:hlinkClick r:id="rId16"/>
              </a:rPr>
              <a:t>2018</a:t>
            </a:r>
            <a:r>
              <a:rPr lang="en-US" b="1" dirty="0"/>
              <a:t>, </a:t>
            </a:r>
            <a:r>
              <a:rPr lang="en-US" b="1" dirty="0">
                <a:hlinkClick r:id="rId17"/>
              </a:rPr>
              <a:t>2017</a:t>
            </a:r>
            <a:r>
              <a:rPr lang="en-US" b="1" dirty="0"/>
              <a:t>, </a:t>
            </a:r>
            <a:r>
              <a:rPr lang="en-US" b="1" dirty="0">
                <a:hlinkClick r:id="rId18"/>
              </a:rPr>
              <a:t>2015</a:t>
            </a:r>
            <a:r>
              <a:rPr lang="en-US" b="1" dirty="0"/>
              <a:t>, </a:t>
            </a:r>
            <a:r>
              <a:rPr lang="en-US" b="1" dirty="0">
                <a:hlinkClick r:id="rId19"/>
              </a:rPr>
              <a:t>2013</a:t>
            </a:r>
            <a:r>
              <a:rPr lang="en-US" b="1" dirty="0"/>
              <a:t>)</a:t>
            </a:r>
          </a:p>
          <a:p>
            <a:r>
              <a:rPr lang="en-US" b="1" dirty="0">
                <a:hlinkClick r:id="rId20"/>
              </a:rPr>
              <a:t>Graduate Computer Architecture Course Materials</a:t>
            </a:r>
            <a:r>
              <a:rPr lang="en-US" b="1" dirty="0"/>
              <a:t> (</a:t>
            </a:r>
            <a:r>
              <a:rPr lang="en-US" b="1" dirty="0">
                <a:hlinkClick r:id="rId20"/>
              </a:rPr>
              <a:t>2019</a:t>
            </a:r>
            <a:r>
              <a:rPr lang="en-US" b="1" dirty="0"/>
              <a:t>, </a:t>
            </a:r>
            <a:r>
              <a:rPr lang="en-US" b="1" dirty="0">
                <a:hlinkClick r:id="rId21"/>
              </a:rPr>
              <a:t>2018</a:t>
            </a:r>
            <a:r>
              <a:rPr lang="en-US" b="1" dirty="0"/>
              <a:t>, </a:t>
            </a:r>
            <a:r>
              <a:rPr lang="en-US" b="1" dirty="0">
                <a:hlinkClick r:id="rId22"/>
              </a:rPr>
              <a:t>2017</a:t>
            </a:r>
            <a:r>
              <a:rPr lang="en-US" b="1" dirty="0"/>
              <a:t>, </a:t>
            </a:r>
            <a:r>
              <a:rPr lang="en-US" b="1" dirty="0">
                <a:hlinkClick r:id="rId23"/>
              </a:rPr>
              <a:t>2015</a:t>
            </a:r>
            <a:r>
              <a:rPr lang="en-US" b="1" dirty="0"/>
              <a:t>, </a:t>
            </a:r>
            <a:r>
              <a:rPr lang="en-US" b="1" dirty="0">
                <a:hlinkClick r:id="rId24"/>
              </a:rPr>
              <a:t>2013</a:t>
            </a:r>
            <a:r>
              <a:rPr lang="en-US" b="1" dirty="0"/>
              <a:t>)</a:t>
            </a:r>
          </a:p>
          <a:p>
            <a:pPr marL="0" indent="0">
              <a:buNone/>
            </a:pPr>
            <a:endParaRPr lang="en-US" sz="1500" b="1" dirty="0">
              <a:hlinkClick r:id="" action="ppaction://noaction"/>
            </a:endParaRPr>
          </a:p>
          <a:p>
            <a:r>
              <a:rPr lang="en-US" b="1" dirty="0">
                <a:hlinkClick r:id="rId25"/>
              </a:rPr>
              <a:t>Parallel Computer Architecture Course Materials</a:t>
            </a:r>
            <a:r>
              <a:rPr lang="en-US" b="1" dirty="0"/>
              <a:t> (</a:t>
            </a:r>
            <a:r>
              <a:rPr lang="en-US" b="1" dirty="0">
                <a:hlinkClick r:id="rId26"/>
              </a:rPr>
              <a:t>Lecture Videos</a:t>
            </a:r>
            <a:r>
              <a:rPr lang="en-US" b="1" dirty="0"/>
              <a:t>)</a:t>
            </a:r>
          </a:p>
          <a:p>
            <a:endParaRPr lang="en-US" sz="1200" b="1" dirty="0">
              <a:hlinkClick r:id="rId27"/>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465850106"/>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Videos and Course Materials (II)</a:t>
            </a:r>
          </a:p>
        </p:txBody>
      </p:sp>
      <p:sp>
        <p:nvSpPr>
          <p:cNvPr id="3" name="Content Placeholder 2"/>
          <p:cNvSpPr>
            <a:spLocks noGrp="1"/>
          </p:cNvSpPr>
          <p:nvPr>
            <p:ph idx="1"/>
          </p:nvPr>
        </p:nvSpPr>
        <p:spPr>
          <a:xfrm>
            <a:off x="228600" y="823482"/>
            <a:ext cx="8915400" cy="5193723"/>
          </a:xfrm>
        </p:spPr>
        <p:txBody>
          <a:bodyPr/>
          <a:lstStyle/>
          <a:p>
            <a:endParaRPr lang="en-US" sz="1200" b="1" dirty="0">
              <a:hlinkClick r:id="rId2"/>
            </a:endParaRPr>
          </a:p>
          <a:p>
            <a:r>
              <a:rPr lang="en-US" b="1" dirty="0">
                <a:hlinkClick r:id="rId3"/>
              </a:rPr>
              <a:t>Seminar in Computer Architecture Course Lecture Videos</a:t>
            </a:r>
            <a:r>
              <a:rPr lang="en-US" b="1" dirty="0"/>
              <a:t> (</a:t>
            </a:r>
            <a:r>
              <a:rPr lang="en-US" b="1" dirty="0">
                <a:hlinkClick r:id="rId3"/>
              </a:rPr>
              <a:t>Spring 2020</a:t>
            </a:r>
            <a:r>
              <a:rPr lang="en-US" b="1" dirty="0"/>
              <a:t>, </a:t>
            </a:r>
            <a:r>
              <a:rPr lang="en-US" b="1" dirty="0">
                <a:hlinkClick r:id="rId4"/>
              </a:rPr>
              <a:t>Fall 2019</a:t>
            </a:r>
            <a:r>
              <a:rPr lang="en-US" b="1" dirty="0"/>
              <a:t>, </a:t>
            </a:r>
            <a:r>
              <a:rPr lang="en-US" b="1" dirty="0">
                <a:hlinkClick r:id="rId5"/>
              </a:rPr>
              <a:t>Spring 2019</a:t>
            </a:r>
            <a:r>
              <a:rPr lang="en-US" b="1" dirty="0"/>
              <a:t>, </a:t>
            </a:r>
            <a:r>
              <a:rPr lang="en-US" b="1" dirty="0">
                <a:hlinkClick r:id="rId6"/>
              </a:rPr>
              <a:t>2018</a:t>
            </a:r>
            <a:r>
              <a:rPr lang="en-US" b="1" dirty="0"/>
              <a:t>)</a:t>
            </a:r>
          </a:p>
          <a:p>
            <a:r>
              <a:rPr lang="en-US" b="1" dirty="0">
                <a:hlinkClick r:id="rId7"/>
              </a:rPr>
              <a:t>Seminar in Computer Architecture Course Materials</a:t>
            </a:r>
            <a:r>
              <a:rPr lang="en-US" b="1" dirty="0"/>
              <a:t> (</a:t>
            </a:r>
            <a:r>
              <a:rPr lang="en-US" b="1" dirty="0">
                <a:hlinkClick r:id="rId7"/>
              </a:rPr>
              <a:t>Spring 2020</a:t>
            </a:r>
            <a:r>
              <a:rPr lang="en-US" b="1" dirty="0"/>
              <a:t>, </a:t>
            </a:r>
            <a:r>
              <a:rPr lang="en-US" b="1" dirty="0">
                <a:hlinkClick r:id="rId8"/>
              </a:rPr>
              <a:t>Fall 2019</a:t>
            </a:r>
            <a:r>
              <a:rPr lang="en-US" b="1" dirty="0"/>
              <a:t>, </a:t>
            </a:r>
            <a:r>
              <a:rPr lang="en-US" b="1" dirty="0">
                <a:hlinkClick r:id="rId9"/>
              </a:rPr>
              <a:t>Spring 2019</a:t>
            </a:r>
            <a:r>
              <a:rPr lang="en-US" b="1" dirty="0"/>
              <a:t>, </a:t>
            </a:r>
            <a:r>
              <a:rPr lang="en-US" b="1" dirty="0">
                <a:hlinkClick r:id="rId10"/>
              </a:rPr>
              <a:t>2018</a:t>
            </a:r>
            <a:r>
              <a:rPr lang="en-US" b="1" dirty="0"/>
              <a:t>)</a:t>
            </a:r>
          </a:p>
          <a:p>
            <a:pPr marL="0" indent="0">
              <a:buNone/>
            </a:pPr>
            <a:endParaRPr lang="en-US" b="1" dirty="0"/>
          </a:p>
          <a:p>
            <a:r>
              <a:rPr lang="en-US" b="1" dirty="0">
                <a:hlinkClick r:id="rId11"/>
              </a:rPr>
              <a:t>Memory Systems Course Lecture Videos</a:t>
            </a:r>
            <a:r>
              <a:rPr lang="en-US" b="1" dirty="0"/>
              <a:t> (</a:t>
            </a:r>
            <a:r>
              <a:rPr lang="en-US" b="1" dirty="0">
                <a:hlinkClick r:id="rId12"/>
              </a:rPr>
              <a:t>Sept 2019</a:t>
            </a:r>
            <a:r>
              <a:rPr lang="en-US" b="1" dirty="0"/>
              <a:t>, </a:t>
            </a:r>
            <a:r>
              <a:rPr lang="en-US" b="1" dirty="0">
                <a:hlinkClick r:id="rId13"/>
              </a:rPr>
              <a:t>July 2019</a:t>
            </a:r>
            <a:r>
              <a:rPr lang="en-US" b="1" dirty="0"/>
              <a:t>, </a:t>
            </a:r>
            <a:r>
              <a:rPr lang="en-US" b="1" dirty="0">
                <a:hlinkClick r:id="rId14"/>
              </a:rPr>
              <a:t>June 2019</a:t>
            </a:r>
            <a:r>
              <a:rPr lang="en-US" b="1" dirty="0"/>
              <a:t>, </a:t>
            </a:r>
            <a:r>
              <a:rPr lang="en-US" b="1" dirty="0">
                <a:hlinkClick r:id="rId11"/>
              </a:rPr>
              <a:t>October 2018</a:t>
            </a:r>
            <a:r>
              <a:rPr lang="en-US" b="1" dirty="0"/>
              <a:t>)</a:t>
            </a:r>
          </a:p>
          <a:p>
            <a:r>
              <a:rPr lang="en-US" b="1" dirty="0">
                <a:hlinkClick r:id="rId15"/>
              </a:rPr>
              <a:t>Memory Systems Short Course Lecture Materials</a:t>
            </a:r>
            <a:r>
              <a:rPr lang="en-US" b="1" dirty="0"/>
              <a:t> (</a:t>
            </a:r>
            <a:r>
              <a:rPr lang="en-US" b="1" dirty="0">
                <a:hlinkClick r:id="rId15"/>
              </a:rPr>
              <a:t>Sept 2019</a:t>
            </a:r>
            <a:r>
              <a:rPr lang="en-US" b="1" dirty="0"/>
              <a:t>, </a:t>
            </a:r>
            <a:r>
              <a:rPr lang="en-US" b="1" dirty="0">
                <a:hlinkClick r:id="rId15"/>
              </a:rPr>
              <a:t>July 2019</a:t>
            </a:r>
            <a:r>
              <a:rPr lang="en-US" b="1" dirty="0"/>
              <a:t>, </a:t>
            </a:r>
            <a:r>
              <a:rPr lang="en-US" b="1" dirty="0">
                <a:hlinkClick r:id="rId16"/>
              </a:rPr>
              <a:t>June 2019</a:t>
            </a:r>
            <a:r>
              <a:rPr lang="en-US" b="1" dirty="0"/>
              <a:t>, </a:t>
            </a:r>
            <a:r>
              <a:rPr lang="en-US" b="1" dirty="0">
                <a:hlinkClick r:id="rId17"/>
              </a:rPr>
              <a:t>October 2018</a:t>
            </a:r>
            <a:r>
              <a:rPr lang="en-US" b="1" dirty="0"/>
              <a:t>)</a:t>
            </a:r>
          </a:p>
          <a:p>
            <a:r>
              <a:rPr lang="en-US" b="1" dirty="0">
                <a:hlinkClick r:id="rId18"/>
              </a:rPr>
              <a:t>ACACES Summer School Memory Systems Course Lecture Videos</a:t>
            </a:r>
            <a:r>
              <a:rPr lang="en-US" b="1" dirty="0"/>
              <a:t> (</a:t>
            </a:r>
            <a:r>
              <a:rPr lang="en-US" b="1" dirty="0">
                <a:hlinkClick r:id="rId18"/>
              </a:rPr>
              <a:t>2018</a:t>
            </a:r>
            <a:r>
              <a:rPr lang="en-US" b="1" dirty="0"/>
              <a:t>, </a:t>
            </a:r>
            <a:r>
              <a:rPr lang="en-US" b="1" dirty="0">
                <a:hlinkClick r:id="rId19"/>
              </a:rPr>
              <a:t>2013</a:t>
            </a:r>
            <a:r>
              <a:rPr lang="en-US" b="1" dirty="0"/>
              <a:t>)</a:t>
            </a:r>
          </a:p>
          <a:p>
            <a:r>
              <a:rPr lang="en-US" b="1" dirty="0">
                <a:hlinkClick r:id="rId20"/>
              </a:rPr>
              <a:t>ACACES Summer School Memory Systems Course Materials</a:t>
            </a:r>
            <a:r>
              <a:rPr lang="en-US" b="1" dirty="0"/>
              <a:t> (</a:t>
            </a:r>
            <a:r>
              <a:rPr lang="en-US" b="1" dirty="0">
                <a:hlinkClick r:id="rId20"/>
              </a:rPr>
              <a:t>2018</a:t>
            </a:r>
            <a:r>
              <a:rPr lang="en-US" b="1" dirty="0"/>
              <a:t>, </a:t>
            </a:r>
            <a:r>
              <a:rPr lang="en-US" b="1" dirty="0">
                <a:hlinkClick r:id="rId19"/>
              </a:rPr>
              <a:t>2013</a:t>
            </a:r>
            <a:r>
              <a:rPr lang="en-US" b="1" dirty="0"/>
              <a:t>)</a:t>
            </a:r>
          </a:p>
          <a:p>
            <a:endParaRPr lang="en-US" b="1" dirty="0">
              <a:hlinkClick r:id="rId21"/>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219874449"/>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Open Source Tools (I)</a:t>
            </a:r>
          </a:p>
        </p:txBody>
      </p:sp>
      <p:sp>
        <p:nvSpPr>
          <p:cNvPr id="3" name="Content Placeholder 2"/>
          <p:cNvSpPr>
            <a:spLocks noGrp="1"/>
          </p:cNvSpPr>
          <p:nvPr>
            <p:ph idx="1"/>
          </p:nvPr>
        </p:nvSpPr>
        <p:spPr>
          <a:xfrm>
            <a:off x="228600" y="836712"/>
            <a:ext cx="8610600" cy="5193723"/>
          </a:xfrm>
        </p:spPr>
        <p:txBody>
          <a:bodyPr/>
          <a:lstStyle/>
          <a:p>
            <a:r>
              <a:rPr lang="en-US" dirty="0" err="1">
                <a:solidFill>
                  <a:srgbClr val="0000FF"/>
                </a:solidFill>
              </a:rPr>
              <a:t>Rowhammer</a:t>
            </a:r>
            <a:r>
              <a:rPr lang="en-US" dirty="0">
                <a:solidFill>
                  <a:srgbClr val="0000FF"/>
                </a:solidFill>
              </a:rPr>
              <a:t> – Program to Induce RowHammer Errors</a:t>
            </a:r>
          </a:p>
          <a:p>
            <a:pPr lvl="1"/>
            <a:r>
              <a:rPr lang="en-US" dirty="0">
                <a:hlinkClick r:id="rId2"/>
              </a:rPr>
              <a:t>https://github.com/CMU-SAFARI/rowhammer</a:t>
            </a:r>
            <a:r>
              <a:rPr lang="en-US" dirty="0"/>
              <a:t> </a:t>
            </a:r>
          </a:p>
          <a:p>
            <a:r>
              <a:rPr lang="en-US" dirty="0" err="1">
                <a:solidFill>
                  <a:srgbClr val="0000FF"/>
                </a:solidFill>
              </a:rPr>
              <a:t>Ramulator</a:t>
            </a:r>
            <a:r>
              <a:rPr lang="en-US" dirty="0">
                <a:solidFill>
                  <a:srgbClr val="0000FF"/>
                </a:solidFill>
              </a:rPr>
              <a:t> – Fast and Extensible DRAM Simulator</a:t>
            </a:r>
          </a:p>
          <a:p>
            <a:pPr lvl="1"/>
            <a:r>
              <a:rPr lang="en-US" dirty="0">
                <a:hlinkClick r:id="rId3"/>
              </a:rPr>
              <a:t>https://github.com/CMU-SAFARI/ramulator</a:t>
            </a:r>
            <a:r>
              <a:rPr lang="en-US" dirty="0"/>
              <a:t> </a:t>
            </a:r>
          </a:p>
          <a:p>
            <a:r>
              <a:rPr lang="en-US" dirty="0" err="1">
                <a:solidFill>
                  <a:srgbClr val="0000FF"/>
                </a:solidFill>
              </a:rPr>
              <a:t>MemSim</a:t>
            </a:r>
            <a:r>
              <a:rPr lang="en-US" dirty="0">
                <a:solidFill>
                  <a:srgbClr val="0000FF"/>
                </a:solidFill>
              </a:rPr>
              <a:t> – Simple Memory Simulator</a:t>
            </a:r>
          </a:p>
          <a:p>
            <a:pPr lvl="1"/>
            <a:r>
              <a:rPr lang="en-US" dirty="0">
                <a:hlinkClick r:id="rId4"/>
              </a:rPr>
              <a:t>https://github.com/CMU-SAFARI/memsim</a:t>
            </a:r>
            <a:r>
              <a:rPr lang="en-US" dirty="0"/>
              <a:t> </a:t>
            </a:r>
          </a:p>
          <a:p>
            <a:r>
              <a:rPr lang="en-US" dirty="0" err="1">
                <a:solidFill>
                  <a:srgbClr val="0000FF"/>
                </a:solidFill>
              </a:rPr>
              <a:t>NOCulator</a:t>
            </a:r>
            <a:r>
              <a:rPr lang="en-US" dirty="0">
                <a:solidFill>
                  <a:srgbClr val="0000FF"/>
                </a:solidFill>
              </a:rPr>
              <a:t> – Flexible Network-on-Chip Simulator</a:t>
            </a:r>
          </a:p>
          <a:p>
            <a:pPr lvl="1"/>
            <a:r>
              <a:rPr lang="en-US" dirty="0">
                <a:hlinkClick r:id="rId5"/>
              </a:rPr>
              <a:t>https://github.com/CMU-SAFARI/NOCulator</a:t>
            </a:r>
            <a:r>
              <a:rPr lang="en-US" dirty="0"/>
              <a:t> </a:t>
            </a:r>
          </a:p>
          <a:p>
            <a:r>
              <a:rPr lang="en-US" dirty="0">
                <a:solidFill>
                  <a:srgbClr val="0000FF"/>
                </a:solidFill>
              </a:rPr>
              <a:t>SoftMC – FPGA-Based DRAM Testing Infrastructure</a:t>
            </a:r>
          </a:p>
          <a:p>
            <a:pPr lvl="1"/>
            <a:r>
              <a:rPr lang="en-US" dirty="0">
                <a:hlinkClick r:id="rId6"/>
              </a:rPr>
              <a:t>https://github.com/CMU-SAFARI/SoftMC</a:t>
            </a:r>
            <a:r>
              <a:rPr lang="en-US" dirty="0"/>
              <a:t> </a:t>
            </a:r>
          </a:p>
          <a:p>
            <a:pPr lvl="1"/>
            <a:endParaRPr lang="en-US" sz="1200" dirty="0"/>
          </a:p>
          <a:p>
            <a:r>
              <a:rPr lang="en-US" dirty="0">
                <a:solidFill>
                  <a:srgbClr val="FF0000"/>
                </a:solidFill>
              </a:rPr>
              <a:t>Other open-source software from my group</a:t>
            </a:r>
          </a:p>
          <a:p>
            <a:pPr lvl="1"/>
            <a:r>
              <a:rPr lang="en-US" b="1" dirty="0">
                <a:hlinkClick r:id="rId7"/>
              </a:rPr>
              <a:t>https://github.com/CMU-SAFARI/</a:t>
            </a:r>
            <a:r>
              <a:rPr lang="en-US" b="1" dirty="0"/>
              <a:t> </a:t>
            </a:r>
          </a:p>
          <a:p>
            <a:pPr lvl="1"/>
            <a:r>
              <a:rPr lang="en-US" b="1" dirty="0">
                <a:hlinkClick r:id="rId8"/>
              </a:rPr>
              <a:t>http://www.ece.cmu.edu/~safari/tools.html</a:t>
            </a:r>
            <a:r>
              <a:rPr lang="en-US" b="1"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561231437"/>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Open Source Tools (II)</a:t>
            </a:r>
          </a:p>
        </p:txBody>
      </p:sp>
      <p:sp>
        <p:nvSpPr>
          <p:cNvPr id="3" name="Content Placeholder 2"/>
          <p:cNvSpPr>
            <a:spLocks noGrp="1"/>
          </p:cNvSpPr>
          <p:nvPr>
            <p:ph idx="1"/>
          </p:nvPr>
        </p:nvSpPr>
        <p:spPr>
          <a:xfrm>
            <a:off x="228600" y="836712"/>
            <a:ext cx="8610600" cy="5193723"/>
          </a:xfrm>
        </p:spPr>
        <p:txBody>
          <a:bodyPr/>
          <a:lstStyle/>
          <a:p>
            <a:r>
              <a:rPr lang="en-US" dirty="0" err="1">
                <a:solidFill>
                  <a:srgbClr val="0000FF"/>
                </a:solidFill>
              </a:rPr>
              <a:t>MQSim</a:t>
            </a:r>
            <a:r>
              <a:rPr lang="en-US" dirty="0">
                <a:solidFill>
                  <a:srgbClr val="0000FF"/>
                </a:solidFill>
              </a:rPr>
              <a:t> – A Fast Modern SSD Simulator </a:t>
            </a:r>
          </a:p>
          <a:p>
            <a:pPr lvl="1"/>
            <a:r>
              <a:rPr lang="en-US" dirty="0">
                <a:hlinkClick r:id="rId2"/>
              </a:rPr>
              <a:t>https://github.com/CMU-SAFARI/MQSim</a:t>
            </a:r>
            <a:r>
              <a:rPr lang="en-US" dirty="0"/>
              <a:t>  </a:t>
            </a:r>
          </a:p>
          <a:p>
            <a:r>
              <a:rPr lang="en-US" dirty="0">
                <a:solidFill>
                  <a:srgbClr val="0000FF"/>
                </a:solidFill>
              </a:rPr>
              <a:t>Mosaic – GPU Simulator Supporting Concurrent Applications</a:t>
            </a:r>
          </a:p>
          <a:p>
            <a:pPr lvl="1"/>
            <a:r>
              <a:rPr lang="en-US" dirty="0">
                <a:hlinkClick r:id="rId3"/>
              </a:rPr>
              <a:t>https://github.com/CMU-SAFARI/Mosaic</a:t>
            </a:r>
            <a:r>
              <a:rPr lang="en-US" dirty="0"/>
              <a:t>  </a:t>
            </a:r>
          </a:p>
          <a:p>
            <a:r>
              <a:rPr lang="en-US" dirty="0">
                <a:solidFill>
                  <a:srgbClr val="0000FF"/>
                </a:solidFill>
              </a:rPr>
              <a:t>IMPICA – Processing in 3D-Stacked Memory Simulator</a:t>
            </a:r>
          </a:p>
          <a:p>
            <a:pPr lvl="1"/>
            <a:r>
              <a:rPr lang="en-US" dirty="0">
                <a:hlinkClick r:id="rId4"/>
              </a:rPr>
              <a:t>https://github.com/CMU-SAFARI/IMPICA</a:t>
            </a:r>
            <a:r>
              <a:rPr lang="en-US" dirty="0"/>
              <a:t>  </a:t>
            </a:r>
          </a:p>
          <a:p>
            <a:r>
              <a:rPr lang="en-US" dirty="0">
                <a:solidFill>
                  <a:srgbClr val="0000FF"/>
                </a:solidFill>
              </a:rPr>
              <a:t>SMLA – Detailed 3D-Stacked Memory Simulator</a:t>
            </a:r>
          </a:p>
          <a:p>
            <a:pPr lvl="1"/>
            <a:r>
              <a:rPr lang="en-US" dirty="0">
                <a:hlinkClick r:id="rId5"/>
              </a:rPr>
              <a:t>https://github.com/CMU-SAFARI/SMLA</a:t>
            </a:r>
            <a:r>
              <a:rPr lang="en-US" dirty="0"/>
              <a:t>  </a:t>
            </a:r>
          </a:p>
          <a:p>
            <a:r>
              <a:rPr lang="en-US" dirty="0" err="1">
                <a:solidFill>
                  <a:srgbClr val="0000FF"/>
                </a:solidFill>
              </a:rPr>
              <a:t>HWASim</a:t>
            </a:r>
            <a:r>
              <a:rPr lang="en-US" dirty="0">
                <a:solidFill>
                  <a:srgbClr val="0000FF"/>
                </a:solidFill>
              </a:rPr>
              <a:t> – Simulator for Heterogeneous CPU-HWA Systems</a:t>
            </a:r>
          </a:p>
          <a:p>
            <a:pPr lvl="1"/>
            <a:r>
              <a:rPr lang="en-US" dirty="0">
                <a:hlinkClick r:id="rId6"/>
              </a:rPr>
              <a:t>https://github.com/CMU-SAFARI/HWASim</a:t>
            </a:r>
            <a:r>
              <a:rPr lang="en-US" dirty="0"/>
              <a:t> </a:t>
            </a:r>
          </a:p>
          <a:p>
            <a:pPr lvl="1"/>
            <a:endParaRPr lang="en-US" sz="1200" dirty="0"/>
          </a:p>
          <a:p>
            <a:r>
              <a:rPr lang="en-US" dirty="0">
                <a:solidFill>
                  <a:srgbClr val="FF0000"/>
                </a:solidFill>
              </a:rPr>
              <a:t>Other open-source software from my group</a:t>
            </a:r>
          </a:p>
          <a:p>
            <a:pPr lvl="1"/>
            <a:r>
              <a:rPr lang="en-US" b="1" dirty="0">
                <a:hlinkClick r:id="rId7"/>
              </a:rPr>
              <a:t>https://github.com/CMU-SAFARI/</a:t>
            </a:r>
            <a:r>
              <a:rPr lang="en-US" b="1" dirty="0"/>
              <a:t> </a:t>
            </a:r>
          </a:p>
          <a:p>
            <a:pPr lvl="1"/>
            <a:r>
              <a:rPr lang="en-US" b="1" dirty="0">
                <a:hlinkClick r:id="rId8"/>
              </a:rPr>
              <a:t>http://www.ece.cmu.edu/~safari/tools.html</a:t>
            </a:r>
            <a:r>
              <a:rPr lang="en-US" b="1"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53656534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295C2-3E3A-BE4F-87A7-5F3FBBA546A4}"/>
              </a:ext>
            </a:extLst>
          </p:cNvPr>
          <p:cNvSpPr>
            <a:spLocks noGrp="1"/>
          </p:cNvSpPr>
          <p:nvPr>
            <p:ph type="title"/>
          </p:nvPr>
        </p:nvSpPr>
        <p:spPr/>
        <p:txBody>
          <a:bodyPr/>
          <a:lstStyle/>
          <a:p>
            <a:r>
              <a:rPr lang="en-US" dirty="0"/>
              <a:t>Data is Key for AI, ML, Genomics, …</a:t>
            </a:r>
          </a:p>
        </p:txBody>
      </p:sp>
      <p:sp>
        <p:nvSpPr>
          <p:cNvPr id="3" name="Content Placeholder 2">
            <a:extLst>
              <a:ext uri="{FF2B5EF4-FFF2-40B4-BE49-F238E27FC236}">
                <a16:creationId xmlns:a16="http://schemas.microsoft.com/office/drawing/2014/main" id="{93B937BE-0F8C-6D46-8EBB-F986B2A5F5CD}"/>
              </a:ext>
            </a:extLst>
          </p:cNvPr>
          <p:cNvSpPr>
            <a:spLocks noGrp="1"/>
          </p:cNvSpPr>
          <p:nvPr>
            <p:ph idx="1"/>
          </p:nvPr>
        </p:nvSpPr>
        <p:spPr>
          <a:xfrm>
            <a:off x="228600" y="1371600"/>
            <a:ext cx="8915400" cy="4876800"/>
          </a:xfrm>
        </p:spPr>
        <p:txBody>
          <a:bodyPr/>
          <a:lstStyle/>
          <a:p>
            <a:r>
              <a:rPr lang="en-US" dirty="0"/>
              <a:t>Important workloads are all data intensive</a:t>
            </a:r>
          </a:p>
          <a:p>
            <a:pPr marL="344487" lvl="1" indent="0">
              <a:buNone/>
            </a:pPr>
            <a:endParaRPr lang="en-US" dirty="0"/>
          </a:p>
          <a:p>
            <a:pPr marL="344487" lvl="1" indent="0">
              <a:buNone/>
            </a:pPr>
            <a:endParaRPr lang="en-US" dirty="0"/>
          </a:p>
          <a:p>
            <a:r>
              <a:rPr lang="en-US" dirty="0"/>
              <a:t>They require rapid and efficient processing of large amounts of data</a:t>
            </a:r>
          </a:p>
          <a:p>
            <a:pPr lvl="1"/>
            <a:endParaRPr lang="en-US" dirty="0"/>
          </a:p>
          <a:p>
            <a:pPr lvl="1"/>
            <a:endParaRPr lang="en-US" dirty="0"/>
          </a:p>
          <a:p>
            <a:r>
              <a:rPr lang="en-US" dirty="0"/>
              <a:t>Data is increasing</a:t>
            </a:r>
          </a:p>
          <a:p>
            <a:pPr lvl="1"/>
            <a:r>
              <a:rPr lang="en-US" dirty="0"/>
              <a:t>We can generate more than we can process</a:t>
            </a:r>
          </a:p>
          <a:p>
            <a:pPr lvl="1"/>
            <a:endParaRPr lang="en-US" dirty="0"/>
          </a:p>
        </p:txBody>
      </p:sp>
      <p:sp>
        <p:nvSpPr>
          <p:cNvPr id="4" name="Slide Number Placeholder 3">
            <a:extLst>
              <a:ext uri="{FF2B5EF4-FFF2-40B4-BE49-F238E27FC236}">
                <a16:creationId xmlns:a16="http://schemas.microsoft.com/office/drawing/2014/main" id="{12A78508-7955-3943-9F95-75E9A621D19A}"/>
              </a:ext>
            </a:extLst>
          </p:cNvPr>
          <p:cNvSpPr>
            <a:spLocks noGrp="1"/>
          </p:cNvSpPr>
          <p:nvPr>
            <p:ph type="sldNum" sz="quarter" idx="11"/>
          </p:nvPr>
        </p:nvSpPr>
        <p:spPr/>
        <p:txBody>
          <a:bodyPr/>
          <a:lstStyle/>
          <a:p>
            <a:fld id="{323594FA-E141-4234-AE05-360401972BE7}" type="slidenum">
              <a:rPr lang="en-US" altLang="en-US" smtClean="0"/>
              <a:pPr/>
              <a:t>3</a:t>
            </a:fld>
            <a:endParaRPr lang="en-US" altLang="en-US"/>
          </a:p>
        </p:txBody>
      </p:sp>
    </p:spTree>
    <p:extLst>
      <p:ext uri="{BB962C8B-B14F-4D97-AF65-F5344CB8AC3E}">
        <p14:creationId xmlns:p14="http://schemas.microsoft.com/office/powerpoint/2010/main" val="15875550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In-Memory Computation Today?</a:t>
            </a:r>
          </a:p>
        </p:txBody>
      </p:sp>
      <p:sp>
        <p:nvSpPr>
          <p:cNvPr id="3" name="Content Placeholder 2"/>
          <p:cNvSpPr>
            <a:spLocks noGrp="1"/>
          </p:cNvSpPr>
          <p:nvPr>
            <p:ph idx="1"/>
          </p:nvPr>
        </p:nvSpPr>
        <p:spPr/>
        <p:txBody>
          <a:bodyPr/>
          <a:lstStyle/>
          <a:p>
            <a:r>
              <a:rPr lang="en-US" dirty="0">
                <a:solidFill>
                  <a:srgbClr val="FF0000"/>
                </a:solidFill>
              </a:rPr>
              <a:t>Push from Technology</a:t>
            </a:r>
          </a:p>
          <a:p>
            <a:pPr lvl="1"/>
            <a:r>
              <a:rPr lang="en-US" dirty="0">
                <a:solidFill>
                  <a:srgbClr val="0000FF"/>
                </a:solidFill>
              </a:rPr>
              <a:t>DRAM Scaling at jeopardy </a:t>
            </a:r>
          </a:p>
          <a:p>
            <a:pPr marL="344487" lvl="1" indent="0">
              <a:buNone/>
            </a:pPr>
            <a:r>
              <a:rPr lang="en-US" dirty="0">
                <a:sym typeface="Wingdings"/>
              </a:rPr>
              <a:t>    Controllers close to DRAM</a:t>
            </a:r>
          </a:p>
          <a:p>
            <a:pPr marL="344487" lvl="1" indent="0">
              <a:buNone/>
            </a:pPr>
            <a:r>
              <a:rPr lang="en-US" dirty="0">
                <a:sym typeface="Wingdings"/>
              </a:rPr>
              <a:t>    Industry open to new memory architectures</a:t>
            </a:r>
          </a:p>
          <a:p>
            <a:pPr lvl="1"/>
            <a:endParaRPr lang="en-US" dirty="0"/>
          </a:p>
          <a:p>
            <a:endParaRPr lang="en-US" dirty="0">
              <a:solidFill>
                <a:srgbClr val="FF0000"/>
              </a:solidFill>
            </a:endParaRPr>
          </a:p>
          <a:p>
            <a:pPr marL="0" indent="0">
              <a:buNone/>
            </a:pPr>
            <a:endParaRPr lang="en-US" dirty="0">
              <a:solidFill>
                <a:srgbClr val="FF0000"/>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107504" y="1502544"/>
            <a:ext cx="7772400" cy="1422400"/>
          </a:xfrm>
          <a:prstGeom prst="rect">
            <a:avLst/>
          </a:prstGeom>
        </p:spPr>
      </p:pic>
      <p:pic>
        <p:nvPicPr>
          <p:cNvPr id="6" name="Picture 2" descr="http://www.extremetech.com/wp-content/uploads/2013/09/hybrid_memory_cub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79712" y="1340768"/>
            <a:ext cx="5040560" cy="361912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a:stretch>
            <a:fillRect/>
          </a:stretch>
        </p:blipFill>
        <p:spPr>
          <a:xfrm>
            <a:off x="6948264" y="1268760"/>
            <a:ext cx="1689100" cy="2451100"/>
          </a:xfrm>
          <a:prstGeom prst="rect">
            <a:avLst/>
          </a:prstGeom>
        </p:spPr>
      </p:pic>
    </p:spTree>
    <p:extLst>
      <p:ext uri="{BB962C8B-B14F-4D97-AF65-F5344CB8AC3E}">
        <p14:creationId xmlns:p14="http://schemas.microsoft.com/office/powerpoint/2010/main" val="3228657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Open Source Tools (III)</a:t>
            </a:r>
          </a:p>
        </p:txBody>
      </p:sp>
      <p:sp>
        <p:nvSpPr>
          <p:cNvPr id="3" name="Content Placeholder 2"/>
          <p:cNvSpPr>
            <a:spLocks noGrp="1"/>
          </p:cNvSpPr>
          <p:nvPr>
            <p:ph idx="1"/>
          </p:nvPr>
        </p:nvSpPr>
        <p:spPr>
          <a:xfrm>
            <a:off x="228600" y="692696"/>
            <a:ext cx="8610600" cy="5193723"/>
          </a:xfrm>
        </p:spPr>
        <p:txBody>
          <a:bodyPr/>
          <a:lstStyle/>
          <a:p>
            <a:pPr lvl="1"/>
            <a:endParaRPr lang="en-US" sz="1200" dirty="0"/>
          </a:p>
          <a:p>
            <a:r>
              <a:rPr lang="en-US" dirty="0">
                <a:solidFill>
                  <a:srgbClr val="FF0000"/>
                </a:solidFill>
              </a:rPr>
              <a:t>A lot more open-source software from my group</a:t>
            </a:r>
          </a:p>
          <a:p>
            <a:pPr lvl="1"/>
            <a:r>
              <a:rPr lang="en-US" b="1" dirty="0">
                <a:hlinkClick r:id="rId2"/>
              </a:rPr>
              <a:t>https://github.com/CMU-SAFARI/</a:t>
            </a:r>
            <a:r>
              <a:rPr lang="en-US" b="1" dirty="0"/>
              <a:t> </a:t>
            </a:r>
          </a:p>
          <a:p>
            <a:pPr lvl="1"/>
            <a:r>
              <a:rPr lang="en-US" b="1" dirty="0">
                <a:hlinkClick r:id="rId3"/>
              </a:rPr>
              <a:t>http://www.ece.cmu.edu/~safari/tools.html</a:t>
            </a:r>
            <a:r>
              <a:rPr lang="en-US" b="1"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33DBA81C-47FC-7447-8E5B-774D1DE2A5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9591" y="2420888"/>
            <a:ext cx="7376851" cy="4005827"/>
          </a:xfrm>
          <a:prstGeom prst="rect">
            <a:avLst/>
          </a:prstGeom>
        </p:spPr>
      </p:pic>
    </p:spTree>
    <p:extLst>
      <p:ext uri="{BB962C8B-B14F-4D97-AF65-F5344CB8AC3E}">
        <p14:creationId xmlns:p14="http://schemas.microsoft.com/office/powerpoint/2010/main" val="1005352417"/>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76E76-3DF3-9847-8A08-45FCD52985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D7EBCD-5A6F-3340-B62D-91A3EF960DF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D6134AB-D416-9A48-BBCD-22A7C7648CE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6B3D586A-3EAB-D842-A65E-F7012BD4D8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9552" y="11863"/>
            <a:ext cx="3823070" cy="6858000"/>
          </a:xfrm>
          <a:prstGeom prst="rect">
            <a:avLst/>
          </a:prstGeom>
        </p:spPr>
      </p:pic>
      <p:pic>
        <p:nvPicPr>
          <p:cNvPr id="6" name="Picture 5">
            <a:extLst>
              <a:ext uri="{FF2B5EF4-FFF2-40B4-BE49-F238E27FC236}">
                <a16:creationId xmlns:a16="http://schemas.microsoft.com/office/drawing/2014/main" id="{116FE935-377A-4A4C-B041-D868F81E0A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41587" y="18078"/>
            <a:ext cx="3518647" cy="6858000"/>
          </a:xfrm>
          <a:prstGeom prst="rect">
            <a:avLst/>
          </a:prstGeom>
        </p:spPr>
      </p:pic>
    </p:spTree>
    <p:extLst>
      <p:ext uri="{BB962C8B-B14F-4D97-AF65-F5344CB8AC3E}">
        <p14:creationId xmlns:p14="http://schemas.microsoft.com/office/powerpoint/2010/main" val="2025046893"/>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Referenced Papers and Talks</a:t>
            </a:r>
          </a:p>
        </p:txBody>
      </p:sp>
      <p:sp>
        <p:nvSpPr>
          <p:cNvPr id="3" name="Content Placeholder 2"/>
          <p:cNvSpPr>
            <a:spLocks noGrp="1"/>
          </p:cNvSpPr>
          <p:nvPr>
            <p:ph idx="1"/>
          </p:nvPr>
        </p:nvSpPr>
        <p:spPr/>
        <p:txBody>
          <a:bodyPr/>
          <a:lstStyle/>
          <a:p>
            <a:endParaRPr lang="en-US" dirty="0"/>
          </a:p>
          <a:p>
            <a:r>
              <a:rPr lang="en-US" dirty="0"/>
              <a:t>All are available at</a:t>
            </a:r>
          </a:p>
          <a:p>
            <a:pPr marL="0" indent="0">
              <a:buNone/>
            </a:pPr>
            <a:endParaRPr lang="en-US" dirty="0"/>
          </a:p>
          <a:p>
            <a:pPr marL="344487" lvl="1" indent="0">
              <a:buNone/>
            </a:pPr>
            <a:r>
              <a:rPr lang="en-US" b="1" dirty="0">
                <a:solidFill>
                  <a:srgbClr val="0432FF"/>
                </a:solidFill>
                <a:hlinkClick r:id="rId2">
                  <a:extLst>
                    <a:ext uri="{A12FA001-AC4F-418D-AE19-62706E023703}">
                      <ahyp:hlinkClr xmlns:ahyp="http://schemas.microsoft.com/office/drawing/2018/hyperlinkcolor" val="tx"/>
                    </a:ext>
                  </a:extLst>
                </a:hlinkClick>
              </a:rPr>
              <a:t>https://people.inf.ethz.ch/omutlu/projects.htm</a:t>
            </a:r>
            <a:r>
              <a:rPr lang="en-US" b="1" dirty="0">
                <a:solidFill>
                  <a:srgbClr val="0432FF"/>
                </a:solidFill>
              </a:rPr>
              <a:t> </a:t>
            </a:r>
          </a:p>
          <a:p>
            <a:pPr marL="344487" lvl="1" indent="0">
              <a:buNone/>
            </a:pPr>
            <a:r>
              <a:rPr lang="en-US" dirty="0">
                <a:solidFill>
                  <a:srgbClr val="0432FF"/>
                </a:solidFill>
              </a:rPr>
              <a:t> </a:t>
            </a:r>
            <a:r>
              <a:rPr lang="en-US" dirty="0">
                <a:solidFill>
                  <a:srgbClr val="0432FF"/>
                </a:solidFill>
                <a:hlinkClick r:id="rId3">
                  <a:extLst>
                    <a:ext uri="{A12FA001-AC4F-418D-AE19-62706E023703}">
                      <ahyp:hlinkClr xmlns:ahyp="http://schemas.microsoft.com/office/drawing/2018/hyperlinkcolor" val="tx"/>
                    </a:ext>
                  </a:extLst>
                </a:hlinkClick>
              </a:rPr>
              <a:t>http://scholar.google.com/citations?user=7XyGUGkAAAAJ&amp;hl=en</a:t>
            </a:r>
            <a:endParaRPr lang="en-US" dirty="0">
              <a:solidFill>
                <a:srgbClr val="0432FF"/>
              </a:solidFill>
            </a:endParaRPr>
          </a:p>
          <a:p>
            <a:pPr marL="344487" lvl="1" indent="0">
              <a:buNone/>
            </a:pPr>
            <a:endParaRPr lang="en-US" dirty="0">
              <a:solidFill>
                <a:srgbClr val="0432FF"/>
              </a:solidFill>
            </a:endParaRPr>
          </a:p>
          <a:p>
            <a:pPr marL="344487" lvl="1" indent="0">
              <a:buNone/>
            </a:pPr>
            <a:r>
              <a:rPr lang="en-US" b="1" dirty="0">
                <a:solidFill>
                  <a:srgbClr val="0432FF"/>
                </a:solidFill>
                <a:hlinkClick r:id="rId4">
                  <a:extLst>
                    <a:ext uri="{A12FA001-AC4F-418D-AE19-62706E023703}">
                      <ahyp:hlinkClr xmlns:ahyp="http://schemas.microsoft.com/office/drawing/2018/hyperlinkcolor" val="tx"/>
                    </a:ext>
                  </a:extLst>
                </a:hlinkClick>
              </a:rPr>
              <a:t>https://www.youtube.com/onurmutlulectures</a:t>
            </a:r>
            <a:r>
              <a:rPr lang="en-US" b="1" dirty="0">
                <a:solidFill>
                  <a:srgbClr val="0432FF"/>
                </a:solidFill>
              </a:rPr>
              <a:t> </a:t>
            </a:r>
          </a:p>
          <a:p>
            <a:pPr marL="344487" lvl="1" indent="0">
              <a:buNone/>
            </a:pP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385565414"/>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0E75-44AE-3749-84A1-9991C665D4E8}"/>
              </a:ext>
            </a:extLst>
          </p:cNvPr>
          <p:cNvSpPr>
            <a:spLocks noGrp="1"/>
          </p:cNvSpPr>
          <p:nvPr>
            <p:ph type="title"/>
          </p:nvPr>
        </p:nvSpPr>
        <p:spPr/>
        <p:txBody>
          <a:bodyPr/>
          <a:lstStyle/>
          <a:p>
            <a:r>
              <a:rPr lang="en-US" dirty="0"/>
              <a:t>An Interview on Research and Education</a:t>
            </a:r>
          </a:p>
        </p:txBody>
      </p:sp>
      <p:sp>
        <p:nvSpPr>
          <p:cNvPr id="3" name="Content Placeholder 2">
            <a:extLst>
              <a:ext uri="{FF2B5EF4-FFF2-40B4-BE49-F238E27FC236}">
                <a16:creationId xmlns:a16="http://schemas.microsoft.com/office/drawing/2014/main" id="{69BE6586-EEE6-A04A-A548-5966B309FAAB}"/>
              </a:ext>
            </a:extLst>
          </p:cNvPr>
          <p:cNvSpPr>
            <a:spLocks noGrp="1"/>
          </p:cNvSpPr>
          <p:nvPr>
            <p:ph idx="1"/>
          </p:nvPr>
        </p:nvSpPr>
        <p:spPr/>
        <p:txBody>
          <a:bodyPr/>
          <a:lstStyle/>
          <a:p>
            <a:r>
              <a:rPr lang="en-US" dirty="0"/>
              <a:t>Computing Research and Education (@ ISCA 2019)</a:t>
            </a:r>
          </a:p>
          <a:p>
            <a:pPr lvl="1"/>
            <a:r>
              <a:rPr lang="en-US" dirty="0">
                <a:hlinkClick r:id="rId2"/>
              </a:rPr>
              <a:t>https://www.youtube.com/watch?v=8ffSEKZhmvo&amp;list=PL5Q2soXY2Zi_4oP9LdL3cc8G6NIjD2Ydz</a:t>
            </a:r>
            <a:endParaRPr lang="en-US" dirty="0"/>
          </a:p>
          <a:p>
            <a:pPr lvl="1"/>
            <a:endParaRPr lang="en-US" dirty="0"/>
          </a:p>
          <a:p>
            <a:pPr lvl="1"/>
            <a:endParaRPr lang="en-US" dirty="0"/>
          </a:p>
          <a:p>
            <a:r>
              <a:rPr lang="en-US" dirty="0"/>
              <a:t>Maurice Wilkes Award Speech (10 minutes)</a:t>
            </a:r>
          </a:p>
          <a:p>
            <a:pPr lvl="1"/>
            <a:r>
              <a:rPr lang="en-US" dirty="0">
                <a:hlinkClick r:id="rId3"/>
              </a:rPr>
              <a:t>https://www.youtube.com/watch?v=tcQ3zZ3JpuA&amp;list=PL5Q2soXY2Zi8D_5MGV6EnXEJHnV2YFBJl&amp;index=15</a:t>
            </a:r>
            <a:endParaRPr lang="en-US" dirty="0"/>
          </a:p>
        </p:txBody>
      </p:sp>
      <p:sp>
        <p:nvSpPr>
          <p:cNvPr id="4" name="Slide Number Placeholder 3">
            <a:extLst>
              <a:ext uri="{FF2B5EF4-FFF2-40B4-BE49-F238E27FC236}">
                <a16:creationId xmlns:a16="http://schemas.microsoft.com/office/drawing/2014/main" id="{8EF1CA24-C7A2-D849-8A4D-9CCFFD7B50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423957840"/>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924800" cy="1752600"/>
          </a:xfrm>
        </p:spPr>
        <p:txBody>
          <a:bodyPr/>
          <a:lstStyle/>
          <a:p>
            <a:pPr algn="ctr"/>
            <a:r>
              <a:rPr lang="en-US" sz="4000" dirty="0"/>
              <a:t>Low-Latency Memory</a:t>
            </a:r>
            <a:endParaRPr lang="en-US" sz="3000" b="1"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4289039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2DB1-3F52-EB48-A62C-E6B010B09C0D}"/>
              </a:ext>
            </a:extLst>
          </p:cNvPr>
          <p:cNvSpPr>
            <a:spLocks noGrp="1"/>
          </p:cNvSpPr>
          <p:nvPr>
            <p:ph type="title"/>
          </p:nvPr>
        </p:nvSpPr>
        <p:spPr/>
        <p:txBody>
          <a:bodyPr/>
          <a:lstStyle/>
          <a:p>
            <a:r>
              <a:rPr lang="en-US" dirty="0"/>
              <a:t>Workload-DRAM Interaction Analysis</a:t>
            </a:r>
          </a:p>
        </p:txBody>
      </p:sp>
      <p:sp>
        <p:nvSpPr>
          <p:cNvPr id="3" name="Content Placeholder 2">
            <a:extLst>
              <a:ext uri="{FF2B5EF4-FFF2-40B4-BE49-F238E27FC236}">
                <a16:creationId xmlns:a16="http://schemas.microsoft.com/office/drawing/2014/main" id="{E39470A9-C736-CE4C-9B98-EE1EA1B7410B}"/>
              </a:ext>
            </a:extLst>
          </p:cNvPr>
          <p:cNvSpPr>
            <a:spLocks noGrp="1"/>
          </p:cNvSpPr>
          <p:nvPr>
            <p:ph idx="1"/>
          </p:nvPr>
        </p:nvSpPr>
        <p:spPr/>
        <p:txBody>
          <a:bodyPr/>
          <a:lstStyle/>
          <a:p>
            <a:r>
              <a:rPr lang="en-US" sz="2000" dirty="0"/>
              <a:t>Saugata Ghose, </a:t>
            </a:r>
            <a:r>
              <a:rPr lang="en-US" sz="2000" dirty="0" err="1"/>
              <a:t>Tianshi</a:t>
            </a:r>
            <a:r>
              <a:rPr lang="en-US" sz="2000" dirty="0"/>
              <a:t> Li, Nastaran Hajinazar, </a:t>
            </a:r>
            <a:r>
              <a:rPr lang="en-US" sz="2000" dirty="0" err="1"/>
              <a:t>Damla</a:t>
            </a:r>
            <a:r>
              <a:rPr lang="en-US" sz="2000" dirty="0"/>
              <a:t> </a:t>
            </a:r>
            <a:r>
              <a:rPr lang="en-US" sz="2000" dirty="0" err="1"/>
              <a:t>Senol</a:t>
            </a:r>
            <a:r>
              <a:rPr lang="en-US" sz="2000" dirty="0"/>
              <a:t> Cali, and Onur Mutlu,</a:t>
            </a:r>
            <a:br>
              <a:rPr lang="en-US" sz="2000" dirty="0"/>
            </a:br>
            <a:r>
              <a:rPr lang="en-US" sz="2000" b="1" dirty="0"/>
              <a:t>"Demystifying Workload–DRAM Interactions: An Experimental Study"</a:t>
            </a:r>
            <a:r>
              <a:rPr lang="en-US" sz="2000" dirty="0"/>
              <a:t> </a:t>
            </a:r>
            <a:br>
              <a:rPr lang="en-US" sz="2000" dirty="0"/>
            </a:br>
            <a:r>
              <a:rPr lang="en-US" sz="2000" i="1" dirty="0"/>
              <a:t>Proceedings of the </a:t>
            </a:r>
            <a:r>
              <a:rPr lang="en-US" sz="2000" i="1" dirty="0">
                <a:hlinkClick r:id="rId2"/>
              </a:rPr>
              <a:t>ACM International Conference on Measurement and Modeling of Computer Systems</a:t>
            </a:r>
            <a:r>
              <a:rPr lang="en-US" sz="2000" i="1" dirty="0"/>
              <a:t> (</a:t>
            </a:r>
            <a:r>
              <a:rPr lang="en-US" sz="2000" b="1" i="1" dirty="0"/>
              <a:t>SIGMETRICS</a:t>
            </a:r>
            <a:r>
              <a:rPr lang="en-US" sz="2000" i="1" dirty="0"/>
              <a:t>)</a:t>
            </a:r>
            <a:r>
              <a:rPr lang="en-US" sz="2000" dirty="0"/>
              <a:t>, Phoenix, AZ, USA, June 2019. </a:t>
            </a:r>
            <a:br>
              <a:rPr lang="en-US" sz="2000" dirty="0"/>
            </a:br>
            <a:r>
              <a:rPr lang="en-US" sz="2000" dirty="0"/>
              <a:t>[</a:t>
            </a:r>
            <a:r>
              <a:rPr lang="en-US" sz="2000" dirty="0">
                <a:hlinkClick r:id="rId3"/>
              </a:rPr>
              <a:t>Preliminary arXiv Version</a:t>
            </a:r>
            <a:r>
              <a:rPr lang="en-US" sz="2000" dirty="0"/>
              <a:t>] </a:t>
            </a:r>
            <a:br>
              <a:rPr lang="en-US" sz="2000" dirty="0"/>
            </a:br>
            <a:r>
              <a:rPr lang="en-US" sz="2000" dirty="0"/>
              <a:t>[</a:t>
            </a:r>
            <a:r>
              <a:rPr lang="en-US" sz="2000" dirty="0">
                <a:hlinkClick r:id="rId4"/>
              </a:rPr>
              <a:t>Abstract</a:t>
            </a:r>
            <a:r>
              <a:rPr lang="en-US" sz="2000" dirty="0"/>
              <a:t>]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a:t>
            </a:r>
          </a:p>
          <a:p>
            <a:endParaRPr lang="en-US" dirty="0"/>
          </a:p>
        </p:txBody>
      </p:sp>
      <p:sp>
        <p:nvSpPr>
          <p:cNvPr id="4" name="Slide Number Placeholder 3">
            <a:extLst>
              <a:ext uri="{FF2B5EF4-FFF2-40B4-BE49-F238E27FC236}">
                <a16:creationId xmlns:a16="http://schemas.microsoft.com/office/drawing/2014/main" id="{ED7E4806-8950-FB48-BDA8-48D6F32C344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9C32C83A-FE40-C341-ACF2-9AE1206C24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129" y="4293096"/>
            <a:ext cx="9144000" cy="2136055"/>
          </a:xfrm>
          <a:prstGeom prst="rect">
            <a:avLst/>
          </a:prstGeom>
        </p:spPr>
      </p:pic>
    </p:spTree>
    <p:extLst>
      <p:ext uri="{BB962C8B-B14F-4D97-AF65-F5344CB8AC3E}">
        <p14:creationId xmlns:p14="http://schemas.microsoft.com/office/powerpoint/2010/main" val="2986633905"/>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Workload–DRAM Interactions?</a:t>
            </a:r>
          </a:p>
        </p:txBody>
      </p:sp>
      <p:sp>
        <p:nvSpPr>
          <p:cNvPr id="3" name="Content Placeholder 2"/>
          <p:cNvSpPr>
            <a:spLocks noGrp="1"/>
          </p:cNvSpPr>
          <p:nvPr>
            <p:ph idx="1"/>
          </p:nvPr>
        </p:nvSpPr>
        <p:spPr/>
        <p:txBody>
          <a:bodyPr/>
          <a:lstStyle/>
          <a:p>
            <a:r>
              <a:rPr lang="en-US" dirty="0"/>
              <a:t>Manufacturers are developing many new types of DRAM</a:t>
            </a:r>
          </a:p>
          <a:p>
            <a:pPr lvl="1"/>
            <a:r>
              <a:rPr lang="en-US" b="1" dirty="0">
                <a:solidFill>
                  <a:schemeClr val="accent2"/>
                </a:solidFill>
              </a:rPr>
              <a:t>DRAM limits performance, energy improvements:</a:t>
            </a:r>
            <a:br>
              <a:rPr lang="en-US" b="1" dirty="0">
                <a:solidFill>
                  <a:schemeClr val="accent2"/>
                </a:solidFill>
              </a:rPr>
            </a:br>
            <a:r>
              <a:rPr lang="en-US" dirty="0"/>
              <a:t>new types may overcome some limitations</a:t>
            </a:r>
          </a:p>
          <a:p>
            <a:pPr lvl="1"/>
            <a:r>
              <a:rPr lang="en-US" dirty="0"/>
              <a:t>Memory systems now serve a </a:t>
            </a:r>
            <a:r>
              <a:rPr lang="en-US" b="1" dirty="0">
                <a:solidFill>
                  <a:schemeClr val="accent2"/>
                </a:solidFill>
              </a:rPr>
              <a:t>very diverse set of applications:</a:t>
            </a:r>
            <a:br>
              <a:rPr lang="en-US" dirty="0"/>
            </a:br>
            <a:r>
              <a:rPr lang="en-US" dirty="0"/>
              <a:t>can no longer take a one-size-fits-all approach</a:t>
            </a:r>
          </a:p>
          <a:p>
            <a:pPr>
              <a:spcBef>
                <a:spcPts val="3000"/>
              </a:spcBef>
            </a:pPr>
            <a:r>
              <a:rPr lang="en-US" dirty="0">
                <a:solidFill>
                  <a:srgbClr val="0070C0"/>
                </a:solidFill>
                <a:latin typeface="Adobe Garamond Pro Bold" panose="02020702060506020403" pitchFamily="18" charset="0"/>
              </a:rPr>
              <a:t>So which DRAM type works best with which application?</a:t>
            </a:r>
          </a:p>
          <a:p>
            <a:pPr lvl="1"/>
            <a:r>
              <a:rPr lang="en-US" dirty="0"/>
              <a:t>Difficult to understand intuitively due to the complexity of the interaction</a:t>
            </a:r>
          </a:p>
          <a:p>
            <a:pPr lvl="1"/>
            <a:r>
              <a:rPr lang="en-US" dirty="0"/>
              <a:t>Can’t be tested methodically on real systems: new type needs a new CPU</a:t>
            </a:r>
          </a:p>
          <a:p>
            <a:pPr>
              <a:spcBef>
                <a:spcPts val="3000"/>
              </a:spcBef>
            </a:pPr>
            <a:r>
              <a:rPr lang="en-US" dirty="0"/>
              <a:t>We perform a </a:t>
            </a:r>
            <a:r>
              <a:rPr lang="en-US" dirty="0">
                <a:solidFill>
                  <a:schemeClr val="accent4"/>
                </a:solidFill>
                <a:latin typeface="Adobe Garamond Pro Bold" panose="02020702060506020403" pitchFamily="18" charset="0"/>
              </a:rPr>
              <a:t>wide-ranging experimental study to uncover</a:t>
            </a:r>
            <a:br>
              <a:rPr lang="en-US" dirty="0">
                <a:solidFill>
                  <a:schemeClr val="accent4"/>
                </a:solidFill>
                <a:latin typeface="Adobe Garamond Pro Bold" panose="02020702060506020403" pitchFamily="18" charset="0"/>
              </a:rPr>
            </a:br>
            <a:r>
              <a:rPr lang="en-US" dirty="0">
                <a:solidFill>
                  <a:schemeClr val="accent4"/>
                </a:solidFill>
                <a:latin typeface="Adobe Garamond Pro Bold" panose="02020702060506020403" pitchFamily="18" charset="0"/>
              </a:rPr>
              <a:t>the combined behavior</a:t>
            </a:r>
            <a:r>
              <a:rPr lang="en-US" dirty="0"/>
              <a:t> of workloads and DRAM types</a:t>
            </a:r>
          </a:p>
          <a:p>
            <a:pPr lvl="1"/>
            <a:r>
              <a:rPr lang="en-US" b="1" dirty="0">
                <a:solidFill>
                  <a:srgbClr val="0070C0"/>
                </a:solidFill>
              </a:rPr>
              <a:t>115 prevalent/emerging applications and </a:t>
            </a:r>
            <a:r>
              <a:rPr lang="en-US" b="1" dirty="0" err="1">
                <a:solidFill>
                  <a:srgbClr val="0070C0"/>
                </a:solidFill>
              </a:rPr>
              <a:t>multiprogrammed</a:t>
            </a:r>
            <a:r>
              <a:rPr lang="en-US" b="1" dirty="0">
                <a:solidFill>
                  <a:srgbClr val="0070C0"/>
                </a:solidFill>
              </a:rPr>
              <a:t> workloads</a:t>
            </a:r>
            <a:endParaRPr lang="en-US" dirty="0"/>
          </a:p>
          <a:p>
            <a:pPr lvl="1"/>
            <a:r>
              <a:rPr lang="en-US" b="1" dirty="0">
                <a:solidFill>
                  <a:srgbClr val="0070C0"/>
                </a:solidFill>
              </a:rPr>
              <a:t>9 modern DRAM types:</a:t>
            </a:r>
            <a:r>
              <a:rPr lang="en-US" dirty="0"/>
              <a:t> DDR3, DDR4, GDDR5, HBM, HMC, LPDDR3, LPDDR4, Wide I/O, Wide I/O 2</a:t>
            </a:r>
          </a:p>
        </p:txBody>
      </p:sp>
      <p:sp>
        <p:nvSpPr>
          <p:cNvPr id="4" name="Slide Number Placeholder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Page </a:t>
            </a:r>
            <a:fld id="{56E643E9-8232-44D4-8A76-E691A7C80D3B}" type="slidenum">
              <a:rPr kumimoji="0" lang="en-US" altLang="en-US" sz="1200" b="0" i="0" u="none" strike="noStrike" kern="1200" cap="none" spc="0" normalizeH="0" baseline="0" noProof="0" smtClean="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306</a:t>
            </a:fld>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 of 25</a:t>
            </a:r>
          </a:p>
        </p:txBody>
      </p:sp>
    </p:spTree>
    <p:extLst>
      <p:ext uri="{BB962C8B-B14F-4D97-AF65-F5344CB8AC3E}">
        <p14:creationId xmlns:p14="http://schemas.microsoft.com/office/powerpoint/2010/main" val="2452035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Straight Connector 95"/>
          <p:cNvCxnSpPr/>
          <p:nvPr/>
        </p:nvCxnSpPr>
        <p:spPr>
          <a:xfrm flipV="1">
            <a:off x="6195798" y="2037737"/>
            <a:ext cx="0" cy="781663"/>
          </a:xfrm>
          <a:prstGeom prst="line">
            <a:avLst/>
          </a:prstGeom>
          <a:noFill/>
          <a:ln w="50800" cap="flat" cmpd="sng" algn="ctr">
            <a:solidFill>
              <a:sysClr val="windowText" lastClr="000000"/>
            </a:solidFill>
            <a:prstDash val="solid"/>
            <a:miter lim="800000"/>
          </a:ln>
          <a:effectLst/>
        </p:spPr>
      </p:cxnSp>
      <p:cxnSp>
        <p:nvCxnSpPr>
          <p:cNvPr id="100" name="Straight Connector 99"/>
          <p:cNvCxnSpPr/>
          <p:nvPr/>
        </p:nvCxnSpPr>
        <p:spPr>
          <a:xfrm flipV="1">
            <a:off x="7033507" y="2037737"/>
            <a:ext cx="0" cy="781663"/>
          </a:xfrm>
          <a:prstGeom prst="line">
            <a:avLst/>
          </a:prstGeom>
          <a:noFill/>
          <a:ln w="50800" cap="flat" cmpd="sng" algn="ctr">
            <a:solidFill>
              <a:sysClr val="windowText" lastClr="000000"/>
            </a:solidFill>
            <a:prstDash val="solid"/>
            <a:miter lim="800000"/>
          </a:ln>
          <a:effectLst/>
        </p:spPr>
      </p:cxnSp>
      <p:cxnSp>
        <p:nvCxnSpPr>
          <p:cNvPr id="101" name="Straight Connector 100"/>
          <p:cNvCxnSpPr/>
          <p:nvPr/>
        </p:nvCxnSpPr>
        <p:spPr>
          <a:xfrm flipV="1">
            <a:off x="7859416" y="2037737"/>
            <a:ext cx="0" cy="781663"/>
          </a:xfrm>
          <a:prstGeom prst="line">
            <a:avLst/>
          </a:prstGeom>
          <a:noFill/>
          <a:ln w="50800" cap="flat" cmpd="sng" algn="ctr">
            <a:solidFill>
              <a:sysClr val="windowText" lastClr="000000"/>
            </a:solidFill>
            <a:prstDash val="solid"/>
            <a:miter lim="800000"/>
          </a:ln>
          <a:effectLst/>
        </p:spPr>
      </p:cxnSp>
      <p:cxnSp>
        <p:nvCxnSpPr>
          <p:cNvPr id="102" name="Straight Connector 101"/>
          <p:cNvCxnSpPr/>
          <p:nvPr/>
        </p:nvCxnSpPr>
        <p:spPr>
          <a:xfrm flipV="1">
            <a:off x="8697125" y="2037737"/>
            <a:ext cx="0" cy="781663"/>
          </a:xfrm>
          <a:prstGeom prst="line">
            <a:avLst/>
          </a:prstGeom>
          <a:noFill/>
          <a:ln w="50800" cap="flat" cmpd="sng" algn="ctr">
            <a:solidFill>
              <a:sysClr val="windowText" lastClr="000000"/>
            </a:solidFill>
            <a:prstDash val="solid"/>
            <a:miter lim="800000"/>
          </a:ln>
          <a:effectLst/>
        </p:spPr>
      </p:cxnSp>
      <p:sp>
        <p:nvSpPr>
          <p:cNvPr id="104" name="Rectangle 103"/>
          <p:cNvSpPr/>
          <p:nvPr/>
        </p:nvSpPr>
        <p:spPr>
          <a:xfrm>
            <a:off x="6019800" y="2209800"/>
            <a:ext cx="2880954"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US"/>
              <a:t>Modern DRAM Types: Comparison to DDR3</a:t>
            </a:r>
            <a:endParaRPr lang="en-US" dirty="0"/>
          </a:p>
        </p:txBody>
      </p:sp>
      <p:sp>
        <p:nvSpPr>
          <p:cNvPr id="91" name="Content Placeholder 90"/>
          <p:cNvSpPr>
            <a:spLocks noGrp="1"/>
          </p:cNvSpPr>
          <p:nvPr>
            <p:ph idx="1"/>
          </p:nvPr>
        </p:nvSpPr>
        <p:spPr>
          <a:xfrm>
            <a:off x="5816272" y="810545"/>
            <a:ext cx="3175328" cy="5726782"/>
          </a:xfrm>
        </p:spPr>
        <p:txBody>
          <a:bodyPr/>
          <a:lstStyle/>
          <a:p>
            <a:r>
              <a:rPr lang="en-US" dirty="0"/>
              <a:t>Bank groups</a:t>
            </a:r>
          </a:p>
          <a:p>
            <a:endParaRPr lang="en-US" dirty="0"/>
          </a:p>
          <a:p>
            <a:endParaRPr lang="en-US" dirty="0"/>
          </a:p>
          <a:p>
            <a:endParaRPr lang="en-US" dirty="0"/>
          </a:p>
          <a:p>
            <a:endParaRPr lang="en-US" dirty="0"/>
          </a:p>
          <a:p>
            <a:endParaRPr lang="en-US" dirty="0"/>
          </a:p>
          <a:p>
            <a:r>
              <a:rPr lang="en-US" dirty="0"/>
              <a:t>3D-stacked DRAM</a:t>
            </a:r>
          </a:p>
        </p:txBody>
      </p:sp>
      <p:sp>
        <p:nvSpPr>
          <p:cNvPr id="4" name="Slide Number Placeholder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Page </a:t>
            </a:r>
            <a:fld id="{56E643E9-8232-44D4-8A76-E691A7C80D3B}" type="slidenum">
              <a:rPr kumimoji="0" lang="en-US" altLang="en-US" sz="1200" b="0" i="0" u="none" strike="noStrike" kern="1200" cap="none" spc="0" normalizeH="0" baseline="0" noProof="0" smtClean="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307</a:t>
            </a:fld>
            <a:r>
              <a:rPr kumimoji="0" lang="en-US" altLang="en-US" sz="1200" b="0" i="0" u="none" strike="noStrike" kern="1200" cap="none" spc="0" normalizeH="0" baseline="0" noProof="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 of 25</a:t>
            </a:r>
            <a:endPar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endParaRPr>
          </a:p>
        </p:txBody>
      </p:sp>
      <p:graphicFrame>
        <p:nvGraphicFramePr>
          <p:cNvPr id="5" name="Table 4"/>
          <p:cNvGraphicFramePr>
            <a:graphicFrameLocks noGrp="1"/>
          </p:cNvGraphicFramePr>
          <p:nvPr/>
        </p:nvGraphicFramePr>
        <p:xfrm>
          <a:off x="152400" y="799783"/>
          <a:ext cx="5562600" cy="615696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1865775044"/>
                    </a:ext>
                  </a:extLst>
                </a:gridCol>
                <a:gridCol w="1028700">
                  <a:extLst>
                    <a:ext uri="{9D8B030D-6E8A-4147-A177-3AD203B41FA5}">
                      <a16:colId xmlns:a16="http://schemas.microsoft.com/office/drawing/2014/main" val="2931050581"/>
                    </a:ext>
                  </a:extLst>
                </a:gridCol>
                <a:gridCol w="1028700">
                  <a:extLst>
                    <a:ext uri="{9D8B030D-6E8A-4147-A177-3AD203B41FA5}">
                      <a16:colId xmlns:a16="http://schemas.microsoft.com/office/drawing/2014/main" val="2480256659"/>
                    </a:ext>
                  </a:extLst>
                </a:gridCol>
                <a:gridCol w="1028700">
                  <a:extLst>
                    <a:ext uri="{9D8B030D-6E8A-4147-A177-3AD203B41FA5}">
                      <a16:colId xmlns:a16="http://schemas.microsoft.com/office/drawing/2014/main" val="3224697103"/>
                    </a:ext>
                  </a:extLst>
                </a:gridCol>
                <a:gridCol w="1028700">
                  <a:extLst>
                    <a:ext uri="{9D8B030D-6E8A-4147-A177-3AD203B41FA5}">
                      <a16:colId xmlns:a16="http://schemas.microsoft.com/office/drawing/2014/main" val="1389644233"/>
                    </a:ext>
                  </a:extLst>
                </a:gridCol>
              </a:tblGrid>
              <a:tr h="370840">
                <a:tc>
                  <a:txBody>
                    <a:bodyPr/>
                    <a:lstStyle/>
                    <a:p>
                      <a:pPr algn="ctr"/>
                      <a:r>
                        <a:rPr lang="en-US" sz="2200" dirty="0">
                          <a:latin typeface="Adobe Garamond Pro Bold" panose="02020702060506020403" pitchFamily="18" charset="0"/>
                        </a:rPr>
                        <a:t>DRAM Type</a:t>
                      </a:r>
                    </a:p>
                  </a:txBody>
                  <a:tcPr marL="0" marR="0" anchor="ctr"/>
                </a:tc>
                <a:tc>
                  <a:txBody>
                    <a:bodyPr/>
                    <a:lstStyle/>
                    <a:p>
                      <a:pPr algn="ctr"/>
                      <a:r>
                        <a:rPr lang="en-US" sz="2200" dirty="0">
                          <a:latin typeface="Adobe Garamond Pro Bold" panose="02020702060506020403" pitchFamily="18" charset="0"/>
                        </a:rPr>
                        <a:t>Banks per Rank</a:t>
                      </a:r>
                    </a:p>
                  </a:txBody>
                  <a:tcPr marL="0" marR="0" anchor="ctr"/>
                </a:tc>
                <a:tc>
                  <a:txBody>
                    <a:bodyPr/>
                    <a:lstStyle/>
                    <a:p>
                      <a:pPr algn="ctr"/>
                      <a:r>
                        <a:rPr lang="en-US" sz="2200" dirty="0">
                          <a:latin typeface="Adobe Garamond Pro Bold" panose="02020702060506020403" pitchFamily="18" charset="0"/>
                        </a:rPr>
                        <a:t>Bank Groups</a:t>
                      </a:r>
                    </a:p>
                  </a:txBody>
                  <a:tcPr marL="0" marR="0" anchor="ctr"/>
                </a:tc>
                <a:tc>
                  <a:txBody>
                    <a:bodyPr/>
                    <a:lstStyle/>
                    <a:p>
                      <a:pPr algn="ctr"/>
                      <a:r>
                        <a:rPr lang="en-US" sz="2200" dirty="0">
                          <a:latin typeface="Adobe Garamond Pro Bold" panose="02020702060506020403" pitchFamily="18" charset="0"/>
                        </a:rPr>
                        <a:t>3D-Stacked</a:t>
                      </a:r>
                    </a:p>
                  </a:txBody>
                  <a:tcPr marL="0" marR="0" anchor="ctr"/>
                </a:tc>
                <a:tc>
                  <a:txBody>
                    <a:bodyPr/>
                    <a:lstStyle/>
                    <a:p>
                      <a:pPr algn="ctr"/>
                      <a:r>
                        <a:rPr lang="en-US" sz="2200" dirty="0">
                          <a:latin typeface="Adobe Garamond Pro Bold" panose="02020702060506020403" pitchFamily="18" charset="0"/>
                        </a:rPr>
                        <a:t>Low-Power</a:t>
                      </a:r>
                    </a:p>
                  </a:txBody>
                  <a:tcPr marL="0" marR="0" anchor="ctr"/>
                </a:tc>
                <a:extLst>
                  <a:ext uri="{0D108BD9-81ED-4DB2-BD59-A6C34878D82A}">
                    <a16:rowId xmlns:a16="http://schemas.microsoft.com/office/drawing/2014/main" val="2686557727"/>
                  </a:ext>
                </a:extLst>
              </a:tr>
              <a:tr h="370840">
                <a:tc>
                  <a:txBody>
                    <a:bodyPr/>
                    <a:lstStyle/>
                    <a:p>
                      <a:pPr algn="ctr"/>
                      <a:r>
                        <a:rPr lang="en-US" sz="2200" b="1" dirty="0">
                          <a:latin typeface="Adobe Garamond Pro" panose="02020502060506020403" pitchFamily="18" charset="0"/>
                        </a:rPr>
                        <a:t>DDR3</a:t>
                      </a:r>
                    </a:p>
                  </a:txBody>
                  <a:tcPr marL="0" marR="0" anchor="ctr"/>
                </a:tc>
                <a:tc>
                  <a:txBody>
                    <a:bodyPr/>
                    <a:lstStyle/>
                    <a:p>
                      <a:pPr algn="ctr"/>
                      <a:r>
                        <a:rPr lang="en-US" sz="2200" dirty="0">
                          <a:latin typeface="Adobe Garamond Pro" panose="02020502060506020403" pitchFamily="18" charset="0"/>
                        </a:rPr>
                        <a:t>8</a:t>
                      </a: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algn="ctr"/>
                      <a:endParaRPr lang="en-US" sz="220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928287677"/>
                  </a:ext>
                </a:extLst>
              </a:tr>
              <a:tr h="370840">
                <a:tc>
                  <a:txBody>
                    <a:bodyPr/>
                    <a:lstStyle/>
                    <a:p>
                      <a:pPr algn="ctr"/>
                      <a:r>
                        <a:rPr lang="en-US" sz="2200" b="1" dirty="0">
                          <a:latin typeface="Adobe Garamond Pro" panose="02020502060506020403" pitchFamily="18" charset="0"/>
                        </a:rPr>
                        <a:t>DDR4</a:t>
                      </a:r>
                    </a:p>
                  </a:txBody>
                  <a:tcPr marL="0" marR="0" anchor="ctr"/>
                </a:tc>
                <a:tc>
                  <a:txBody>
                    <a:bodyPr/>
                    <a:lstStyle/>
                    <a:p>
                      <a:pPr algn="ctr"/>
                      <a:r>
                        <a:rPr lang="en-US" sz="2200" dirty="0">
                          <a:latin typeface="Adobe Garamond Pro" panose="02020502060506020403" pitchFamily="18" charset="0"/>
                        </a:rPr>
                        <a:t>16</a:t>
                      </a: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1758072128"/>
                  </a:ext>
                </a:extLst>
              </a:tr>
              <a:tr h="370840">
                <a:tc>
                  <a:txBody>
                    <a:bodyPr/>
                    <a:lstStyle/>
                    <a:p>
                      <a:pPr algn="ctr"/>
                      <a:r>
                        <a:rPr lang="en-US" sz="2200" b="1" dirty="0">
                          <a:latin typeface="Adobe Garamond Pro" panose="02020502060506020403" pitchFamily="18" charset="0"/>
                        </a:rPr>
                        <a:t>GDDR5</a:t>
                      </a:r>
                    </a:p>
                  </a:txBody>
                  <a:tcPr marL="0" marR="0" anchor="ctr"/>
                </a:tc>
                <a:tc>
                  <a:txBody>
                    <a:bodyPr/>
                    <a:lstStyle/>
                    <a:p>
                      <a:pPr algn="ctr"/>
                      <a:r>
                        <a:rPr lang="en-US" sz="2200" dirty="0">
                          <a:latin typeface="Adobe Garamond Pro" panose="02020502060506020403" pitchFamily="18" charset="0"/>
                        </a:rPr>
                        <a:t>16</a:t>
                      </a: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763814981"/>
                  </a:ext>
                </a:extLst>
              </a:tr>
              <a:tr h="370840">
                <a:tc>
                  <a:txBody>
                    <a:bodyPr/>
                    <a:lstStyle/>
                    <a:p>
                      <a:pPr algn="ctr"/>
                      <a:r>
                        <a:rPr lang="en-US" sz="2200" b="1" dirty="0">
                          <a:latin typeface="Adobe Garamond Pro" panose="02020502060506020403" pitchFamily="18" charset="0"/>
                        </a:rPr>
                        <a:t>HBM</a:t>
                      </a:r>
                    </a:p>
                    <a:p>
                      <a:pPr algn="ctr"/>
                      <a:r>
                        <a:rPr lang="en-US" sz="1600" b="1" dirty="0">
                          <a:latin typeface="Adobe Garamond Pro" panose="02020502060506020403" pitchFamily="18" charset="0"/>
                        </a:rPr>
                        <a:t>High-Bandwidth Memory</a:t>
                      </a:r>
                      <a:endParaRPr lang="en-US" sz="2200" b="1" dirty="0">
                        <a:latin typeface="Adobe Garamond Pro" panose="02020502060506020403" pitchFamily="18" charset="0"/>
                      </a:endParaRPr>
                    </a:p>
                  </a:txBody>
                  <a:tcPr marL="0" marR="0" anchor="ctr"/>
                </a:tc>
                <a:tc>
                  <a:txBody>
                    <a:bodyPr/>
                    <a:lstStyle/>
                    <a:p>
                      <a:pPr algn="ctr"/>
                      <a:r>
                        <a:rPr lang="en-US" sz="2200" dirty="0">
                          <a:latin typeface="Adobe Garamond Pro" panose="02020502060506020403" pitchFamily="18" charset="0"/>
                        </a:rPr>
                        <a:t>16</a:t>
                      </a:r>
                    </a:p>
                  </a:txBody>
                  <a:tcPr marL="0" marR="0" anchor="ctr"/>
                </a:tc>
                <a:tc>
                  <a:txBody>
                    <a:bodyPr/>
                    <a:lstStyle/>
                    <a:p>
                      <a:pPr algn="ctr"/>
                      <a:endParaRPr lang="en-US" sz="220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3889831791"/>
                  </a:ext>
                </a:extLst>
              </a:tr>
              <a:tr h="370840">
                <a:tc>
                  <a:txBody>
                    <a:bodyPr/>
                    <a:lstStyle/>
                    <a:p>
                      <a:pPr algn="ctr"/>
                      <a:r>
                        <a:rPr lang="en-US" sz="2200" b="1" dirty="0">
                          <a:latin typeface="Adobe Garamond Pro" panose="02020502060506020403" pitchFamily="18" charset="0"/>
                        </a:rPr>
                        <a:t>HMC</a:t>
                      </a:r>
                    </a:p>
                    <a:p>
                      <a:pPr algn="ctr"/>
                      <a:r>
                        <a:rPr lang="en-US" sz="1600" b="1" dirty="0">
                          <a:latin typeface="Adobe Garamond Pro" panose="02020502060506020403" pitchFamily="18" charset="0"/>
                        </a:rPr>
                        <a:t>Hybrid Memory Cube</a:t>
                      </a:r>
                    </a:p>
                  </a:txBody>
                  <a:tcPr marL="0" marR="0" anchor="ctr"/>
                </a:tc>
                <a:tc>
                  <a:txBody>
                    <a:bodyPr/>
                    <a:lstStyle/>
                    <a:p>
                      <a:pPr algn="ctr"/>
                      <a:r>
                        <a:rPr lang="en-US" sz="2200" dirty="0">
                          <a:latin typeface="Adobe Garamond Pro" panose="02020502060506020403" pitchFamily="18" charset="0"/>
                        </a:rPr>
                        <a:t>256</a:t>
                      </a:r>
                    </a:p>
                  </a:txBody>
                  <a:tcPr marL="0" marR="0" anchor="ctr"/>
                </a:tc>
                <a:tc>
                  <a:txBody>
                    <a:bodyPr/>
                    <a:lstStyle/>
                    <a:p>
                      <a:pPr algn="ctr"/>
                      <a:endParaRPr lang="en-US" sz="220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493088369"/>
                  </a:ext>
                </a:extLst>
              </a:tr>
              <a:tr h="370840">
                <a:tc>
                  <a:txBody>
                    <a:bodyPr/>
                    <a:lstStyle/>
                    <a:p>
                      <a:pPr algn="ctr"/>
                      <a:r>
                        <a:rPr lang="en-US" sz="2200" b="1" dirty="0">
                          <a:latin typeface="Adobe Garamond Pro" panose="02020502060506020403" pitchFamily="18" charset="0"/>
                        </a:rPr>
                        <a:t>Wide I/O</a:t>
                      </a:r>
                    </a:p>
                  </a:txBody>
                  <a:tcPr marL="0" marR="0" anchor="ctr"/>
                </a:tc>
                <a:tc>
                  <a:txBody>
                    <a:bodyPr/>
                    <a:lstStyle/>
                    <a:p>
                      <a:pPr algn="ctr"/>
                      <a:r>
                        <a:rPr lang="en-US" sz="2200" dirty="0">
                          <a:latin typeface="Adobe Garamond Pro" panose="02020502060506020403" pitchFamily="18" charset="0"/>
                        </a:rPr>
                        <a:t>4</a:t>
                      </a:r>
                    </a:p>
                  </a:txBody>
                  <a:tcPr marL="0" marR="0" anchor="ctr"/>
                </a:tc>
                <a:tc>
                  <a:txBody>
                    <a:bodyPr/>
                    <a:lstStyle/>
                    <a:p>
                      <a:pPr algn="ctr"/>
                      <a:endParaRPr lang="en-US" sz="220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556445875"/>
                  </a:ext>
                </a:extLst>
              </a:tr>
              <a:tr h="370840">
                <a:tc>
                  <a:txBody>
                    <a:bodyPr/>
                    <a:lstStyle/>
                    <a:p>
                      <a:pPr algn="ctr"/>
                      <a:r>
                        <a:rPr lang="en-US" sz="2200" b="1" dirty="0">
                          <a:latin typeface="Adobe Garamond Pro" panose="02020502060506020403" pitchFamily="18" charset="0"/>
                        </a:rPr>
                        <a:t>Wide I/O 2</a:t>
                      </a:r>
                    </a:p>
                  </a:txBody>
                  <a:tcPr marL="0" marR="0" anchor="ctr"/>
                </a:tc>
                <a:tc>
                  <a:txBody>
                    <a:bodyPr/>
                    <a:lstStyle/>
                    <a:p>
                      <a:pPr algn="ctr"/>
                      <a:r>
                        <a:rPr lang="en-US" sz="2200" dirty="0">
                          <a:latin typeface="Adobe Garamond Pro" panose="02020502060506020403" pitchFamily="18" charset="0"/>
                        </a:rPr>
                        <a:t>8</a:t>
                      </a:r>
                    </a:p>
                  </a:txBody>
                  <a:tcPr marL="0" marR="0" anchor="ctr"/>
                </a:tc>
                <a:tc>
                  <a:txBody>
                    <a:bodyPr/>
                    <a:lstStyle/>
                    <a:p>
                      <a:pPr algn="ctr"/>
                      <a:endParaRPr lang="en-US" sz="220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1162054000"/>
                  </a:ext>
                </a:extLst>
              </a:tr>
              <a:tr h="370840">
                <a:tc>
                  <a:txBody>
                    <a:bodyPr/>
                    <a:lstStyle/>
                    <a:p>
                      <a:pPr algn="ctr"/>
                      <a:r>
                        <a:rPr lang="en-US" sz="2200" b="1" dirty="0">
                          <a:latin typeface="Adobe Garamond Pro" panose="02020502060506020403" pitchFamily="18" charset="0"/>
                        </a:rPr>
                        <a:t>LPDDR3</a:t>
                      </a:r>
                    </a:p>
                  </a:txBody>
                  <a:tcPr marL="0" marR="0" anchor="ctr"/>
                </a:tc>
                <a:tc>
                  <a:txBody>
                    <a:bodyPr/>
                    <a:lstStyle/>
                    <a:p>
                      <a:pPr algn="ctr"/>
                      <a:r>
                        <a:rPr lang="en-US" sz="2200" dirty="0">
                          <a:latin typeface="Adobe Garamond Pro" panose="02020502060506020403" pitchFamily="18" charset="0"/>
                        </a:rPr>
                        <a:t>8</a:t>
                      </a: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716714267"/>
                  </a:ext>
                </a:extLst>
              </a:tr>
              <a:tr h="370840">
                <a:tc>
                  <a:txBody>
                    <a:bodyPr/>
                    <a:lstStyle/>
                    <a:p>
                      <a:pPr algn="ctr"/>
                      <a:r>
                        <a:rPr lang="en-US" sz="2200" b="1" dirty="0">
                          <a:latin typeface="Adobe Garamond Pro" panose="02020502060506020403" pitchFamily="18" charset="0"/>
                        </a:rPr>
                        <a:t>LPDDR4</a:t>
                      </a:r>
                    </a:p>
                  </a:txBody>
                  <a:tcPr marL="0" marR="0" anchor="ctr"/>
                </a:tc>
                <a:tc>
                  <a:txBody>
                    <a:bodyPr/>
                    <a:lstStyle/>
                    <a:p>
                      <a:pPr algn="ctr"/>
                      <a:r>
                        <a:rPr lang="en-US" sz="2200" dirty="0">
                          <a:latin typeface="Adobe Garamond Pro" panose="02020502060506020403" pitchFamily="18" charset="0"/>
                        </a:rPr>
                        <a:t>16</a:t>
                      </a: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4171935445"/>
                  </a:ext>
                </a:extLst>
              </a:tr>
            </a:tbl>
          </a:graphicData>
        </a:graphic>
      </p:graphicFrame>
      <p:grpSp>
        <p:nvGrpSpPr>
          <p:cNvPr id="6" name="Group 69"/>
          <p:cNvGrpSpPr>
            <a:grpSpLocks/>
          </p:cNvGrpSpPr>
          <p:nvPr/>
        </p:nvGrpSpPr>
        <p:grpSpPr bwMode="auto">
          <a:xfrm>
            <a:off x="5879301" y="4844990"/>
            <a:ext cx="2881312" cy="1420813"/>
            <a:chOff x="1842101" y="997913"/>
            <a:chExt cx="3904876" cy="2166871"/>
          </a:xfrm>
        </p:grpSpPr>
        <p:sp>
          <p:nvSpPr>
            <p:cNvPr id="7" name="Cube 6"/>
            <p:cNvSpPr/>
            <p:nvPr/>
          </p:nvSpPr>
          <p:spPr>
            <a:xfrm>
              <a:off x="3266359" y="2765304"/>
              <a:ext cx="2480618" cy="399480"/>
            </a:xfrm>
            <a:prstGeom prst="cube">
              <a:avLst>
                <a:gd name="adj" fmla="val 73368"/>
              </a:avLst>
            </a:prstGeom>
            <a:solidFill>
              <a:srgbClr val="5B9BD5">
                <a:lumMod val="75000"/>
              </a:srgbClr>
            </a:solidFill>
            <a:ln w="12700" cap="flat" cmpd="sng" algn="ctr">
              <a:solidFill>
                <a:srgbClr val="5B9BD5">
                  <a:lumMod val="50000"/>
                </a:srgbClr>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 name="Group 5"/>
            <p:cNvGrpSpPr>
              <a:grpSpLocks/>
            </p:cNvGrpSpPr>
            <p:nvPr/>
          </p:nvGrpSpPr>
          <p:grpSpPr bwMode="auto">
            <a:xfrm>
              <a:off x="3354072" y="2457854"/>
              <a:ext cx="2316193" cy="579542"/>
              <a:chOff x="1837263" y="785284"/>
              <a:chExt cx="1684869" cy="579542"/>
            </a:xfrm>
          </p:grpSpPr>
          <p:sp>
            <p:nvSpPr>
              <p:cNvPr id="54" name="Can 53"/>
              <p:cNvSpPr/>
              <p:nvPr/>
            </p:nvSpPr>
            <p:spPr>
              <a:xfrm>
                <a:off x="2125589" y="785258"/>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Can 54"/>
              <p:cNvSpPr/>
              <p:nvPr/>
            </p:nvSpPr>
            <p:spPr>
              <a:xfrm>
                <a:off x="2565362" y="785258"/>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Can 55"/>
              <p:cNvSpPr/>
              <p:nvPr/>
            </p:nvSpPr>
            <p:spPr>
              <a:xfrm>
                <a:off x="3005135" y="785258"/>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Can 56"/>
              <p:cNvSpPr/>
              <p:nvPr/>
            </p:nvSpPr>
            <p:spPr>
              <a:xfrm>
                <a:off x="3444908" y="785258"/>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Can 57"/>
              <p:cNvSpPr/>
              <p:nvPr/>
            </p:nvSpPr>
            <p:spPr>
              <a:xfrm>
                <a:off x="1981606" y="891786"/>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Can 58"/>
              <p:cNvSpPr/>
              <p:nvPr/>
            </p:nvSpPr>
            <p:spPr>
              <a:xfrm>
                <a:off x="2421380" y="891786"/>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Can 59"/>
              <p:cNvSpPr/>
              <p:nvPr/>
            </p:nvSpPr>
            <p:spPr>
              <a:xfrm>
                <a:off x="2861152" y="891786"/>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Can 60"/>
              <p:cNvSpPr/>
              <p:nvPr/>
            </p:nvSpPr>
            <p:spPr>
              <a:xfrm>
                <a:off x="3300925" y="891786"/>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Can 61"/>
              <p:cNvSpPr/>
              <p:nvPr/>
            </p:nvSpPr>
            <p:spPr>
              <a:xfrm>
                <a:off x="1837624" y="998313"/>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Can 62"/>
              <p:cNvSpPr/>
              <p:nvPr/>
            </p:nvSpPr>
            <p:spPr>
              <a:xfrm>
                <a:off x="2277397" y="998313"/>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Can 63"/>
              <p:cNvSpPr/>
              <p:nvPr/>
            </p:nvSpPr>
            <p:spPr>
              <a:xfrm>
                <a:off x="2717169" y="998313"/>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Can 64"/>
              <p:cNvSpPr/>
              <p:nvPr/>
            </p:nvSpPr>
            <p:spPr>
              <a:xfrm>
                <a:off x="3156943" y="998313"/>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 name="Cube 8"/>
            <p:cNvSpPr/>
            <p:nvPr/>
          </p:nvSpPr>
          <p:spPr>
            <a:xfrm>
              <a:off x="3266359" y="2312563"/>
              <a:ext cx="2480618" cy="397058"/>
            </a:xfrm>
            <a:prstGeom prst="cube">
              <a:avLst>
                <a:gd name="adj" fmla="val 73368"/>
              </a:avLst>
            </a:prstGeom>
            <a:solidFill>
              <a:srgbClr val="70AD47">
                <a:lumMod val="60000"/>
                <a:lumOff val="40000"/>
              </a:srgbClr>
            </a:solidFill>
            <a:ln w="12700" cap="flat" cmpd="sng" algn="ctr">
              <a:solidFill>
                <a:srgbClr val="70AD47">
                  <a:lumMod val="75000"/>
                </a:srgbClr>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9"/>
            <p:cNvGrpSpPr>
              <a:grpSpLocks/>
            </p:cNvGrpSpPr>
            <p:nvPr/>
          </p:nvGrpSpPr>
          <p:grpSpPr bwMode="auto">
            <a:xfrm>
              <a:off x="3354072" y="2004253"/>
              <a:ext cx="2316193" cy="579542"/>
              <a:chOff x="1837263" y="785284"/>
              <a:chExt cx="1684869" cy="579542"/>
            </a:xfrm>
          </p:grpSpPr>
          <p:sp>
            <p:nvSpPr>
              <p:cNvPr id="42" name="Can 41"/>
              <p:cNvSpPr/>
              <p:nvPr/>
            </p:nvSpPr>
            <p:spPr>
              <a:xfrm>
                <a:off x="2125589" y="786115"/>
                <a:ext cx="76687"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Can 42"/>
              <p:cNvSpPr/>
              <p:nvPr/>
            </p:nvSpPr>
            <p:spPr>
              <a:xfrm>
                <a:off x="2565362" y="786115"/>
                <a:ext cx="76686"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Can 43"/>
              <p:cNvSpPr/>
              <p:nvPr/>
            </p:nvSpPr>
            <p:spPr>
              <a:xfrm>
                <a:off x="3005135" y="786115"/>
                <a:ext cx="76687"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Can 44"/>
              <p:cNvSpPr/>
              <p:nvPr/>
            </p:nvSpPr>
            <p:spPr>
              <a:xfrm>
                <a:off x="3444908" y="786115"/>
                <a:ext cx="76686"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Can 45"/>
              <p:cNvSpPr/>
              <p:nvPr/>
            </p:nvSpPr>
            <p:spPr>
              <a:xfrm>
                <a:off x="1981606" y="892643"/>
                <a:ext cx="76687"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Can 46"/>
              <p:cNvSpPr/>
              <p:nvPr/>
            </p:nvSpPr>
            <p:spPr>
              <a:xfrm>
                <a:off x="2421380" y="892643"/>
                <a:ext cx="76686"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Can 47"/>
              <p:cNvSpPr/>
              <p:nvPr/>
            </p:nvSpPr>
            <p:spPr>
              <a:xfrm>
                <a:off x="2861152" y="892643"/>
                <a:ext cx="76687"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Can 48"/>
              <p:cNvSpPr/>
              <p:nvPr/>
            </p:nvSpPr>
            <p:spPr>
              <a:xfrm>
                <a:off x="3300925" y="892643"/>
                <a:ext cx="76686"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Can 49"/>
              <p:cNvSpPr/>
              <p:nvPr/>
            </p:nvSpPr>
            <p:spPr>
              <a:xfrm>
                <a:off x="1837624" y="999170"/>
                <a:ext cx="76687"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Can 50"/>
              <p:cNvSpPr/>
              <p:nvPr/>
            </p:nvSpPr>
            <p:spPr>
              <a:xfrm>
                <a:off x="2277397" y="999170"/>
                <a:ext cx="76686"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Can 51"/>
              <p:cNvSpPr/>
              <p:nvPr/>
            </p:nvSpPr>
            <p:spPr>
              <a:xfrm>
                <a:off x="2717169" y="999170"/>
                <a:ext cx="76687"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Can 52"/>
              <p:cNvSpPr/>
              <p:nvPr/>
            </p:nvSpPr>
            <p:spPr>
              <a:xfrm>
                <a:off x="3156943" y="999170"/>
                <a:ext cx="76686"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 name="Cube 10"/>
            <p:cNvSpPr/>
            <p:nvPr/>
          </p:nvSpPr>
          <p:spPr>
            <a:xfrm>
              <a:off x="3266359" y="1854977"/>
              <a:ext cx="2480618" cy="397058"/>
            </a:xfrm>
            <a:prstGeom prst="cube">
              <a:avLst>
                <a:gd name="adj" fmla="val 73368"/>
              </a:avLst>
            </a:prstGeom>
            <a:solidFill>
              <a:srgbClr val="70AD47">
                <a:lumMod val="60000"/>
                <a:lumOff val="40000"/>
              </a:srgbClr>
            </a:solidFill>
            <a:ln w="12700" cap="flat" cmpd="sng" algn="ctr">
              <a:solidFill>
                <a:srgbClr val="70AD47">
                  <a:lumMod val="75000"/>
                </a:srgbClr>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33"/>
            <p:cNvGrpSpPr>
              <a:grpSpLocks/>
            </p:cNvGrpSpPr>
            <p:nvPr/>
          </p:nvGrpSpPr>
          <p:grpSpPr bwMode="auto">
            <a:xfrm>
              <a:off x="3354072" y="1545785"/>
              <a:ext cx="2316193" cy="579542"/>
              <a:chOff x="1837263" y="785284"/>
              <a:chExt cx="1684869" cy="579542"/>
            </a:xfrm>
          </p:grpSpPr>
          <p:sp>
            <p:nvSpPr>
              <p:cNvPr id="30" name="Can 29"/>
              <p:cNvSpPr/>
              <p:nvPr/>
            </p:nvSpPr>
            <p:spPr>
              <a:xfrm>
                <a:off x="2125589" y="784578"/>
                <a:ext cx="76687"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Can 30"/>
              <p:cNvSpPr/>
              <p:nvPr/>
            </p:nvSpPr>
            <p:spPr>
              <a:xfrm>
                <a:off x="2565362" y="784578"/>
                <a:ext cx="76686"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Can 31"/>
              <p:cNvSpPr/>
              <p:nvPr/>
            </p:nvSpPr>
            <p:spPr>
              <a:xfrm>
                <a:off x="3005135" y="784578"/>
                <a:ext cx="76687"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Can 32"/>
              <p:cNvSpPr/>
              <p:nvPr/>
            </p:nvSpPr>
            <p:spPr>
              <a:xfrm>
                <a:off x="3444908" y="784578"/>
                <a:ext cx="76686" cy="36558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Can 33"/>
              <p:cNvSpPr/>
              <p:nvPr/>
            </p:nvSpPr>
            <p:spPr>
              <a:xfrm>
                <a:off x="1981606" y="891105"/>
                <a:ext cx="76687" cy="36800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Can 34"/>
              <p:cNvSpPr/>
              <p:nvPr/>
            </p:nvSpPr>
            <p:spPr>
              <a:xfrm>
                <a:off x="2421380" y="891105"/>
                <a:ext cx="76686" cy="36800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Can 35"/>
              <p:cNvSpPr/>
              <p:nvPr/>
            </p:nvSpPr>
            <p:spPr>
              <a:xfrm>
                <a:off x="2861152" y="891105"/>
                <a:ext cx="76687" cy="36800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Can 36"/>
              <p:cNvSpPr/>
              <p:nvPr/>
            </p:nvSpPr>
            <p:spPr>
              <a:xfrm>
                <a:off x="3300925" y="891105"/>
                <a:ext cx="76686" cy="368004"/>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Can 37"/>
              <p:cNvSpPr/>
              <p:nvPr/>
            </p:nvSpPr>
            <p:spPr>
              <a:xfrm>
                <a:off x="1837624" y="1000055"/>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Can 38"/>
              <p:cNvSpPr/>
              <p:nvPr/>
            </p:nvSpPr>
            <p:spPr>
              <a:xfrm>
                <a:off x="2277397" y="1000055"/>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Can 39"/>
              <p:cNvSpPr/>
              <p:nvPr/>
            </p:nvSpPr>
            <p:spPr>
              <a:xfrm>
                <a:off x="2717169" y="1000055"/>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Can 40"/>
              <p:cNvSpPr/>
              <p:nvPr/>
            </p:nvSpPr>
            <p:spPr>
              <a:xfrm>
                <a:off x="3156943" y="1000055"/>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 name="Cube 12"/>
            <p:cNvSpPr/>
            <p:nvPr/>
          </p:nvSpPr>
          <p:spPr>
            <a:xfrm>
              <a:off x="3266359" y="1399813"/>
              <a:ext cx="2480618" cy="399480"/>
            </a:xfrm>
            <a:prstGeom prst="cube">
              <a:avLst>
                <a:gd name="adj" fmla="val 73368"/>
              </a:avLst>
            </a:prstGeom>
            <a:solidFill>
              <a:srgbClr val="70AD47">
                <a:lumMod val="60000"/>
                <a:lumOff val="40000"/>
              </a:srgbClr>
            </a:solidFill>
            <a:ln w="12700" cap="flat" cmpd="sng" algn="ctr">
              <a:solidFill>
                <a:srgbClr val="70AD47">
                  <a:lumMod val="75000"/>
                </a:srgbClr>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47"/>
            <p:cNvGrpSpPr>
              <a:grpSpLocks/>
            </p:cNvGrpSpPr>
            <p:nvPr/>
          </p:nvGrpSpPr>
          <p:grpSpPr bwMode="auto">
            <a:xfrm>
              <a:off x="3354072" y="1092184"/>
              <a:ext cx="2316193" cy="579542"/>
              <a:chOff x="1837263" y="785284"/>
              <a:chExt cx="1684869" cy="579542"/>
            </a:xfrm>
          </p:grpSpPr>
          <p:sp>
            <p:nvSpPr>
              <p:cNvPr id="18" name="Can 17"/>
              <p:cNvSpPr/>
              <p:nvPr/>
            </p:nvSpPr>
            <p:spPr>
              <a:xfrm>
                <a:off x="2125589" y="785437"/>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Can 18"/>
              <p:cNvSpPr/>
              <p:nvPr/>
            </p:nvSpPr>
            <p:spPr>
              <a:xfrm>
                <a:off x="2565362" y="785437"/>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Can 19"/>
              <p:cNvSpPr/>
              <p:nvPr/>
            </p:nvSpPr>
            <p:spPr>
              <a:xfrm>
                <a:off x="3005135" y="785437"/>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Can 20"/>
              <p:cNvSpPr/>
              <p:nvPr/>
            </p:nvSpPr>
            <p:spPr>
              <a:xfrm>
                <a:off x="3444908" y="785437"/>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Can 21"/>
              <p:cNvSpPr/>
              <p:nvPr/>
            </p:nvSpPr>
            <p:spPr>
              <a:xfrm>
                <a:off x="1981606" y="891964"/>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Can 22"/>
              <p:cNvSpPr/>
              <p:nvPr/>
            </p:nvSpPr>
            <p:spPr>
              <a:xfrm>
                <a:off x="2421380" y="891964"/>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Can 23"/>
              <p:cNvSpPr/>
              <p:nvPr/>
            </p:nvSpPr>
            <p:spPr>
              <a:xfrm>
                <a:off x="2861152" y="891964"/>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an 24"/>
              <p:cNvSpPr/>
              <p:nvPr/>
            </p:nvSpPr>
            <p:spPr>
              <a:xfrm>
                <a:off x="3300925" y="891964"/>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Can 25"/>
              <p:cNvSpPr/>
              <p:nvPr/>
            </p:nvSpPr>
            <p:spPr>
              <a:xfrm>
                <a:off x="1837624" y="998492"/>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Can 26"/>
              <p:cNvSpPr/>
              <p:nvPr/>
            </p:nvSpPr>
            <p:spPr>
              <a:xfrm>
                <a:off x="2277397" y="998492"/>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Can 27"/>
              <p:cNvSpPr/>
              <p:nvPr/>
            </p:nvSpPr>
            <p:spPr>
              <a:xfrm>
                <a:off x="2717169" y="998492"/>
                <a:ext cx="76687"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Can 28"/>
              <p:cNvSpPr/>
              <p:nvPr/>
            </p:nvSpPr>
            <p:spPr>
              <a:xfrm>
                <a:off x="3156943" y="998492"/>
                <a:ext cx="76686" cy="365582"/>
              </a:xfrm>
              <a:prstGeom prst="can">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 name="Cube 14"/>
            <p:cNvSpPr/>
            <p:nvPr/>
          </p:nvSpPr>
          <p:spPr>
            <a:xfrm>
              <a:off x="3266359" y="997913"/>
              <a:ext cx="2480618" cy="399480"/>
            </a:xfrm>
            <a:prstGeom prst="cube">
              <a:avLst>
                <a:gd name="adj" fmla="val 73368"/>
              </a:avLst>
            </a:prstGeom>
            <a:solidFill>
              <a:srgbClr val="70AD47">
                <a:lumMod val="60000"/>
                <a:lumOff val="40000"/>
              </a:srgbClr>
            </a:solidFill>
            <a:ln w="12700" cap="flat" cmpd="sng" algn="ctr">
              <a:solidFill>
                <a:srgbClr val="70AD47">
                  <a:lumMod val="75000"/>
                </a:srgbClr>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Left Brace 15"/>
            <p:cNvSpPr/>
            <p:nvPr/>
          </p:nvSpPr>
          <p:spPr>
            <a:xfrm>
              <a:off x="3051214" y="1305392"/>
              <a:ext cx="176419" cy="1384860"/>
            </a:xfrm>
            <a:prstGeom prst="leftBrace">
              <a:avLst>
                <a:gd name="adj1" fmla="val 112417"/>
                <a:gd name="adj2" fmla="val 50335"/>
              </a:avLst>
            </a:prstGeom>
            <a:noFill/>
            <a:ln w="28575" cap="flat" cmpd="sng" algn="ctr">
              <a:solidFill>
                <a:schemeClr val="accent3">
                  <a:lumMod val="75000"/>
                </a:schemeClr>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a:xfrm>
              <a:off x="1842101" y="1620132"/>
              <a:ext cx="1174690" cy="754736"/>
            </a:xfrm>
            <a:prstGeom prst="rect">
              <a:avLst/>
            </a:prstGeom>
            <a:solidFill>
              <a:sysClr val="window" lastClr="FFFFFF"/>
            </a:solidFill>
          </p:spPr>
          <p:txBody>
            <a:bodyPr lIns="0" rIns="0" bIns="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9BBB59">
                      <a:lumMod val="75000"/>
                    </a:srgbClr>
                  </a:solidFill>
                  <a:effectLst/>
                  <a:uLnTx/>
                  <a:uFillTx/>
                  <a:latin typeface="Calibri" panose="020F0502020204030204"/>
                  <a:ea typeface="+mn-ea"/>
                  <a:cs typeface="+mn-cs"/>
                </a:rPr>
                <a:t>Memory</a:t>
              </a:r>
              <a:br>
                <a:rPr kumimoji="0" lang="en-US" sz="1800" b="1" i="0" u="none" strike="noStrike" kern="0" cap="none" spc="0" normalizeH="0" baseline="0" noProof="0" dirty="0">
                  <a:ln>
                    <a:noFill/>
                  </a:ln>
                  <a:solidFill>
                    <a:srgbClr val="9BBB59">
                      <a:lumMod val="75000"/>
                    </a:srgbClr>
                  </a:solidFill>
                  <a:effectLst/>
                  <a:uLnTx/>
                  <a:uFillTx/>
                  <a:latin typeface="Calibri" panose="020F0502020204030204"/>
                  <a:ea typeface="+mn-ea"/>
                  <a:cs typeface="+mn-cs"/>
                </a:rPr>
              </a:br>
              <a:r>
                <a:rPr kumimoji="0" lang="en-US" sz="1800" b="1" i="0" u="none" strike="noStrike" kern="0" cap="none" spc="0" normalizeH="0" baseline="0" noProof="0" dirty="0">
                  <a:ln>
                    <a:noFill/>
                  </a:ln>
                  <a:solidFill>
                    <a:srgbClr val="9BBB59">
                      <a:lumMod val="75000"/>
                    </a:srgbClr>
                  </a:solidFill>
                  <a:effectLst/>
                  <a:uLnTx/>
                  <a:uFillTx/>
                  <a:latin typeface="Calibri" panose="020F0502020204030204"/>
                  <a:ea typeface="+mn-ea"/>
                  <a:cs typeface="+mn-cs"/>
                </a:rPr>
                <a:t>Layers</a:t>
              </a:r>
            </a:p>
          </p:txBody>
        </p:sp>
      </p:grpSp>
      <p:grpSp>
        <p:nvGrpSpPr>
          <p:cNvPr id="66" name="Group 65"/>
          <p:cNvGrpSpPr/>
          <p:nvPr/>
        </p:nvGrpSpPr>
        <p:grpSpPr>
          <a:xfrm>
            <a:off x="6827037" y="4021907"/>
            <a:ext cx="1933576" cy="1004852"/>
            <a:chOff x="3515527" y="3130461"/>
            <a:chExt cx="1933576" cy="1004852"/>
          </a:xfrm>
        </p:grpSpPr>
        <p:sp>
          <p:nvSpPr>
            <p:cNvPr id="67" name="TextBox 66"/>
            <p:cNvSpPr txBox="1"/>
            <p:nvPr/>
          </p:nvSpPr>
          <p:spPr bwMode="auto">
            <a:xfrm>
              <a:off x="3515527" y="3130461"/>
              <a:ext cx="1933576" cy="784830"/>
            </a:xfrm>
            <a:prstGeom prst="rect">
              <a:avLst/>
            </a:prstGeom>
            <a:noFill/>
          </p:spPr>
          <p:txBody>
            <a:bodyPr wrap="square" lIns="0" tIns="0" rIns="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2000" b="0" i="1" u="none" strike="noStrike" kern="1200" cap="none" spc="-100" normalizeH="0" baseline="0" noProof="0" dirty="0">
                  <a:ln>
                    <a:noFill/>
                  </a:ln>
                  <a:solidFill>
                    <a:prstClr val="white">
                      <a:lumMod val="50000"/>
                    </a:prstClr>
                  </a:solidFill>
                  <a:effectLst/>
                  <a:uLnTx/>
                  <a:uFillTx/>
                  <a:latin typeface="Calibri" panose="020F0502020204030204"/>
                  <a:ea typeface="+mn-ea"/>
                  <a:cs typeface="+mn-cs"/>
                </a:rPr>
                <a:t>high bandwidth </a:t>
              </a:r>
              <a:r>
                <a:rPr kumimoji="0" lang="en-US" sz="2000" b="0" i="0" u="none" strike="noStrike" kern="1200" cap="none" spc="-100" normalizeH="0" baseline="0" noProof="0" dirty="0">
                  <a:ln>
                    <a:noFill/>
                  </a:ln>
                  <a:solidFill>
                    <a:prstClr val="white">
                      <a:lumMod val="50000"/>
                    </a:prstClr>
                  </a:solidFill>
                  <a:effectLst/>
                  <a:uLnTx/>
                  <a:uFillTx/>
                  <a:latin typeface="Calibri" panose="020F0502020204030204"/>
                  <a:ea typeface="+mn-ea"/>
                  <a:cs typeface="+mn-cs"/>
                </a:rPr>
                <a:t>with</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Through-Silicon</a:t>
              </a:r>
              <a:br>
                <a:rPr kumimoji="0" lang="en-US" sz="20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br>
              <a:r>
                <a:rPr kumimoji="0" lang="en-US" sz="2000" b="1"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Vias</a:t>
              </a:r>
              <a:r>
                <a:rPr kumimoji="0" lang="en-US" sz="20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(TSVs)</a:t>
              </a:r>
            </a:p>
          </p:txBody>
        </p:sp>
        <p:cxnSp>
          <p:nvCxnSpPr>
            <p:cNvPr id="68" name="Curved Connector 67"/>
            <p:cNvCxnSpPr>
              <a:cxnSpLocks noChangeShapeType="1"/>
              <a:stCxn id="67" idx="3"/>
              <a:endCxn id="21" idx="4"/>
            </p:cNvCxnSpPr>
            <p:nvPr/>
          </p:nvCxnSpPr>
          <p:spPr bwMode="auto">
            <a:xfrm flipH="1">
              <a:off x="5391953" y="3522876"/>
              <a:ext cx="57150" cy="612437"/>
            </a:xfrm>
            <a:prstGeom prst="curvedConnector3">
              <a:avLst>
                <a:gd name="adj1" fmla="val -400000"/>
              </a:avLst>
            </a:prstGeom>
            <a:noFill/>
            <a:ln w="38100" algn="ctr">
              <a:solidFill>
                <a:schemeClr val="bg1">
                  <a:lumMod val="50000"/>
                </a:schemeClr>
              </a:solidFill>
              <a:miter lim="800000"/>
              <a:headEnd/>
              <a:tailEnd type="triangle" w="med" len="med"/>
            </a:ln>
            <a:extLst>
              <a:ext uri="{909E8E84-426E-40DD-AFC4-6F175D3DCCD1}">
                <a14:hiddenFill xmlns:a14="http://schemas.microsoft.com/office/drawing/2010/main">
                  <a:noFill/>
                </a14:hiddenFill>
              </a:ext>
            </a:extLst>
          </p:spPr>
        </p:cxnSp>
      </p:grpSp>
      <p:sp>
        <p:nvSpPr>
          <p:cNvPr id="69" name="TextBox 68"/>
          <p:cNvSpPr txBox="1"/>
          <p:nvPr/>
        </p:nvSpPr>
        <p:spPr bwMode="auto">
          <a:xfrm>
            <a:off x="6644046" y="6229290"/>
            <a:ext cx="2256708" cy="400110"/>
          </a:xfrm>
          <a:prstGeom prst="rect">
            <a:avLst/>
          </a:prstGeom>
          <a:noFill/>
        </p:spPr>
        <p:txBody>
          <a:bodyPr wrap="non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dedicated</a:t>
            </a:r>
            <a:r>
              <a:rPr kumimoji="0" lang="en-US" sz="2000" b="1" i="1"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Logic Layer</a:t>
            </a:r>
          </a:p>
        </p:txBody>
      </p:sp>
      <p:sp>
        <p:nvSpPr>
          <p:cNvPr id="80" name="Rectangle 79"/>
          <p:cNvSpPr/>
          <p:nvPr/>
        </p:nvSpPr>
        <p:spPr>
          <a:xfrm>
            <a:off x="76200" y="2336145"/>
            <a:ext cx="5663872" cy="837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Rectangle 80"/>
          <p:cNvSpPr/>
          <p:nvPr/>
        </p:nvSpPr>
        <p:spPr>
          <a:xfrm>
            <a:off x="76200" y="3173852"/>
            <a:ext cx="5663872" cy="1828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p:cNvSpPr/>
          <p:nvPr/>
        </p:nvSpPr>
        <p:spPr>
          <a:xfrm>
            <a:off x="76200" y="4973156"/>
            <a:ext cx="5663872" cy="1808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83" name="Table 82"/>
          <p:cNvGraphicFramePr>
            <a:graphicFrameLocks noGrp="1"/>
          </p:cNvGraphicFramePr>
          <p:nvPr/>
        </p:nvGraphicFramePr>
        <p:xfrm>
          <a:off x="152400" y="799783"/>
          <a:ext cx="5562600" cy="615696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1865775044"/>
                    </a:ext>
                  </a:extLst>
                </a:gridCol>
                <a:gridCol w="1028700">
                  <a:extLst>
                    <a:ext uri="{9D8B030D-6E8A-4147-A177-3AD203B41FA5}">
                      <a16:colId xmlns:a16="http://schemas.microsoft.com/office/drawing/2014/main" val="2931050581"/>
                    </a:ext>
                  </a:extLst>
                </a:gridCol>
                <a:gridCol w="1028700">
                  <a:extLst>
                    <a:ext uri="{9D8B030D-6E8A-4147-A177-3AD203B41FA5}">
                      <a16:colId xmlns:a16="http://schemas.microsoft.com/office/drawing/2014/main" val="2480256659"/>
                    </a:ext>
                  </a:extLst>
                </a:gridCol>
                <a:gridCol w="1028700">
                  <a:extLst>
                    <a:ext uri="{9D8B030D-6E8A-4147-A177-3AD203B41FA5}">
                      <a16:colId xmlns:a16="http://schemas.microsoft.com/office/drawing/2014/main" val="3224697103"/>
                    </a:ext>
                  </a:extLst>
                </a:gridCol>
                <a:gridCol w="1028700">
                  <a:extLst>
                    <a:ext uri="{9D8B030D-6E8A-4147-A177-3AD203B41FA5}">
                      <a16:colId xmlns:a16="http://schemas.microsoft.com/office/drawing/2014/main" val="1389644233"/>
                    </a:ext>
                  </a:extLst>
                </a:gridCol>
              </a:tblGrid>
              <a:tr h="370840">
                <a:tc>
                  <a:txBody>
                    <a:bodyPr/>
                    <a:lstStyle/>
                    <a:p>
                      <a:pPr algn="ctr"/>
                      <a:r>
                        <a:rPr lang="en-US" sz="2200" dirty="0">
                          <a:latin typeface="Adobe Garamond Pro Bold" panose="02020702060506020403" pitchFamily="18" charset="0"/>
                        </a:rPr>
                        <a:t>DRAM Type</a:t>
                      </a:r>
                    </a:p>
                  </a:txBody>
                  <a:tcPr marL="0" marR="0" anchor="ctr"/>
                </a:tc>
                <a:tc>
                  <a:txBody>
                    <a:bodyPr/>
                    <a:lstStyle/>
                    <a:p>
                      <a:pPr algn="ctr"/>
                      <a:r>
                        <a:rPr lang="en-US" sz="2200" dirty="0">
                          <a:latin typeface="Adobe Garamond Pro Bold" panose="02020702060506020403" pitchFamily="18" charset="0"/>
                        </a:rPr>
                        <a:t>Banks per Rank</a:t>
                      </a:r>
                    </a:p>
                  </a:txBody>
                  <a:tcPr marL="0" marR="0" anchor="ctr"/>
                </a:tc>
                <a:tc>
                  <a:txBody>
                    <a:bodyPr/>
                    <a:lstStyle/>
                    <a:p>
                      <a:pPr algn="ctr"/>
                      <a:r>
                        <a:rPr lang="en-US" sz="2200" dirty="0">
                          <a:latin typeface="Adobe Garamond Pro Bold" panose="02020702060506020403" pitchFamily="18" charset="0"/>
                        </a:rPr>
                        <a:t>Bank Groups</a:t>
                      </a:r>
                    </a:p>
                  </a:txBody>
                  <a:tcPr marL="0" marR="0" anchor="ctr"/>
                </a:tc>
                <a:tc>
                  <a:txBody>
                    <a:bodyPr/>
                    <a:lstStyle/>
                    <a:p>
                      <a:pPr algn="ctr"/>
                      <a:r>
                        <a:rPr lang="en-US" sz="2200" dirty="0">
                          <a:latin typeface="Adobe Garamond Pro Bold" panose="02020702060506020403" pitchFamily="18" charset="0"/>
                        </a:rPr>
                        <a:t>3D-Stacked</a:t>
                      </a:r>
                    </a:p>
                  </a:txBody>
                  <a:tcPr marL="0" marR="0" anchor="ctr"/>
                </a:tc>
                <a:tc>
                  <a:txBody>
                    <a:bodyPr/>
                    <a:lstStyle/>
                    <a:p>
                      <a:pPr algn="ctr"/>
                      <a:r>
                        <a:rPr lang="en-US" sz="2200" dirty="0">
                          <a:latin typeface="Adobe Garamond Pro Bold" panose="02020702060506020403" pitchFamily="18" charset="0"/>
                        </a:rPr>
                        <a:t>Low-Power</a:t>
                      </a:r>
                    </a:p>
                  </a:txBody>
                  <a:tcPr marL="0" marR="0" anchor="ctr"/>
                </a:tc>
                <a:extLst>
                  <a:ext uri="{0D108BD9-81ED-4DB2-BD59-A6C34878D82A}">
                    <a16:rowId xmlns:a16="http://schemas.microsoft.com/office/drawing/2014/main" val="2686557727"/>
                  </a:ext>
                </a:extLst>
              </a:tr>
              <a:tr h="370840">
                <a:tc>
                  <a:txBody>
                    <a:bodyPr/>
                    <a:lstStyle/>
                    <a:p>
                      <a:pPr algn="ctr"/>
                      <a:r>
                        <a:rPr lang="en-US" sz="2200" b="1" dirty="0">
                          <a:latin typeface="Adobe Garamond Pro" panose="02020502060506020403" pitchFamily="18" charset="0"/>
                        </a:rPr>
                        <a:t>DDR3</a:t>
                      </a:r>
                    </a:p>
                  </a:txBody>
                  <a:tcPr marL="0" marR="0" anchor="ctr"/>
                </a:tc>
                <a:tc>
                  <a:txBody>
                    <a:bodyPr/>
                    <a:lstStyle/>
                    <a:p>
                      <a:pPr algn="ctr"/>
                      <a:r>
                        <a:rPr lang="en-US" sz="2200" dirty="0">
                          <a:latin typeface="Adobe Garamond Pro" panose="02020502060506020403" pitchFamily="18" charset="0"/>
                        </a:rPr>
                        <a:t>8</a:t>
                      </a: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algn="ctr"/>
                      <a:endParaRPr lang="en-US" sz="220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928287677"/>
                  </a:ext>
                </a:extLst>
              </a:tr>
              <a:tr h="370840">
                <a:tc>
                  <a:txBody>
                    <a:bodyPr/>
                    <a:lstStyle/>
                    <a:p>
                      <a:pPr algn="ctr"/>
                      <a:r>
                        <a:rPr lang="en-US" sz="2200" b="1" dirty="0">
                          <a:latin typeface="Adobe Garamond Pro" panose="02020502060506020403" pitchFamily="18" charset="0"/>
                        </a:rPr>
                        <a:t>DDR4</a:t>
                      </a:r>
                    </a:p>
                  </a:txBody>
                  <a:tcPr marL="0" marR="0" anchor="ctr"/>
                </a:tc>
                <a:tc>
                  <a:txBody>
                    <a:bodyPr/>
                    <a:lstStyle/>
                    <a:p>
                      <a:pPr algn="ctr"/>
                      <a:r>
                        <a:rPr lang="en-US" sz="2200" dirty="0">
                          <a:latin typeface="Adobe Garamond Pro" panose="02020502060506020403" pitchFamily="18" charset="0"/>
                        </a:rPr>
                        <a:t>16</a:t>
                      </a: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1758072128"/>
                  </a:ext>
                </a:extLst>
              </a:tr>
              <a:tr h="370840">
                <a:tc>
                  <a:txBody>
                    <a:bodyPr/>
                    <a:lstStyle/>
                    <a:p>
                      <a:pPr algn="ctr"/>
                      <a:r>
                        <a:rPr lang="en-US" sz="2200" b="1" dirty="0">
                          <a:latin typeface="Adobe Garamond Pro" panose="02020502060506020403" pitchFamily="18" charset="0"/>
                        </a:rPr>
                        <a:t>GDDR5</a:t>
                      </a:r>
                    </a:p>
                  </a:txBody>
                  <a:tcPr marL="0" marR="0" anchor="ctr"/>
                </a:tc>
                <a:tc>
                  <a:txBody>
                    <a:bodyPr/>
                    <a:lstStyle/>
                    <a:p>
                      <a:pPr algn="ctr"/>
                      <a:r>
                        <a:rPr lang="en-US" sz="2200" dirty="0">
                          <a:latin typeface="Adobe Garamond Pro" panose="02020502060506020403" pitchFamily="18" charset="0"/>
                        </a:rPr>
                        <a:t>16</a:t>
                      </a: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763814981"/>
                  </a:ext>
                </a:extLst>
              </a:tr>
              <a:tr h="370840">
                <a:tc>
                  <a:txBody>
                    <a:bodyPr/>
                    <a:lstStyle/>
                    <a:p>
                      <a:pPr algn="ctr"/>
                      <a:r>
                        <a:rPr lang="en-US" sz="2200" b="1" dirty="0">
                          <a:latin typeface="Adobe Garamond Pro" panose="02020502060506020403" pitchFamily="18" charset="0"/>
                        </a:rPr>
                        <a:t>HBM</a:t>
                      </a:r>
                    </a:p>
                    <a:p>
                      <a:pPr algn="ctr"/>
                      <a:r>
                        <a:rPr lang="en-US" sz="1600" b="1" dirty="0">
                          <a:latin typeface="Adobe Garamond Pro" panose="02020502060506020403" pitchFamily="18" charset="0"/>
                        </a:rPr>
                        <a:t>High-Bandwidth Memory</a:t>
                      </a:r>
                      <a:endParaRPr lang="en-US" sz="2200" b="1" dirty="0">
                        <a:latin typeface="Adobe Garamond Pro" panose="02020502060506020403" pitchFamily="18" charset="0"/>
                      </a:endParaRPr>
                    </a:p>
                  </a:txBody>
                  <a:tcPr marL="0" marR="0" anchor="ctr"/>
                </a:tc>
                <a:tc>
                  <a:txBody>
                    <a:bodyPr/>
                    <a:lstStyle/>
                    <a:p>
                      <a:pPr algn="ctr"/>
                      <a:r>
                        <a:rPr lang="en-US" sz="2200" dirty="0">
                          <a:latin typeface="Adobe Garamond Pro" panose="02020502060506020403" pitchFamily="18" charset="0"/>
                        </a:rPr>
                        <a:t>16</a:t>
                      </a:r>
                    </a:p>
                  </a:txBody>
                  <a:tcPr marL="0" marR="0" anchor="ctr"/>
                </a:tc>
                <a:tc>
                  <a:txBody>
                    <a:bodyPr/>
                    <a:lstStyle/>
                    <a:p>
                      <a:pPr algn="ctr"/>
                      <a:endParaRPr lang="en-US" sz="220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3889831791"/>
                  </a:ext>
                </a:extLst>
              </a:tr>
              <a:tr h="370840">
                <a:tc>
                  <a:txBody>
                    <a:bodyPr/>
                    <a:lstStyle/>
                    <a:p>
                      <a:pPr algn="ctr"/>
                      <a:r>
                        <a:rPr lang="en-US" sz="2200" b="1" dirty="0">
                          <a:latin typeface="Adobe Garamond Pro" panose="02020502060506020403" pitchFamily="18" charset="0"/>
                        </a:rPr>
                        <a:t>HMC</a:t>
                      </a:r>
                    </a:p>
                    <a:p>
                      <a:pPr algn="ctr"/>
                      <a:r>
                        <a:rPr lang="en-US" sz="1600" b="1" dirty="0">
                          <a:latin typeface="Adobe Garamond Pro" panose="02020502060506020403" pitchFamily="18" charset="0"/>
                        </a:rPr>
                        <a:t>Hybrid Memory Cube</a:t>
                      </a:r>
                    </a:p>
                  </a:txBody>
                  <a:tcPr marL="0" marR="0" anchor="ctr"/>
                </a:tc>
                <a:tc>
                  <a:txBody>
                    <a:bodyPr/>
                    <a:lstStyle/>
                    <a:p>
                      <a:pPr algn="ctr"/>
                      <a:r>
                        <a:rPr lang="en-US" sz="2200" dirty="0">
                          <a:latin typeface="Adobe Garamond Pro" panose="02020502060506020403" pitchFamily="18" charset="0"/>
                        </a:rPr>
                        <a:t>256</a:t>
                      </a:r>
                    </a:p>
                  </a:txBody>
                  <a:tcPr marL="0" marR="0" anchor="ctr"/>
                </a:tc>
                <a:tc>
                  <a:txBody>
                    <a:bodyPr/>
                    <a:lstStyle/>
                    <a:p>
                      <a:pPr algn="ctr"/>
                      <a:endParaRPr lang="en-US" sz="220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493088369"/>
                  </a:ext>
                </a:extLst>
              </a:tr>
              <a:tr h="370840">
                <a:tc>
                  <a:txBody>
                    <a:bodyPr/>
                    <a:lstStyle/>
                    <a:p>
                      <a:pPr algn="ctr"/>
                      <a:r>
                        <a:rPr lang="en-US" sz="2200" b="1" dirty="0">
                          <a:latin typeface="Adobe Garamond Pro" panose="02020502060506020403" pitchFamily="18" charset="0"/>
                        </a:rPr>
                        <a:t>Wide I/O</a:t>
                      </a:r>
                    </a:p>
                  </a:txBody>
                  <a:tcPr marL="0" marR="0" anchor="ctr"/>
                </a:tc>
                <a:tc>
                  <a:txBody>
                    <a:bodyPr/>
                    <a:lstStyle/>
                    <a:p>
                      <a:pPr algn="ctr"/>
                      <a:r>
                        <a:rPr lang="en-US" sz="2200" dirty="0">
                          <a:latin typeface="Adobe Garamond Pro" panose="02020502060506020403" pitchFamily="18" charset="0"/>
                        </a:rPr>
                        <a:t>4</a:t>
                      </a:r>
                    </a:p>
                  </a:txBody>
                  <a:tcPr marL="0" marR="0" anchor="ctr"/>
                </a:tc>
                <a:tc>
                  <a:txBody>
                    <a:bodyPr/>
                    <a:lstStyle/>
                    <a:p>
                      <a:pPr algn="ctr"/>
                      <a:endParaRPr lang="en-US" sz="220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556445875"/>
                  </a:ext>
                </a:extLst>
              </a:tr>
              <a:tr h="370840">
                <a:tc>
                  <a:txBody>
                    <a:bodyPr/>
                    <a:lstStyle/>
                    <a:p>
                      <a:pPr algn="ctr"/>
                      <a:r>
                        <a:rPr lang="en-US" sz="2200" b="1" dirty="0">
                          <a:latin typeface="Adobe Garamond Pro" panose="02020502060506020403" pitchFamily="18" charset="0"/>
                        </a:rPr>
                        <a:t>Wide I/O 2</a:t>
                      </a:r>
                    </a:p>
                  </a:txBody>
                  <a:tcPr marL="0" marR="0" anchor="ctr"/>
                </a:tc>
                <a:tc>
                  <a:txBody>
                    <a:bodyPr/>
                    <a:lstStyle/>
                    <a:p>
                      <a:pPr algn="ctr"/>
                      <a:r>
                        <a:rPr lang="en-US" sz="2200" dirty="0">
                          <a:latin typeface="Adobe Garamond Pro" panose="02020502060506020403" pitchFamily="18" charset="0"/>
                        </a:rPr>
                        <a:t>8</a:t>
                      </a:r>
                    </a:p>
                  </a:txBody>
                  <a:tcPr marL="0" marR="0" anchor="ctr"/>
                </a:tc>
                <a:tc>
                  <a:txBody>
                    <a:bodyPr/>
                    <a:lstStyle/>
                    <a:p>
                      <a:pPr algn="ctr"/>
                      <a:endParaRPr lang="en-US" sz="220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1162054000"/>
                  </a:ext>
                </a:extLst>
              </a:tr>
              <a:tr h="370840">
                <a:tc>
                  <a:txBody>
                    <a:bodyPr/>
                    <a:lstStyle/>
                    <a:p>
                      <a:pPr algn="ctr"/>
                      <a:r>
                        <a:rPr lang="en-US" sz="2200" b="1" dirty="0">
                          <a:latin typeface="Adobe Garamond Pro" panose="02020502060506020403" pitchFamily="18" charset="0"/>
                        </a:rPr>
                        <a:t>LPDDR3</a:t>
                      </a:r>
                    </a:p>
                  </a:txBody>
                  <a:tcPr marL="0" marR="0" anchor="ctr"/>
                </a:tc>
                <a:tc>
                  <a:txBody>
                    <a:bodyPr/>
                    <a:lstStyle/>
                    <a:p>
                      <a:pPr algn="ctr"/>
                      <a:r>
                        <a:rPr lang="en-US" sz="2200" dirty="0">
                          <a:latin typeface="Adobe Garamond Pro" panose="02020502060506020403" pitchFamily="18" charset="0"/>
                        </a:rPr>
                        <a:t>8</a:t>
                      </a: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716714267"/>
                  </a:ext>
                </a:extLst>
              </a:tr>
              <a:tr h="370840">
                <a:tc>
                  <a:txBody>
                    <a:bodyPr/>
                    <a:lstStyle/>
                    <a:p>
                      <a:pPr algn="ctr"/>
                      <a:r>
                        <a:rPr lang="en-US" sz="2200" b="1" dirty="0">
                          <a:latin typeface="Adobe Garamond Pro" panose="02020502060506020403" pitchFamily="18" charset="0"/>
                        </a:rPr>
                        <a:t>LPDDR4</a:t>
                      </a:r>
                    </a:p>
                  </a:txBody>
                  <a:tcPr marL="0" marR="0" anchor="ctr"/>
                </a:tc>
                <a:tc>
                  <a:txBody>
                    <a:bodyPr/>
                    <a:lstStyle/>
                    <a:p>
                      <a:pPr algn="ctr"/>
                      <a:r>
                        <a:rPr lang="en-US" sz="2200" dirty="0">
                          <a:latin typeface="Adobe Garamond Pro" panose="02020502060506020403" pitchFamily="18" charset="0"/>
                        </a:rPr>
                        <a:t>16</a:t>
                      </a: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algn="ctr"/>
                      <a:endParaRPr lang="en-US" sz="2200" dirty="0">
                        <a:latin typeface="Adobe Garamond Pro" panose="02020502060506020403" pitchFamily="18" charset="0"/>
                      </a:endParaRPr>
                    </a:p>
                  </a:txBody>
                  <a:tcPr marL="0" marR="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200" dirty="0">
                          <a:latin typeface="Adobe Garamond Pro" panose="02020502060506020403" pitchFamily="18" charset="0"/>
                          <a:sym typeface="Wingdings" panose="05000000000000000000" pitchFamily="2" charset="2"/>
                        </a:rPr>
                        <a:t></a:t>
                      </a:r>
                      <a:endParaRPr lang="en-US" sz="2200" dirty="0">
                        <a:latin typeface="Adobe Garamond Pro" panose="02020502060506020403" pitchFamily="18" charset="0"/>
                      </a:endParaRPr>
                    </a:p>
                  </a:txBody>
                  <a:tcPr marL="0" marR="0" anchor="ctr"/>
                </a:tc>
                <a:extLst>
                  <a:ext uri="{0D108BD9-81ED-4DB2-BD59-A6C34878D82A}">
                    <a16:rowId xmlns:a16="http://schemas.microsoft.com/office/drawing/2014/main" val="4171935445"/>
                  </a:ext>
                </a:extLst>
              </a:tr>
            </a:tbl>
          </a:graphicData>
        </a:graphic>
      </p:graphicFrame>
      <p:cxnSp>
        <p:nvCxnSpPr>
          <p:cNvPr id="92" name="Straight Connector 91"/>
          <p:cNvCxnSpPr/>
          <p:nvPr/>
        </p:nvCxnSpPr>
        <p:spPr>
          <a:xfrm>
            <a:off x="5841344" y="2819400"/>
            <a:ext cx="3207918" cy="0"/>
          </a:xfrm>
          <a:prstGeom prst="line">
            <a:avLst/>
          </a:prstGeom>
          <a:noFill/>
          <a:ln w="50800" cap="flat" cmpd="sng" algn="ctr">
            <a:solidFill>
              <a:sysClr val="windowText" lastClr="000000"/>
            </a:solidFill>
            <a:prstDash val="solid"/>
            <a:miter lim="800000"/>
          </a:ln>
          <a:effectLst/>
        </p:spPr>
      </p:cxnSp>
      <p:sp>
        <p:nvSpPr>
          <p:cNvPr id="93" name="Rounded Rectangle 92"/>
          <p:cNvSpPr/>
          <p:nvPr/>
        </p:nvSpPr>
        <p:spPr>
          <a:xfrm>
            <a:off x="5841344" y="1307394"/>
            <a:ext cx="1538759" cy="1191930"/>
          </a:xfrm>
          <a:prstGeom prst="roundRect">
            <a:avLst>
              <a:gd name="adj" fmla="val 6768"/>
            </a:avLst>
          </a:prstGeom>
          <a:solidFill>
            <a:schemeClr val="accent3">
              <a:lumMod val="20000"/>
              <a:lumOff val="80000"/>
            </a:schemeClr>
          </a:solidFill>
          <a:ln w="12700" cap="flat" cmpd="sng" algn="ctr">
            <a:solidFill>
              <a:schemeClr val="tx1">
                <a:lumMod val="75000"/>
                <a:lumOff val="25000"/>
              </a:schemeClr>
            </a:solidFill>
            <a:prstDash val="lgDash"/>
            <a:miter lim="800000"/>
          </a:ln>
          <a:effectLst/>
        </p:spPr>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srgbClr val="9BBB59">
                    <a:lumMod val="75000"/>
                  </a:srgbClr>
                </a:solidFill>
                <a:effectLst/>
                <a:uLnTx/>
                <a:uFillTx/>
                <a:latin typeface="Calibri" panose="020F0502020204030204"/>
                <a:ea typeface="+mn-ea"/>
                <a:cs typeface="+mn-cs"/>
              </a:rPr>
              <a:t>Bank Group</a:t>
            </a:r>
          </a:p>
        </p:txBody>
      </p:sp>
      <p:sp>
        <p:nvSpPr>
          <p:cNvPr id="94" name="Rounded Rectangle 93"/>
          <p:cNvSpPr/>
          <p:nvPr/>
        </p:nvSpPr>
        <p:spPr>
          <a:xfrm>
            <a:off x="7510503" y="1307394"/>
            <a:ext cx="1538759" cy="1191930"/>
          </a:xfrm>
          <a:prstGeom prst="roundRect">
            <a:avLst>
              <a:gd name="adj" fmla="val 6768"/>
            </a:avLst>
          </a:prstGeom>
          <a:solidFill>
            <a:schemeClr val="accent3">
              <a:lumMod val="20000"/>
              <a:lumOff val="80000"/>
            </a:schemeClr>
          </a:solidFill>
          <a:ln w="12700" cap="flat" cmpd="sng" algn="ctr">
            <a:solidFill>
              <a:schemeClr val="tx1">
                <a:lumMod val="75000"/>
                <a:lumOff val="25000"/>
              </a:schemeClr>
            </a:solidFill>
            <a:prstDash val="lgDash"/>
            <a:miter lim="800000"/>
          </a:ln>
          <a:effectLst/>
        </p:spPr>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srgbClr val="9BBB59">
                    <a:lumMod val="75000"/>
                  </a:srgbClr>
                </a:solidFill>
                <a:effectLst/>
                <a:uLnTx/>
                <a:uFillTx/>
                <a:latin typeface="Calibri" panose="020F0502020204030204"/>
                <a:ea typeface="+mn-ea"/>
                <a:cs typeface="+mn-cs"/>
              </a:rPr>
              <a:t>Bank Group</a:t>
            </a:r>
          </a:p>
        </p:txBody>
      </p:sp>
      <p:sp>
        <p:nvSpPr>
          <p:cNvPr id="84" name="Rounded Rectangle 83"/>
          <p:cNvSpPr/>
          <p:nvPr/>
        </p:nvSpPr>
        <p:spPr>
          <a:xfrm>
            <a:off x="5943600" y="1749721"/>
            <a:ext cx="507027" cy="293914"/>
          </a:xfrm>
          <a:prstGeom prst="roundRect">
            <a:avLst/>
          </a:prstGeom>
          <a:solidFill>
            <a:srgbClr val="70AD47">
              <a:lumMod val="50000"/>
            </a:srgbClr>
          </a:solidFill>
          <a:ln w="12700" cap="flat" cmpd="sng" algn="ctr">
            <a:solidFill>
              <a:schemeClr val="tx1">
                <a:lumMod val="75000"/>
                <a:lumOff val="25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Bank</a:t>
            </a:r>
          </a:p>
        </p:txBody>
      </p:sp>
      <p:sp>
        <p:nvSpPr>
          <p:cNvPr id="85" name="Rounded Rectangle 84"/>
          <p:cNvSpPr/>
          <p:nvPr/>
        </p:nvSpPr>
        <p:spPr>
          <a:xfrm>
            <a:off x="6768536" y="1749721"/>
            <a:ext cx="507027" cy="293914"/>
          </a:xfrm>
          <a:prstGeom prst="roundRect">
            <a:avLst/>
          </a:prstGeom>
          <a:solidFill>
            <a:srgbClr val="70AD47">
              <a:lumMod val="50000"/>
            </a:srgbClr>
          </a:solidFill>
          <a:ln w="12700" cap="flat" cmpd="sng" algn="ctr">
            <a:solidFill>
              <a:schemeClr val="tx1">
                <a:lumMod val="75000"/>
                <a:lumOff val="25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Bank</a:t>
            </a:r>
          </a:p>
        </p:txBody>
      </p:sp>
      <p:sp>
        <p:nvSpPr>
          <p:cNvPr id="86" name="Rounded Rectangle 85"/>
          <p:cNvSpPr/>
          <p:nvPr/>
        </p:nvSpPr>
        <p:spPr>
          <a:xfrm>
            <a:off x="7593472" y="1749721"/>
            <a:ext cx="507027" cy="293914"/>
          </a:xfrm>
          <a:prstGeom prst="roundRect">
            <a:avLst/>
          </a:prstGeom>
          <a:solidFill>
            <a:srgbClr val="70AD47">
              <a:lumMod val="50000"/>
            </a:srgbClr>
          </a:solidFill>
          <a:ln w="12700" cap="flat" cmpd="sng" algn="ctr">
            <a:solidFill>
              <a:schemeClr val="tx1">
                <a:lumMod val="75000"/>
                <a:lumOff val="25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Bank</a:t>
            </a:r>
          </a:p>
        </p:txBody>
      </p:sp>
      <p:sp>
        <p:nvSpPr>
          <p:cNvPr id="87" name="Rounded Rectangle 86"/>
          <p:cNvSpPr/>
          <p:nvPr/>
        </p:nvSpPr>
        <p:spPr>
          <a:xfrm>
            <a:off x="8418409" y="1749721"/>
            <a:ext cx="507027" cy="293914"/>
          </a:xfrm>
          <a:prstGeom prst="roundRect">
            <a:avLst/>
          </a:prstGeom>
          <a:solidFill>
            <a:srgbClr val="70AD47">
              <a:lumMod val="50000"/>
            </a:srgbClr>
          </a:solidFill>
          <a:ln w="12700" cap="flat" cmpd="sng" algn="ctr">
            <a:solidFill>
              <a:schemeClr val="tx1">
                <a:lumMod val="75000"/>
                <a:lumOff val="25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white"/>
                </a:solidFill>
                <a:effectLst/>
                <a:uLnTx/>
                <a:uFillTx/>
                <a:latin typeface="Calibri" panose="020F0502020204030204"/>
                <a:ea typeface="+mn-ea"/>
                <a:cs typeface="+mn-cs"/>
              </a:rPr>
              <a:t>Bank</a:t>
            </a:r>
          </a:p>
        </p:txBody>
      </p:sp>
      <p:sp>
        <p:nvSpPr>
          <p:cNvPr id="103" name="TextBox 102"/>
          <p:cNvSpPr txBox="1"/>
          <p:nvPr/>
        </p:nvSpPr>
        <p:spPr>
          <a:xfrm>
            <a:off x="6673983" y="2801012"/>
            <a:ext cx="16126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panose="020F0502020204030204"/>
                <a:ea typeface="+mn-ea"/>
                <a:cs typeface="+mn-cs"/>
              </a:rPr>
              <a:t>memory channel</a:t>
            </a:r>
          </a:p>
        </p:txBody>
      </p:sp>
      <p:grpSp>
        <p:nvGrpSpPr>
          <p:cNvPr id="109" name="Group 108"/>
          <p:cNvGrpSpPr/>
          <p:nvPr/>
        </p:nvGrpSpPr>
        <p:grpSpPr>
          <a:xfrm>
            <a:off x="6191375" y="2054087"/>
            <a:ext cx="2501327" cy="176873"/>
            <a:chOff x="6348198" y="2190137"/>
            <a:chExt cx="2501327" cy="781663"/>
          </a:xfrm>
        </p:grpSpPr>
        <p:cxnSp>
          <p:nvCxnSpPr>
            <p:cNvPr id="105" name="Straight Connector 104"/>
            <p:cNvCxnSpPr/>
            <p:nvPr/>
          </p:nvCxnSpPr>
          <p:spPr>
            <a:xfrm flipV="1">
              <a:off x="6348198" y="2190137"/>
              <a:ext cx="0" cy="781663"/>
            </a:xfrm>
            <a:prstGeom prst="line">
              <a:avLst/>
            </a:prstGeom>
            <a:noFill/>
            <a:ln w="50800" cap="flat" cmpd="sng" algn="ctr">
              <a:solidFill>
                <a:sysClr val="windowText" lastClr="000000"/>
              </a:solidFill>
              <a:prstDash val="solid"/>
              <a:miter lim="800000"/>
            </a:ln>
            <a:effectLst/>
          </p:spPr>
        </p:cxnSp>
        <p:cxnSp>
          <p:nvCxnSpPr>
            <p:cNvPr id="106" name="Straight Connector 105"/>
            <p:cNvCxnSpPr/>
            <p:nvPr/>
          </p:nvCxnSpPr>
          <p:spPr>
            <a:xfrm flipV="1">
              <a:off x="7185907" y="2190137"/>
              <a:ext cx="0" cy="781663"/>
            </a:xfrm>
            <a:prstGeom prst="line">
              <a:avLst/>
            </a:prstGeom>
            <a:noFill/>
            <a:ln w="50800" cap="flat" cmpd="sng" algn="ctr">
              <a:solidFill>
                <a:sysClr val="windowText" lastClr="000000"/>
              </a:solidFill>
              <a:prstDash val="solid"/>
              <a:miter lim="800000"/>
            </a:ln>
            <a:effectLst/>
          </p:spPr>
        </p:cxnSp>
        <p:cxnSp>
          <p:nvCxnSpPr>
            <p:cNvPr id="107" name="Straight Connector 106"/>
            <p:cNvCxnSpPr/>
            <p:nvPr/>
          </p:nvCxnSpPr>
          <p:spPr>
            <a:xfrm flipV="1">
              <a:off x="8011816" y="2190137"/>
              <a:ext cx="0" cy="781663"/>
            </a:xfrm>
            <a:prstGeom prst="line">
              <a:avLst/>
            </a:prstGeom>
            <a:noFill/>
            <a:ln w="50800" cap="flat" cmpd="sng" algn="ctr">
              <a:solidFill>
                <a:sysClr val="windowText" lastClr="000000"/>
              </a:solidFill>
              <a:prstDash val="solid"/>
              <a:miter lim="800000"/>
            </a:ln>
            <a:effectLst/>
          </p:spPr>
        </p:cxnSp>
        <p:cxnSp>
          <p:nvCxnSpPr>
            <p:cNvPr id="108" name="Straight Connector 107"/>
            <p:cNvCxnSpPr/>
            <p:nvPr/>
          </p:nvCxnSpPr>
          <p:spPr>
            <a:xfrm flipV="1">
              <a:off x="8849525" y="2190137"/>
              <a:ext cx="0" cy="781663"/>
            </a:xfrm>
            <a:prstGeom prst="line">
              <a:avLst/>
            </a:prstGeom>
            <a:noFill/>
            <a:ln w="50800" cap="flat" cmpd="sng" algn="ctr">
              <a:solidFill>
                <a:sysClr val="windowText" lastClr="000000"/>
              </a:solidFill>
              <a:prstDash val="solid"/>
              <a:miter lim="800000"/>
            </a:ln>
            <a:effectLst/>
          </p:spPr>
        </p:cxnSp>
      </p:grpSp>
      <p:cxnSp>
        <p:nvCxnSpPr>
          <p:cNvPr id="110" name="Straight Connector 109"/>
          <p:cNvCxnSpPr/>
          <p:nvPr/>
        </p:nvCxnSpPr>
        <p:spPr>
          <a:xfrm>
            <a:off x="6168441" y="2230960"/>
            <a:ext cx="887187" cy="0"/>
          </a:xfrm>
          <a:prstGeom prst="line">
            <a:avLst/>
          </a:prstGeom>
          <a:noFill/>
          <a:ln w="50800" cap="flat" cmpd="sng" algn="ctr">
            <a:solidFill>
              <a:sysClr val="windowText" lastClr="000000"/>
            </a:solidFill>
            <a:prstDash val="solid"/>
            <a:miter lim="800000"/>
          </a:ln>
          <a:effectLst/>
        </p:spPr>
      </p:cxnSp>
      <p:cxnSp>
        <p:nvCxnSpPr>
          <p:cNvPr id="112" name="Straight Connector 111"/>
          <p:cNvCxnSpPr/>
          <p:nvPr/>
        </p:nvCxnSpPr>
        <p:spPr>
          <a:xfrm>
            <a:off x="7832059" y="2230960"/>
            <a:ext cx="887187" cy="0"/>
          </a:xfrm>
          <a:prstGeom prst="line">
            <a:avLst/>
          </a:prstGeom>
          <a:noFill/>
          <a:ln w="50800" cap="flat" cmpd="sng" algn="ctr">
            <a:solidFill>
              <a:sysClr val="windowText" lastClr="000000"/>
            </a:solidFill>
            <a:prstDash val="solid"/>
            <a:miter lim="800000"/>
          </a:ln>
          <a:effectLst/>
        </p:spPr>
      </p:cxnSp>
      <p:cxnSp>
        <p:nvCxnSpPr>
          <p:cNvPr id="113" name="Straight Connector 112"/>
          <p:cNvCxnSpPr/>
          <p:nvPr/>
        </p:nvCxnSpPr>
        <p:spPr>
          <a:xfrm flipV="1">
            <a:off x="6591548" y="2218157"/>
            <a:ext cx="0" cy="582856"/>
          </a:xfrm>
          <a:prstGeom prst="line">
            <a:avLst/>
          </a:prstGeom>
          <a:noFill/>
          <a:ln w="50800" cap="flat" cmpd="sng" algn="ctr">
            <a:solidFill>
              <a:sysClr val="windowText" lastClr="000000"/>
            </a:solidFill>
            <a:prstDash val="solid"/>
            <a:miter lim="800000"/>
          </a:ln>
          <a:effectLst/>
        </p:spPr>
      </p:cxnSp>
      <p:cxnSp>
        <p:nvCxnSpPr>
          <p:cNvPr id="116" name="Straight Connector 115"/>
          <p:cNvCxnSpPr/>
          <p:nvPr/>
        </p:nvCxnSpPr>
        <p:spPr>
          <a:xfrm flipV="1">
            <a:off x="8272864" y="2218157"/>
            <a:ext cx="0" cy="582856"/>
          </a:xfrm>
          <a:prstGeom prst="line">
            <a:avLst/>
          </a:prstGeom>
          <a:noFill/>
          <a:ln w="50800" cap="flat" cmpd="sng" algn="ctr">
            <a:solidFill>
              <a:sysClr val="windowText" lastClr="000000"/>
            </a:solidFill>
            <a:prstDash val="solid"/>
            <a:miter lim="800000"/>
          </a:ln>
          <a:effectLst/>
        </p:spPr>
      </p:cxnSp>
      <p:sp>
        <p:nvSpPr>
          <p:cNvPr id="120" name="Rounded Rectangle 119"/>
          <p:cNvSpPr/>
          <p:nvPr/>
        </p:nvSpPr>
        <p:spPr>
          <a:xfrm>
            <a:off x="3358453" y="2348598"/>
            <a:ext cx="2314752" cy="381000"/>
          </a:xfrm>
          <a:prstGeom prst="roundRect">
            <a:avLst/>
          </a:prstGeom>
          <a:solidFill>
            <a:schemeClr val="accent2">
              <a:lumMod val="40000"/>
              <a:lumOff val="60000"/>
              <a:alpha val="50000"/>
            </a:schemeClr>
          </a:solidFill>
          <a:ln w="19050">
            <a:solidFill>
              <a:srgbClr val="96293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962930"/>
                </a:solidFill>
                <a:effectLst/>
                <a:uLnTx/>
                <a:uFillTx/>
                <a:latin typeface="Calibri"/>
                <a:ea typeface="+mn-ea"/>
                <a:cs typeface="+mn-cs"/>
              </a:rPr>
              <a:t>increased latency</a:t>
            </a:r>
          </a:p>
        </p:txBody>
      </p:sp>
      <p:sp>
        <p:nvSpPr>
          <p:cNvPr id="121" name="Rounded Rectangle 120"/>
          <p:cNvSpPr/>
          <p:nvPr/>
        </p:nvSpPr>
        <p:spPr>
          <a:xfrm>
            <a:off x="3358453" y="2754998"/>
            <a:ext cx="2314752" cy="381000"/>
          </a:xfrm>
          <a:prstGeom prst="roundRect">
            <a:avLst/>
          </a:prstGeom>
          <a:solidFill>
            <a:schemeClr val="accent2">
              <a:lumMod val="40000"/>
              <a:lumOff val="60000"/>
              <a:alpha val="50000"/>
            </a:schemeClr>
          </a:solidFill>
          <a:ln w="19050">
            <a:solidFill>
              <a:srgbClr val="96293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962930"/>
                </a:solidFill>
                <a:effectLst/>
                <a:uLnTx/>
                <a:uFillTx/>
                <a:latin typeface="Calibri"/>
                <a:ea typeface="+mn-ea"/>
                <a:cs typeface="+mn-cs"/>
              </a:rPr>
              <a:t>increased area/power</a:t>
            </a:r>
          </a:p>
        </p:txBody>
      </p:sp>
      <p:sp>
        <p:nvSpPr>
          <p:cNvPr id="122" name="Rounded Rectangle 121"/>
          <p:cNvSpPr/>
          <p:nvPr/>
        </p:nvSpPr>
        <p:spPr>
          <a:xfrm>
            <a:off x="2374900" y="4200842"/>
            <a:ext cx="1600200" cy="677029"/>
          </a:xfrm>
          <a:prstGeom prst="roundRect">
            <a:avLst/>
          </a:prstGeom>
          <a:solidFill>
            <a:schemeClr val="accent2">
              <a:lumMod val="40000"/>
              <a:lumOff val="60000"/>
              <a:alpha val="50000"/>
            </a:schemeClr>
          </a:solidFill>
          <a:ln w="19050">
            <a:solidFill>
              <a:srgbClr val="96293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962930"/>
                </a:solidFill>
                <a:effectLst/>
                <a:uLnTx/>
                <a:uFillTx/>
                <a:latin typeface="Calibri"/>
                <a:ea typeface="+mn-ea"/>
                <a:cs typeface="+mn-cs"/>
              </a:rPr>
              <a:t>narrower rows, higher latency</a:t>
            </a:r>
          </a:p>
        </p:txBody>
      </p:sp>
    </p:spTree>
    <p:extLst>
      <p:ext uri="{BB962C8B-B14F-4D97-AF65-F5344CB8AC3E}">
        <p14:creationId xmlns:p14="http://schemas.microsoft.com/office/powerpoint/2010/main" val="2870591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
                                        </p:tgtEl>
                                      </p:cBhvr>
                                    </p:animEffect>
                                    <p:set>
                                      <p:cBhvr>
                                        <p:cTn id="7" dur="1" fill="hold">
                                          <p:stCondLst>
                                            <p:cond delay="499"/>
                                          </p:stCondLst>
                                        </p:cTn>
                                        <p:tgtEl>
                                          <p:spTgt spid="8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0" end="0"/>
                                            </p:txEl>
                                          </p:spTgt>
                                        </p:tgtEl>
                                        <p:attrNameLst>
                                          <p:attrName>style.visibility</p:attrName>
                                        </p:attrNameLst>
                                      </p:cBhvr>
                                      <p:to>
                                        <p:strVal val="visible"/>
                                      </p:to>
                                    </p:set>
                                    <p:animEffect transition="in" filter="fade">
                                      <p:cBhvr>
                                        <p:cTn id="12" dur="500"/>
                                        <p:tgtEl>
                                          <p:spTgt spid="91">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par>
                                <p:cTn id="29" presetID="10"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childTnLst>
                                </p:cTn>
                              </p:par>
                              <p:par>
                                <p:cTn id="32" presetID="10" presetClass="entr" presetSubtype="0" fill="hold"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par>
                                <p:cTn id="35" presetID="10"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childTnLst>
                                </p:cTn>
                              </p:par>
                              <p:par>
                                <p:cTn id="38" presetID="10" presetClass="entr" presetSubtype="0" fill="hold" nodeType="with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500"/>
                                        <p:tgtEl>
                                          <p:spTgt spid="9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par>
                                <p:cTn id="49" presetID="10"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500"/>
                                        <p:tgtEl>
                                          <p:spTgt spid="109"/>
                                        </p:tgtEl>
                                      </p:cBhvr>
                                    </p:animEffect>
                                  </p:childTnLst>
                                </p:cTn>
                              </p:par>
                              <p:par>
                                <p:cTn id="52" presetID="10" presetClass="exit" presetSubtype="0" fill="hold" nodeType="withEffect">
                                  <p:stCondLst>
                                    <p:cond delay="0"/>
                                  </p:stCondLst>
                                  <p:childTnLst>
                                    <p:animEffect transition="out" filter="fade">
                                      <p:cBhvr>
                                        <p:cTn id="53" dur="500"/>
                                        <p:tgtEl>
                                          <p:spTgt spid="96"/>
                                        </p:tgtEl>
                                      </p:cBhvr>
                                    </p:animEffect>
                                    <p:set>
                                      <p:cBhvr>
                                        <p:cTn id="54" dur="1" fill="hold">
                                          <p:stCondLst>
                                            <p:cond delay="499"/>
                                          </p:stCondLst>
                                        </p:cTn>
                                        <p:tgtEl>
                                          <p:spTgt spid="9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00"/>
                                        </p:tgtEl>
                                      </p:cBhvr>
                                    </p:animEffect>
                                    <p:set>
                                      <p:cBhvr>
                                        <p:cTn id="57" dur="1" fill="hold">
                                          <p:stCondLst>
                                            <p:cond delay="499"/>
                                          </p:stCondLst>
                                        </p:cTn>
                                        <p:tgtEl>
                                          <p:spTgt spid="100"/>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01"/>
                                        </p:tgtEl>
                                      </p:cBhvr>
                                    </p:animEffect>
                                    <p:set>
                                      <p:cBhvr>
                                        <p:cTn id="60" dur="1" fill="hold">
                                          <p:stCondLst>
                                            <p:cond delay="499"/>
                                          </p:stCondLst>
                                        </p:cTn>
                                        <p:tgtEl>
                                          <p:spTgt spid="10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2"/>
                                        </p:tgtEl>
                                      </p:cBhvr>
                                    </p:animEffect>
                                    <p:set>
                                      <p:cBhvr>
                                        <p:cTn id="63" dur="1" fill="hold">
                                          <p:stCondLst>
                                            <p:cond delay="499"/>
                                          </p:stCondLst>
                                        </p:cTn>
                                        <p:tgtEl>
                                          <p:spTgt spid="102"/>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fade">
                                      <p:cBhvr>
                                        <p:cTn id="67" dur="500"/>
                                        <p:tgtEl>
                                          <p:spTgt spid="9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fade">
                                      <p:cBhvr>
                                        <p:cTn id="70" dur="500"/>
                                        <p:tgtEl>
                                          <p:spTgt spid="94"/>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120"/>
                                        </p:tgtEl>
                                        <p:attrNameLst>
                                          <p:attrName>style.visibility</p:attrName>
                                        </p:attrNameLst>
                                      </p:cBhvr>
                                      <p:to>
                                        <p:strVal val="visible"/>
                                      </p:to>
                                    </p:set>
                                    <p:animEffect transition="in" filter="fade">
                                      <p:cBhvr>
                                        <p:cTn id="74" dur="500"/>
                                        <p:tgtEl>
                                          <p:spTgt spid="12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1"/>
                                        </p:tgtEl>
                                        <p:attrNameLst>
                                          <p:attrName>style.visibility</p:attrName>
                                        </p:attrNameLst>
                                      </p:cBhvr>
                                      <p:to>
                                        <p:strVal val="visible"/>
                                      </p:to>
                                    </p:set>
                                    <p:animEffect transition="in" filter="fade">
                                      <p:cBhvr>
                                        <p:cTn id="77" dur="500"/>
                                        <p:tgtEl>
                                          <p:spTgt spid="12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fade">
                                      <p:cBhvr>
                                        <p:cTn id="82" dur="500"/>
                                        <p:tgtEl>
                                          <p:spTgt spid="110"/>
                                        </p:tgtEl>
                                      </p:cBhvr>
                                    </p:animEffect>
                                  </p:childTnLst>
                                </p:cTn>
                              </p:par>
                              <p:par>
                                <p:cTn id="83" presetID="10"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animEffect transition="in" filter="fade">
                                      <p:cBhvr>
                                        <p:cTn id="85" dur="500"/>
                                        <p:tgtEl>
                                          <p:spTgt spid="112"/>
                                        </p:tgtEl>
                                      </p:cBhvr>
                                    </p:animEffect>
                                  </p:childTnLst>
                                </p:cTn>
                              </p:par>
                              <p:par>
                                <p:cTn id="86" presetID="10" presetClass="entr" presetSubtype="0" fill="hold" nodeType="withEffect">
                                  <p:stCondLst>
                                    <p:cond delay="0"/>
                                  </p:stCondLst>
                                  <p:childTnLst>
                                    <p:set>
                                      <p:cBhvr>
                                        <p:cTn id="87" dur="1" fill="hold">
                                          <p:stCondLst>
                                            <p:cond delay="0"/>
                                          </p:stCondLst>
                                        </p:cTn>
                                        <p:tgtEl>
                                          <p:spTgt spid="116"/>
                                        </p:tgtEl>
                                        <p:attrNameLst>
                                          <p:attrName>style.visibility</p:attrName>
                                        </p:attrNameLst>
                                      </p:cBhvr>
                                      <p:to>
                                        <p:strVal val="visible"/>
                                      </p:to>
                                    </p:set>
                                    <p:animEffect transition="in" filter="fade">
                                      <p:cBhvr>
                                        <p:cTn id="88" dur="500"/>
                                        <p:tgtEl>
                                          <p:spTgt spid="116"/>
                                        </p:tgtEl>
                                      </p:cBhvr>
                                    </p:animEffect>
                                  </p:childTnLst>
                                </p:cTn>
                              </p:par>
                              <p:par>
                                <p:cTn id="89" presetID="10" presetClass="entr" presetSubtype="0" fill="hold" nodeType="with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0" nodeType="clickEffect">
                                  <p:stCondLst>
                                    <p:cond delay="0"/>
                                  </p:stCondLst>
                                  <p:childTnLst>
                                    <p:animEffect transition="out" filter="fade">
                                      <p:cBhvr>
                                        <p:cTn id="95" dur="500"/>
                                        <p:tgtEl>
                                          <p:spTgt spid="81"/>
                                        </p:tgtEl>
                                      </p:cBhvr>
                                    </p:animEffect>
                                    <p:set>
                                      <p:cBhvr>
                                        <p:cTn id="96" dur="1" fill="hold">
                                          <p:stCondLst>
                                            <p:cond delay="499"/>
                                          </p:stCondLst>
                                        </p:cTn>
                                        <p:tgtEl>
                                          <p:spTgt spid="81"/>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20"/>
                                        </p:tgtEl>
                                      </p:cBhvr>
                                    </p:animEffect>
                                    <p:set>
                                      <p:cBhvr>
                                        <p:cTn id="99" dur="1" fill="hold">
                                          <p:stCondLst>
                                            <p:cond delay="499"/>
                                          </p:stCondLst>
                                        </p:cTn>
                                        <p:tgtEl>
                                          <p:spTgt spid="120"/>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21"/>
                                        </p:tgtEl>
                                      </p:cBhvr>
                                    </p:animEffect>
                                    <p:set>
                                      <p:cBhvr>
                                        <p:cTn id="102" dur="1" fill="hold">
                                          <p:stCondLst>
                                            <p:cond delay="499"/>
                                          </p:stCondLst>
                                        </p:cTn>
                                        <p:tgtEl>
                                          <p:spTgt spid="12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91">
                                            <p:txEl>
                                              <p:pRg st="6" end="6"/>
                                            </p:txEl>
                                          </p:spTgt>
                                        </p:tgtEl>
                                        <p:attrNameLst>
                                          <p:attrName>style.visibility</p:attrName>
                                        </p:attrNameLst>
                                      </p:cBhvr>
                                      <p:to>
                                        <p:strVal val="visible"/>
                                      </p:to>
                                    </p:set>
                                    <p:animEffect transition="in" filter="fade">
                                      <p:cBhvr>
                                        <p:cTn id="107" dur="500"/>
                                        <p:tgtEl>
                                          <p:spTgt spid="91">
                                            <p:txEl>
                                              <p:pRg st="6" end="6"/>
                                            </p:txEl>
                                          </p:spTgt>
                                        </p:tgtEl>
                                      </p:cBhvr>
                                    </p:animEffect>
                                  </p:childTnLst>
                                </p:cTn>
                              </p:par>
                              <p:par>
                                <p:cTn id="108" presetID="10" presetClass="entr" presetSubtype="0" fill="hold" nodeType="withEffect">
                                  <p:stCondLst>
                                    <p:cond delay="0"/>
                                  </p:stCondLst>
                                  <p:childTnLst>
                                    <p:set>
                                      <p:cBhvr>
                                        <p:cTn id="109" dur="1" fill="hold">
                                          <p:stCondLst>
                                            <p:cond delay="0"/>
                                          </p:stCondLst>
                                        </p:cTn>
                                        <p:tgtEl>
                                          <p:spTgt spid="6"/>
                                        </p:tgtEl>
                                        <p:attrNameLst>
                                          <p:attrName>style.visibility</p:attrName>
                                        </p:attrNameLst>
                                      </p:cBhvr>
                                      <p:to>
                                        <p:strVal val="visible"/>
                                      </p:to>
                                    </p:set>
                                    <p:animEffect transition="in" filter="fade">
                                      <p:cBhvr>
                                        <p:cTn id="110" dur="500"/>
                                        <p:tgtEl>
                                          <p:spTgt spid="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9"/>
                                        </p:tgtEl>
                                        <p:attrNameLst>
                                          <p:attrName>style.visibility</p:attrName>
                                        </p:attrNameLst>
                                      </p:cBhvr>
                                      <p:to>
                                        <p:strVal val="visible"/>
                                      </p:to>
                                    </p:set>
                                    <p:animEffect transition="in" filter="fade">
                                      <p:cBhvr>
                                        <p:cTn id="113" dur="500"/>
                                        <p:tgtEl>
                                          <p:spTgt spid="6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0" nodeType="clickEffect">
                                  <p:stCondLst>
                                    <p:cond delay="0"/>
                                  </p:stCondLst>
                                  <p:childTnLst>
                                    <p:animEffect transition="out" filter="fade">
                                      <p:cBhvr>
                                        <p:cTn id="126" dur="500"/>
                                        <p:tgtEl>
                                          <p:spTgt spid="82"/>
                                        </p:tgtEl>
                                      </p:cBhvr>
                                    </p:animEffect>
                                    <p:set>
                                      <p:cBhvr>
                                        <p:cTn id="127" dur="1" fill="hold">
                                          <p:stCondLst>
                                            <p:cond delay="499"/>
                                          </p:stCondLst>
                                        </p:cTn>
                                        <p:tgtEl>
                                          <p:spTgt spid="82"/>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122"/>
                                        </p:tgtEl>
                                      </p:cBhvr>
                                    </p:animEffect>
                                    <p:set>
                                      <p:cBhvr>
                                        <p:cTn id="130" dur="1" fill="hold">
                                          <p:stCondLst>
                                            <p:cond delay="499"/>
                                          </p:stCondLst>
                                        </p:cTn>
                                        <p:tgtEl>
                                          <p:spTgt spid="122"/>
                                        </p:tgtEl>
                                        <p:attrNameLst>
                                          <p:attrName>style.visibility</p:attrName>
                                        </p:attrNameLst>
                                      </p:cBhvr>
                                      <p:to>
                                        <p:strVal val="hidden"/>
                                      </p:to>
                                    </p:set>
                                  </p:childTnLst>
                                </p:cTn>
                              </p:par>
                              <p:par>
                                <p:cTn id="131" presetID="1" presetClass="entr" presetSubtype="0" fill="hold" nodeType="withEffect">
                                  <p:stCondLst>
                                    <p:cond delay="0"/>
                                  </p:stCondLst>
                                  <p:childTnLst>
                                    <p:set>
                                      <p:cBhvr>
                                        <p:cTn id="13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69" grpId="0"/>
      <p:bldP spid="80" grpId="0" animBg="1"/>
      <p:bldP spid="81" grpId="0" animBg="1"/>
      <p:bldP spid="82" grpId="0" animBg="1"/>
      <p:bldP spid="93" grpId="0" animBg="1"/>
      <p:bldP spid="94" grpId="0" animBg="1"/>
      <p:bldP spid="84" grpId="0" animBg="1"/>
      <p:bldP spid="85" grpId="0" animBg="1"/>
      <p:bldP spid="86" grpId="0" animBg="1"/>
      <p:bldP spid="87" grpId="0" animBg="1"/>
      <p:bldP spid="103" grpId="0"/>
      <p:bldP spid="120" grpId="0" animBg="1"/>
      <p:bldP spid="120" grpId="1" animBg="1"/>
      <p:bldP spid="121" grpId="0" animBg="1"/>
      <p:bldP spid="121" grpId="1" animBg="1"/>
      <p:bldP spid="122" grpId="0" animBg="1"/>
      <p:bldP spid="122" grpId="1"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Need for Lower Access Latency: Performance</a:t>
            </a:r>
          </a:p>
        </p:txBody>
      </p:sp>
      <p:sp>
        <p:nvSpPr>
          <p:cNvPr id="3" name="Content Placeholder 2"/>
          <p:cNvSpPr>
            <a:spLocks noGrp="1"/>
          </p:cNvSpPr>
          <p:nvPr>
            <p:ph idx="1"/>
          </p:nvPr>
        </p:nvSpPr>
        <p:spPr/>
        <p:txBody>
          <a:bodyPr/>
          <a:lstStyle/>
          <a:p>
            <a:r>
              <a:rPr lang="en-US" dirty="0"/>
              <a:t>New DRAM types often increase access latency in order to provide more banks, higher throughput</a:t>
            </a:r>
          </a:p>
          <a:p>
            <a:r>
              <a:rPr lang="en-US" dirty="0"/>
              <a:t>Many applications can’t make up for the increased latency</a:t>
            </a:r>
          </a:p>
          <a:p>
            <a:pPr lvl="1"/>
            <a:r>
              <a:rPr lang="en-US" dirty="0"/>
              <a:t>Especially true of common OS routines (e.g., file I/O, process forking)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 variety of desktop/scientific, server/cloud, GPGPU applications</a:t>
            </a:r>
          </a:p>
        </p:txBody>
      </p:sp>
      <p:sp>
        <p:nvSpPr>
          <p:cNvPr id="4" name="Slide Number Placeholder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Page </a:t>
            </a:r>
            <a:fld id="{56E643E9-8232-44D4-8A76-E691A7C80D3B}" type="slidenum">
              <a:rPr kumimoji="0" lang="en-US" altLang="en-US" sz="1200" b="0" i="0" u="none" strike="noStrike" kern="1200" cap="none" spc="0" normalizeH="0" baseline="0" noProof="0" smtClean="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308</a:t>
            </a:fld>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 of 25</a:t>
            </a:r>
          </a:p>
        </p:txBody>
      </p:sp>
      <p:graphicFrame>
        <p:nvGraphicFramePr>
          <p:cNvPr id="5" name="Chart 4"/>
          <p:cNvGraphicFramePr>
            <a:graphicFrameLocks/>
          </p:cNvGraphicFramePr>
          <p:nvPr/>
        </p:nvGraphicFramePr>
        <p:xfrm>
          <a:off x="152400" y="2514600"/>
          <a:ext cx="8839200" cy="2886075"/>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0" y="5875185"/>
            <a:ext cx="9144000" cy="7081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50" normalizeH="0" baseline="0" noProof="0" dirty="0">
                <a:ln>
                  <a:noFill/>
                </a:ln>
                <a:solidFill>
                  <a:prstClr val="white"/>
                </a:solidFill>
                <a:effectLst/>
                <a:uLnTx/>
                <a:uFillTx/>
                <a:latin typeface="Adobe Garamond Pro Bold" panose="02020702060506020403" pitchFamily="18" charset="0"/>
                <a:ea typeface="+mn-ea"/>
                <a:cs typeface="+mn-cs"/>
              </a:rPr>
              <a:t>Several applications don’t benefit from more parallelism</a:t>
            </a:r>
          </a:p>
        </p:txBody>
      </p:sp>
    </p:spTree>
    <p:extLst>
      <p:ext uri="{BB962C8B-B14F-4D97-AF65-F5344CB8AC3E}">
        <p14:creationId xmlns:p14="http://schemas.microsoft.com/office/powerpoint/2010/main" val="1984809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Takeaways</a:t>
            </a:r>
          </a:p>
        </p:txBody>
      </p:sp>
      <p:sp>
        <p:nvSpPr>
          <p:cNvPr id="3" name="Content Placeholder 2"/>
          <p:cNvSpPr>
            <a:spLocks noGrp="1"/>
          </p:cNvSpPr>
          <p:nvPr>
            <p:ph idx="1"/>
          </p:nvPr>
        </p:nvSpPr>
        <p:spPr>
          <a:xfrm>
            <a:off x="152400" y="1066799"/>
            <a:ext cx="8839200" cy="5470527"/>
          </a:xfrm>
        </p:spPr>
        <p:txBody>
          <a:bodyPr/>
          <a:lstStyle/>
          <a:p>
            <a:pPr marL="514350" indent="-514350">
              <a:spcAft>
                <a:spcPts val="3600"/>
              </a:spcAft>
              <a:buFont typeface="+mj-lt"/>
              <a:buAutoNum type="arabicPeriod"/>
            </a:pPr>
            <a:r>
              <a:rPr lang="en-US" dirty="0">
                <a:solidFill>
                  <a:srgbClr val="0070C0"/>
                </a:solidFill>
              </a:rPr>
              <a:t>DRAM latency remains a critical bottleneck for</a:t>
            </a:r>
            <a:br>
              <a:rPr lang="en-US" dirty="0">
                <a:solidFill>
                  <a:srgbClr val="0070C0"/>
                </a:solidFill>
              </a:rPr>
            </a:br>
            <a:r>
              <a:rPr lang="en-US" dirty="0">
                <a:solidFill>
                  <a:srgbClr val="0070C0"/>
                </a:solidFill>
              </a:rPr>
              <a:t>many applications</a:t>
            </a:r>
          </a:p>
          <a:p>
            <a:pPr marL="514350" indent="-514350">
              <a:spcAft>
                <a:spcPts val="3600"/>
              </a:spcAft>
              <a:buFont typeface="+mj-lt"/>
              <a:buAutoNum type="arabicPeriod"/>
            </a:pPr>
            <a:r>
              <a:rPr lang="en-US" dirty="0">
                <a:solidFill>
                  <a:schemeClr val="accent2"/>
                </a:solidFill>
              </a:rPr>
              <a:t>Bank parallelism is not fully utilized by a wide variety</a:t>
            </a:r>
            <a:br>
              <a:rPr lang="en-US" dirty="0">
                <a:solidFill>
                  <a:schemeClr val="accent2"/>
                </a:solidFill>
              </a:rPr>
            </a:br>
            <a:r>
              <a:rPr lang="en-US" dirty="0">
                <a:solidFill>
                  <a:schemeClr val="accent2"/>
                </a:solidFill>
              </a:rPr>
              <a:t>of applications</a:t>
            </a:r>
          </a:p>
          <a:p>
            <a:pPr marL="514350" indent="-514350">
              <a:spcAft>
                <a:spcPts val="3600"/>
              </a:spcAft>
              <a:buFont typeface="+mj-lt"/>
              <a:buAutoNum type="arabicPeriod"/>
            </a:pPr>
            <a:r>
              <a:rPr lang="en-US" dirty="0"/>
              <a:t>Spatial locality continues to provide significant performance benefits if it is exploited by the memory subsystem</a:t>
            </a:r>
          </a:p>
          <a:p>
            <a:pPr marL="514350" indent="-514350">
              <a:spcAft>
                <a:spcPts val="3600"/>
              </a:spcAft>
              <a:buFont typeface="+mj-lt"/>
              <a:buAutoNum type="arabicPeriod"/>
            </a:pPr>
            <a:r>
              <a:rPr lang="en-US" dirty="0">
                <a:solidFill>
                  <a:schemeClr val="accent4"/>
                </a:solidFill>
              </a:rPr>
              <a:t>For some classes of applications, low-power memory</a:t>
            </a:r>
            <a:br>
              <a:rPr lang="en-US" dirty="0">
                <a:solidFill>
                  <a:schemeClr val="accent4"/>
                </a:solidFill>
              </a:rPr>
            </a:br>
            <a:r>
              <a:rPr lang="en-US" dirty="0">
                <a:solidFill>
                  <a:schemeClr val="accent4"/>
                </a:solidFill>
              </a:rPr>
              <a:t>can provide energy savings without sacrificing</a:t>
            </a:r>
            <a:br>
              <a:rPr lang="en-US" dirty="0">
                <a:solidFill>
                  <a:schemeClr val="accent4"/>
                </a:solidFill>
              </a:rPr>
            </a:br>
            <a:r>
              <a:rPr lang="en-US" dirty="0">
                <a:solidFill>
                  <a:schemeClr val="accent4"/>
                </a:solidFill>
              </a:rPr>
              <a:t>significant performance</a:t>
            </a:r>
          </a:p>
        </p:txBody>
      </p:sp>
      <p:sp>
        <p:nvSpPr>
          <p:cNvPr id="4" name="Slide Number Placeholder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Page </a:t>
            </a:r>
            <a:fld id="{56E643E9-8232-44D4-8A76-E691A7C80D3B}" type="slidenum">
              <a:rPr kumimoji="0" lang="en-US" altLang="en-US" sz="1200" b="0" i="0" u="none" strike="noStrike" kern="1200" cap="none" spc="0" normalizeH="0" baseline="0" noProof="0" smtClean="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309</a:t>
            </a:fld>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 of 25</a:t>
            </a:r>
          </a:p>
        </p:txBody>
      </p:sp>
    </p:spTree>
    <p:extLst>
      <p:ext uri="{BB962C8B-B14F-4D97-AF65-F5344CB8AC3E}">
        <p14:creationId xmlns:p14="http://schemas.microsoft.com/office/powerpoint/2010/main" val="3648275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Scaling Issues </a:t>
            </a:r>
            <a:r>
              <a:rPr lang="en-US" b="1" dirty="0"/>
              <a:t>Were</a:t>
            </a:r>
            <a:r>
              <a:rPr lang="en-US" dirty="0"/>
              <a:t> Real</a:t>
            </a:r>
          </a:p>
        </p:txBody>
      </p:sp>
      <p:sp>
        <p:nvSpPr>
          <p:cNvPr id="3" name="Content Placeholder 2"/>
          <p:cNvSpPr>
            <a:spLocks noGrp="1"/>
          </p:cNvSpPr>
          <p:nvPr>
            <p:ph idx="1"/>
          </p:nvPr>
        </p:nvSpPr>
        <p:spPr>
          <a:xfrm>
            <a:off x="228600" y="997527"/>
            <a:ext cx="8915400" cy="5193723"/>
          </a:xfrm>
        </p:spPr>
        <p:txBody>
          <a:bodyPr/>
          <a:lstStyle/>
          <a:p>
            <a:r>
              <a:rPr lang="en-US" dirty="0"/>
              <a:t>Onur Mutlu,</a:t>
            </a:r>
            <a:br>
              <a:rPr lang="en-US" dirty="0"/>
            </a:br>
            <a:r>
              <a:rPr lang="en-US" b="1" dirty="0">
                <a:solidFill>
                  <a:srgbClr val="0432FF"/>
                </a:solidFill>
                <a:hlinkClick r:id="rId2">
                  <a:extLst>
                    <a:ext uri="{A12FA001-AC4F-418D-AE19-62706E023703}">
                      <ahyp:hlinkClr xmlns:ahyp="http://schemas.microsoft.com/office/drawing/2018/hyperlinkcolor" val="tx"/>
                    </a:ext>
                  </a:extLst>
                </a:hlinkClick>
              </a:rPr>
              <a:t>"Memory Scaling: A Systems Architecture Perspective"</a:t>
            </a:r>
            <a:br>
              <a:rPr lang="en-US" dirty="0">
                <a:solidFill>
                  <a:srgbClr val="0432FF"/>
                </a:solidFill>
              </a:rPr>
            </a:br>
            <a:r>
              <a:rPr lang="en-US" i="1" dirty="0"/>
              <a:t>Proceedings of the </a:t>
            </a:r>
            <a:r>
              <a:rPr lang="en-US" i="1" dirty="0">
                <a:hlinkClick r:id="rId3"/>
              </a:rPr>
              <a:t>5th International Memory Workshop</a:t>
            </a:r>
            <a:r>
              <a:rPr lang="en-US" i="1" dirty="0"/>
              <a:t> (</a:t>
            </a:r>
            <a:r>
              <a:rPr lang="en-US" b="1" i="1" dirty="0"/>
              <a:t>IMW</a:t>
            </a:r>
            <a:r>
              <a:rPr lang="en-US" i="1" dirty="0"/>
              <a:t>)</a:t>
            </a:r>
            <a:r>
              <a:rPr lang="en-US" dirty="0"/>
              <a:t>, Monterey, CA, May 2013. </a:t>
            </a:r>
            <a:r>
              <a:rPr lang="en-US" dirty="0">
                <a:hlinkClick r:id="rId4"/>
              </a:rPr>
              <a:t>Slides (pptx)</a:t>
            </a:r>
            <a:r>
              <a:rPr lang="en-US" dirty="0"/>
              <a:t> </a:t>
            </a:r>
            <a:r>
              <a:rPr lang="en-US" dirty="0">
                <a:hlinkClick r:id="rId5"/>
              </a:rPr>
              <a:t>(pdf)</a:t>
            </a:r>
            <a:r>
              <a:rPr lang="en-US" dirty="0"/>
              <a:t> </a:t>
            </a:r>
            <a:br>
              <a:rPr lang="en-US" dirty="0"/>
            </a:br>
            <a:r>
              <a:rPr lang="en-US" dirty="0">
                <a:hlinkClick r:id="rId6"/>
              </a:rPr>
              <a:t>EETimes Reprint</a:t>
            </a:r>
            <a:endParaRPr lang="en-US" dirty="0"/>
          </a:p>
        </p:txBody>
      </p:sp>
      <p:pic>
        <p:nvPicPr>
          <p:cNvPr id="6" name="Picture 5"/>
          <p:cNvPicPr>
            <a:picLocks noChangeAspect="1"/>
          </p:cNvPicPr>
          <p:nvPr/>
        </p:nvPicPr>
        <p:blipFill>
          <a:blip r:embed="rId7"/>
          <a:stretch>
            <a:fillRect/>
          </a:stretch>
        </p:blipFill>
        <p:spPr>
          <a:xfrm>
            <a:off x="0" y="4149080"/>
            <a:ext cx="9144000" cy="1639019"/>
          </a:xfrm>
          <a:prstGeom prst="rect">
            <a:avLst/>
          </a:prstGeom>
        </p:spPr>
      </p:pic>
      <p:sp>
        <p:nvSpPr>
          <p:cNvPr id="5" name="TextBox 4">
            <a:extLst>
              <a:ext uri="{FF2B5EF4-FFF2-40B4-BE49-F238E27FC236}">
                <a16:creationId xmlns:a16="http://schemas.microsoft.com/office/drawing/2014/main" id="{2CB311F9-F741-644A-9EB2-894E4CF2F735}"/>
              </a:ext>
            </a:extLst>
          </p:cNvPr>
          <p:cNvSpPr txBox="1"/>
          <p:nvPr/>
        </p:nvSpPr>
        <p:spPr>
          <a:xfrm>
            <a:off x="192006" y="6488668"/>
            <a:ext cx="86837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hlinkClick r:id="rId8"/>
              </a:rPr>
              <a:t>https://people.inf.ethz.ch/omutlu/pub/memory-scaling_memcon13.pdf</a:t>
            </a:r>
            <a:r>
              <a:rPr kumimoji="0" lang="en-US" sz="1800" b="1" i="0" u="none" strike="noStrike" kern="1200" cap="none" spc="0" normalizeH="0" baseline="0" noProof="0" dirty="0">
                <a:ln>
                  <a:noFill/>
                </a:ln>
                <a:solidFill>
                  <a:srgbClr val="000000"/>
                </a:solidFill>
                <a:effectLst/>
                <a:uLnTx/>
                <a:uFillTx/>
                <a:latin typeface="Tahoma"/>
                <a:ea typeface="+mn-ea"/>
                <a:cs typeface="+mn-cs"/>
              </a:rPr>
              <a:t> </a:t>
            </a:r>
          </a:p>
        </p:txBody>
      </p:sp>
    </p:spTree>
    <p:extLst>
      <p:ext uri="{BB962C8B-B14F-4D97-AF65-F5344CB8AC3E}">
        <p14:creationId xmlns:p14="http://schemas.microsoft.com/office/powerpoint/2010/main" val="1847940265"/>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Manufacturers are developing many new types of DRAM</a:t>
            </a:r>
          </a:p>
          <a:p>
            <a:pPr lvl="1"/>
            <a:r>
              <a:rPr lang="en-US" b="1" dirty="0">
                <a:solidFill>
                  <a:schemeClr val="accent2"/>
                </a:solidFill>
              </a:rPr>
              <a:t>DRAM limits performance, energy improvements:</a:t>
            </a:r>
            <a:br>
              <a:rPr lang="en-US" b="1" dirty="0">
                <a:solidFill>
                  <a:schemeClr val="accent2"/>
                </a:solidFill>
              </a:rPr>
            </a:br>
            <a:r>
              <a:rPr lang="en-US" dirty="0"/>
              <a:t>new types may overcome some limitations</a:t>
            </a:r>
          </a:p>
          <a:p>
            <a:pPr lvl="1"/>
            <a:r>
              <a:rPr lang="en-US" dirty="0"/>
              <a:t>Memory systems now serve a </a:t>
            </a:r>
            <a:r>
              <a:rPr lang="en-US" b="1" dirty="0">
                <a:solidFill>
                  <a:schemeClr val="accent2"/>
                </a:solidFill>
              </a:rPr>
              <a:t>very diverse set of applications:</a:t>
            </a:r>
            <a:br>
              <a:rPr lang="en-US" dirty="0"/>
            </a:br>
            <a:r>
              <a:rPr lang="en-US" dirty="0"/>
              <a:t>can no longer take a one-size-fits-all approach</a:t>
            </a:r>
          </a:p>
          <a:p>
            <a:pPr lvl="1"/>
            <a:r>
              <a:rPr lang="en-US" dirty="0"/>
              <a:t>Difficult to intuitively determine which DRAM–workload pair works best</a:t>
            </a:r>
          </a:p>
          <a:p>
            <a:pPr>
              <a:spcBef>
                <a:spcPts val="2400"/>
              </a:spcBef>
            </a:pPr>
            <a:r>
              <a:rPr lang="en-US" dirty="0"/>
              <a:t>We perform a </a:t>
            </a:r>
            <a:r>
              <a:rPr lang="en-US" dirty="0">
                <a:solidFill>
                  <a:schemeClr val="accent4"/>
                </a:solidFill>
                <a:latin typeface="Adobe Garamond Pro Bold" panose="02020702060506020403" pitchFamily="18" charset="0"/>
              </a:rPr>
              <a:t>wide-ranging experimental study to uncover</a:t>
            </a:r>
            <a:br>
              <a:rPr lang="en-US" dirty="0">
                <a:solidFill>
                  <a:schemeClr val="accent4"/>
                </a:solidFill>
                <a:latin typeface="Adobe Garamond Pro Bold" panose="02020702060506020403" pitchFamily="18" charset="0"/>
              </a:rPr>
            </a:br>
            <a:r>
              <a:rPr lang="en-US" dirty="0">
                <a:solidFill>
                  <a:schemeClr val="accent4"/>
                </a:solidFill>
                <a:latin typeface="Adobe Garamond Pro Bold" panose="02020702060506020403" pitchFamily="18" charset="0"/>
              </a:rPr>
              <a:t>the combined behavior</a:t>
            </a:r>
            <a:r>
              <a:rPr lang="en-US" dirty="0"/>
              <a:t> of workloads, DRAM types</a:t>
            </a:r>
          </a:p>
          <a:p>
            <a:pPr lvl="1"/>
            <a:r>
              <a:rPr lang="en-US" b="1" dirty="0">
                <a:solidFill>
                  <a:srgbClr val="0070C0"/>
                </a:solidFill>
              </a:rPr>
              <a:t>115 prevalent/emerging applications and </a:t>
            </a:r>
            <a:r>
              <a:rPr lang="en-US" b="1" dirty="0" err="1">
                <a:solidFill>
                  <a:srgbClr val="0070C0"/>
                </a:solidFill>
              </a:rPr>
              <a:t>multiprogrammed</a:t>
            </a:r>
            <a:r>
              <a:rPr lang="en-US" b="1" dirty="0">
                <a:solidFill>
                  <a:srgbClr val="0070C0"/>
                </a:solidFill>
              </a:rPr>
              <a:t> workloads</a:t>
            </a:r>
            <a:endParaRPr lang="en-US" dirty="0"/>
          </a:p>
          <a:p>
            <a:pPr lvl="1"/>
            <a:r>
              <a:rPr lang="en-US" b="1" dirty="0">
                <a:solidFill>
                  <a:srgbClr val="0070C0"/>
                </a:solidFill>
              </a:rPr>
              <a:t>9 modern DRAM types</a:t>
            </a:r>
            <a:endParaRPr lang="en-US" dirty="0"/>
          </a:p>
          <a:p>
            <a:r>
              <a:rPr lang="en-US" dirty="0"/>
              <a:t>12 key observations on DRAM–workload behavior</a:t>
            </a:r>
          </a:p>
        </p:txBody>
      </p:sp>
      <p:sp>
        <p:nvSpPr>
          <p:cNvPr id="4" name="Slide Number Placeholder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Page </a:t>
            </a:r>
            <a:fld id="{56E643E9-8232-44D4-8A76-E691A7C80D3B}" type="slidenum">
              <a:rPr kumimoji="0" lang="en-US" altLang="en-US" sz="1200" b="0" i="0" u="none" strike="noStrike" kern="1200" cap="none" spc="0" normalizeH="0" baseline="0" noProof="0" smtClean="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310</a:t>
            </a:fld>
            <a:r>
              <a:rPr kumimoji="0" lang="en-US" altLang="en-US" sz="1200" b="0" i="0" u="none" strike="noStrike" kern="1200" cap="none" spc="0" normalizeH="0" baseline="0" noProof="0" dirty="0">
                <a:ln>
                  <a:noFill/>
                </a:ln>
                <a:solidFill>
                  <a:prstClr val="black">
                    <a:lumMod val="65000"/>
                    <a:lumOff val="35000"/>
                  </a:prstClr>
                </a:solidFill>
                <a:effectLst/>
                <a:uLnTx/>
                <a:uFillTx/>
                <a:latin typeface="Whitney-Medium" panose="02000603040000020004" pitchFamily="2" charset="0"/>
                <a:cs typeface="Arial" panose="020B0604020202020204" pitchFamily="34" charset="0"/>
              </a:rPr>
              <a:t> of 25</a:t>
            </a:r>
          </a:p>
        </p:txBody>
      </p:sp>
      <p:sp>
        <p:nvSpPr>
          <p:cNvPr id="5" name="Rectangle 4"/>
          <p:cNvSpPr/>
          <p:nvPr/>
        </p:nvSpPr>
        <p:spPr>
          <a:xfrm>
            <a:off x="0" y="5562600"/>
            <a:ext cx="9144000" cy="990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it-IT" sz="2400" b="1"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Open-source tools: </a:t>
            </a:r>
            <a:r>
              <a:rPr kumimoji="0" lang="it-IT" sz="2400" b="1" i="0" u="sng" strike="noStrike" kern="1200" cap="none" spc="0" normalizeH="0" baseline="0" noProof="0" dirty="0">
                <a:ln>
                  <a:noFill/>
                </a:ln>
                <a:solidFill>
                  <a:prstClr val="white"/>
                </a:solidFill>
                <a:effectLst/>
                <a:uLnTx/>
                <a:uFillTx/>
                <a:latin typeface="Adobe Garamond Pro" panose="02020502060506020403" pitchFamily="18" charset="0"/>
                <a:ea typeface="+mn-ea"/>
                <a:cs typeface="+mn-cs"/>
              </a:rPr>
              <a:t>https://github.com/CMU-SAFARI/ramulator</a:t>
            </a:r>
            <a:r>
              <a:rPr kumimoji="0" lang="it-IT" sz="2400" b="1" i="0" u="none" strike="noStrike" kern="1200" cap="none" spc="0" normalizeH="0" baseline="0" noProof="0" dirty="0">
                <a:ln>
                  <a:noFill/>
                </a:ln>
                <a:solidFill>
                  <a:prstClr val="white"/>
                </a:solidFill>
                <a:effectLst/>
                <a:uLnTx/>
                <a:uFillTx/>
                <a:latin typeface="Adobe Garamond Pro Bold" panose="02020702060506020403" pitchFamily="18" charset="0"/>
                <a:ea typeface="+mn-ea"/>
                <a:cs typeface="+mn-cs"/>
              </a:rPr>
              <a:t>  </a:t>
            </a:r>
          </a:p>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it-IT" sz="2400" b="1"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Full paper: </a:t>
            </a:r>
            <a:r>
              <a:rPr kumimoji="0" lang="it-IT" sz="2400" b="1" i="0" u="sng" strike="noStrike" kern="1200" cap="none" spc="0" normalizeH="0" baseline="0" noProof="0" dirty="0">
                <a:ln>
                  <a:noFill/>
                </a:ln>
                <a:solidFill>
                  <a:srgbClr val="FFFF99"/>
                </a:solidFill>
                <a:effectLst/>
                <a:uLnTx/>
                <a:uFillTx/>
                <a:latin typeface="Adobe Garamond Pro" panose="02020502060506020403" pitchFamily="18" charset="0"/>
                <a:ea typeface="+mn-ea"/>
                <a:cs typeface="+mn-cs"/>
              </a:rPr>
              <a:t>https://arxiv.org/pdf/1902.07609</a:t>
            </a:r>
            <a:r>
              <a:rPr kumimoji="0" lang="it-IT" sz="2400" b="1" i="0" u="none" strike="noStrike" kern="1200" cap="none" spc="0" normalizeH="0" baseline="0" noProof="0" dirty="0">
                <a:ln>
                  <a:noFill/>
                </a:ln>
                <a:solidFill>
                  <a:srgbClr val="FFFF99"/>
                </a:solidFill>
                <a:effectLst/>
                <a:uLnTx/>
                <a:uFillTx/>
                <a:latin typeface="Adobe Garamond Pro Bold" panose="02020702060506020403" pitchFamily="18" charset="0"/>
                <a:ea typeface="+mn-ea"/>
                <a:cs typeface="+mn-cs"/>
              </a:rPr>
              <a:t> </a:t>
            </a:r>
          </a:p>
        </p:txBody>
      </p:sp>
    </p:spTree>
    <p:extLst>
      <p:ext uri="{BB962C8B-B14F-4D97-AF65-F5344CB8AC3E}">
        <p14:creationId xmlns:p14="http://schemas.microsoft.com/office/powerpoint/2010/main" val="1856184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Memory Latency Problem</a:t>
            </a:r>
          </a:p>
        </p:txBody>
      </p:sp>
      <p:sp>
        <p:nvSpPr>
          <p:cNvPr id="3" name="Content Placeholder 2"/>
          <p:cNvSpPr>
            <a:spLocks noGrp="1"/>
          </p:cNvSpPr>
          <p:nvPr>
            <p:ph idx="1"/>
          </p:nvPr>
        </p:nvSpPr>
        <p:spPr>
          <a:xfrm>
            <a:off x="228600" y="1124744"/>
            <a:ext cx="8610600" cy="5123656"/>
          </a:xfrm>
        </p:spPr>
        <p:txBody>
          <a:bodyPr/>
          <a:lstStyle/>
          <a:p>
            <a:r>
              <a:rPr lang="en-US" dirty="0"/>
              <a:t>High memory latency is a significant </a:t>
            </a:r>
            <a:r>
              <a:rPr lang="en-US" dirty="0">
                <a:solidFill>
                  <a:srgbClr val="0000FF"/>
                </a:solidFill>
              </a:rPr>
              <a:t>limiter of system performance and energy-efficiency</a:t>
            </a:r>
          </a:p>
          <a:p>
            <a:endParaRPr lang="en-US" dirty="0"/>
          </a:p>
          <a:p>
            <a:r>
              <a:rPr lang="en-US" dirty="0"/>
              <a:t>It is becoming increasingly so with </a:t>
            </a:r>
            <a:r>
              <a:rPr lang="en-US" dirty="0">
                <a:solidFill>
                  <a:srgbClr val="0000FF"/>
                </a:solidFill>
              </a:rPr>
              <a:t>higher memory contention</a:t>
            </a:r>
            <a:r>
              <a:rPr lang="en-US" dirty="0"/>
              <a:t> in multi-core and heterogeneous architectures</a:t>
            </a:r>
          </a:p>
          <a:p>
            <a:pPr lvl="1"/>
            <a:r>
              <a:rPr lang="en-US" dirty="0"/>
              <a:t>Exacerbating the bandwidth need</a:t>
            </a:r>
          </a:p>
          <a:p>
            <a:pPr lvl="1"/>
            <a:r>
              <a:rPr lang="en-US" dirty="0"/>
              <a:t>Exacerbating the QoS problem</a:t>
            </a:r>
          </a:p>
          <a:p>
            <a:endParaRPr lang="en-US" dirty="0"/>
          </a:p>
          <a:p>
            <a:r>
              <a:rPr lang="en-US" dirty="0"/>
              <a:t>It increases </a:t>
            </a:r>
            <a:r>
              <a:rPr lang="en-US" dirty="0">
                <a:solidFill>
                  <a:srgbClr val="0000FF"/>
                </a:solidFill>
              </a:rPr>
              <a:t>processor design complexity </a:t>
            </a:r>
            <a:r>
              <a:rPr lang="en-US" dirty="0"/>
              <a:t>due to the mechanisms incorporated to tolerate memory latency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211346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355204-1CE8-8F43-A7B0-4AE8F61D449A}" type="slidenum">
              <a:rPr kumimoji="0" lang="en-US" sz="1600" b="0" i="0" u="none" strike="noStrike" kern="1200" cap="none" spc="0" normalizeH="0" baseline="0" noProof="0">
                <a:ln>
                  <a:noFill/>
                </a:ln>
                <a:solidFill>
                  <a:srgbClr val="000000"/>
                </a:solidFill>
                <a:effectLst/>
                <a:uLnTx/>
                <a:uFillTx/>
                <a:latin typeface="Garamond"/>
                <a:ea typeface="ＭＳ Ｐ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sz="1600" b="0" i="0" u="none" strike="noStrike" kern="1200" cap="none" spc="0" normalizeH="0" baseline="0" noProof="0">
              <a:ln>
                <a:noFill/>
              </a:ln>
              <a:solidFill>
                <a:srgbClr val="000000"/>
              </a:solidFill>
              <a:effectLst/>
              <a:uLnTx/>
              <a:uFillTx/>
              <a:latin typeface="Garamond"/>
              <a:ea typeface="ＭＳ Ｐゴシック"/>
              <a:cs typeface="+mn-cs"/>
            </a:endParaRPr>
          </a:p>
        </p:txBody>
      </p:sp>
      <p:sp>
        <p:nvSpPr>
          <p:cNvPr id="335874" name="Rectangle 2"/>
          <p:cNvSpPr>
            <a:spLocks noGrp="1" noChangeArrowheads="1"/>
          </p:cNvSpPr>
          <p:nvPr>
            <p:ph type="title"/>
          </p:nvPr>
        </p:nvSpPr>
        <p:spPr>
          <a:xfrm>
            <a:off x="228600" y="152400"/>
            <a:ext cx="8915400" cy="1066800"/>
          </a:xfrm>
        </p:spPr>
        <p:txBody>
          <a:bodyPr/>
          <a:lstStyle/>
          <a:p>
            <a:r>
              <a:rPr lang="en-US" sz="2900" dirty="0"/>
              <a:t>Retrospective: Conventional Latency Tolerance Techniques</a:t>
            </a:r>
          </a:p>
        </p:txBody>
      </p:sp>
      <p:sp>
        <p:nvSpPr>
          <p:cNvPr id="335875" name="Rectangle 3"/>
          <p:cNvSpPr>
            <a:spLocks noGrp="1" noChangeArrowheads="1"/>
          </p:cNvSpPr>
          <p:nvPr>
            <p:ph type="body" idx="1"/>
          </p:nvPr>
        </p:nvSpPr>
        <p:spPr>
          <a:xfrm>
            <a:off x="228600" y="1219200"/>
            <a:ext cx="8610600" cy="5029200"/>
          </a:xfrm>
        </p:spPr>
        <p:txBody>
          <a:bodyPr/>
          <a:lstStyle/>
          <a:p>
            <a:pPr>
              <a:lnSpc>
                <a:spcPct val="80000"/>
              </a:lnSpc>
            </a:pPr>
            <a:r>
              <a:rPr lang="en-US" sz="1800" dirty="0"/>
              <a:t>Caching [initially by Wilkes, 1965]</a:t>
            </a:r>
          </a:p>
          <a:p>
            <a:pPr lvl="1">
              <a:lnSpc>
                <a:spcPct val="80000"/>
              </a:lnSpc>
            </a:pPr>
            <a:r>
              <a:rPr lang="en-US" sz="1800" dirty="0"/>
              <a:t>Widely used, simple, effective, but inefficient, passive</a:t>
            </a:r>
          </a:p>
          <a:p>
            <a:pPr lvl="1">
              <a:lnSpc>
                <a:spcPct val="80000"/>
              </a:lnSpc>
            </a:pPr>
            <a:r>
              <a:rPr lang="en-US" sz="1800" dirty="0"/>
              <a:t>Not all applications/phases exhibit temporal or spatial locality</a:t>
            </a:r>
          </a:p>
          <a:p>
            <a:pPr lvl="1">
              <a:lnSpc>
                <a:spcPct val="80000"/>
              </a:lnSpc>
            </a:pPr>
            <a:endParaRPr lang="en-US" sz="1800" dirty="0"/>
          </a:p>
          <a:p>
            <a:pPr>
              <a:lnSpc>
                <a:spcPct val="80000"/>
              </a:lnSpc>
            </a:pPr>
            <a:r>
              <a:rPr lang="en-US" sz="1800" dirty="0"/>
              <a:t>Prefetching [initially in IBM 360/91, 1967]</a:t>
            </a:r>
          </a:p>
          <a:p>
            <a:pPr lvl="1">
              <a:lnSpc>
                <a:spcPct val="80000"/>
              </a:lnSpc>
            </a:pPr>
            <a:r>
              <a:rPr lang="en-US" sz="1800" dirty="0"/>
              <a:t>Works well for regular memory access patterns</a:t>
            </a:r>
          </a:p>
          <a:p>
            <a:pPr lvl="1">
              <a:lnSpc>
                <a:spcPct val="80000"/>
              </a:lnSpc>
            </a:pPr>
            <a:r>
              <a:rPr lang="en-US" sz="1800" dirty="0"/>
              <a:t>Prefetching irregular access patterns is difficult, inaccurate, and hardware-intensive</a:t>
            </a:r>
          </a:p>
          <a:p>
            <a:pPr>
              <a:lnSpc>
                <a:spcPct val="80000"/>
              </a:lnSpc>
            </a:pPr>
            <a:endParaRPr lang="en-US" sz="1800" dirty="0"/>
          </a:p>
          <a:p>
            <a:pPr>
              <a:lnSpc>
                <a:spcPct val="80000"/>
              </a:lnSpc>
            </a:pPr>
            <a:r>
              <a:rPr lang="en-US" sz="1800" dirty="0"/>
              <a:t>Multithreading [initially in CDC 6600, 1964]</a:t>
            </a:r>
          </a:p>
          <a:p>
            <a:pPr lvl="1">
              <a:lnSpc>
                <a:spcPct val="80000"/>
              </a:lnSpc>
            </a:pPr>
            <a:r>
              <a:rPr lang="en-US" sz="1800" dirty="0"/>
              <a:t>Works well if there are multiple threads</a:t>
            </a:r>
          </a:p>
          <a:p>
            <a:pPr lvl="1">
              <a:lnSpc>
                <a:spcPct val="80000"/>
              </a:lnSpc>
            </a:pPr>
            <a:r>
              <a:rPr lang="en-US" sz="1800" dirty="0"/>
              <a:t>Improving single thread performance using multithreading hardware is an ongoing research effort</a:t>
            </a:r>
          </a:p>
          <a:p>
            <a:pPr lvl="1">
              <a:lnSpc>
                <a:spcPct val="80000"/>
              </a:lnSpc>
            </a:pPr>
            <a:endParaRPr lang="en-US" sz="1800" dirty="0"/>
          </a:p>
          <a:p>
            <a:pPr>
              <a:lnSpc>
                <a:spcPct val="80000"/>
              </a:lnSpc>
            </a:pPr>
            <a:r>
              <a:rPr lang="en-US" sz="1800" dirty="0"/>
              <a:t>Out-of-order execution [initially by </a:t>
            </a:r>
            <a:r>
              <a:rPr lang="en-US" sz="1800" dirty="0" err="1"/>
              <a:t>Tomasulo</a:t>
            </a:r>
            <a:r>
              <a:rPr lang="en-US" sz="1800" dirty="0"/>
              <a:t>, 1967]</a:t>
            </a:r>
          </a:p>
          <a:p>
            <a:pPr lvl="1">
              <a:lnSpc>
                <a:spcPct val="80000"/>
              </a:lnSpc>
            </a:pPr>
            <a:r>
              <a:rPr lang="en-US" sz="1800" dirty="0">
                <a:solidFill>
                  <a:srgbClr val="CC0000"/>
                </a:solidFill>
              </a:rPr>
              <a:t>Tolerates cache misses that cannot be prefetched</a:t>
            </a:r>
          </a:p>
          <a:p>
            <a:pPr lvl="1">
              <a:lnSpc>
                <a:spcPct val="80000"/>
              </a:lnSpc>
            </a:pPr>
            <a:r>
              <a:rPr lang="en-US" sz="1800" dirty="0"/>
              <a:t>Requires extensive hardware resources for tolerating long latencies</a:t>
            </a:r>
          </a:p>
          <a:p>
            <a:pPr lvl="1">
              <a:lnSpc>
                <a:spcPct val="80000"/>
              </a:lnSpc>
            </a:pPr>
            <a:endParaRPr lang="en-US" sz="1800" dirty="0">
              <a:solidFill>
                <a:srgbClr val="CC0000"/>
              </a:solidFill>
            </a:endParaRPr>
          </a:p>
        </p:txBody>
      </p:sp>
      <p:sp>
        <p:nvSpPr>
          <p:cNvPr id="5" name="Rounded Rectangle 4"/>
          <p:cNvSpPr/>
          <p:nvPr/>
        </p:nvSpPr>
        <p:spPr>
          <a:xfrm rot="21340188">
            <a:off x="349867" y="2487140"/>
            <a:ext cx="8046720" cy="1936242"/>
          </a:xfrm>
          <a:prstGeom prst="roundRect">
            <a:avLst/>
          </a:prstGeom>
          <a:solidFill>
            <a:sysClr val="window" lastClr="FFFFFF"/>
          </a:solidFill>
          <a:ln w="12700" cap="flat" cmpd="sng" algn="ctr">
            <a:solidFill>
              <a:sysClr val="windowText" lastClr="000000"/>
            </a:solidFill>
            <a:prstDash val="solid"/>
          </a:ln>
          <a:effectLst/>
          <a:scene3d>
            <a:camera prst="orthographicFront">
              <a:rot lat="0" lon="0" rev="21360000"/>
            </a:camera>
            <a:lightRig rig="threePt" dir="t"/>
          </a:scene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00FF"/>
                </a:solidFill>
                <a:effectLst/>
                <a:uLnTx/>
                <a:uFillTx/>
                <a:latin typeface="Calibri"/>
                <a:ea typeface="ＭＳ Ｐゴシック"/>
                <a:cs typeface="+mn-cs"/>
              </a:rPr>
              <a:t>None of These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00FF"/>
                </a:solidFill>
                <a:effectLst/>
                <a:uLnTx/>
                <a:uFillTx/>
                <a:latin typeface="Calibri"/>
                <a:ea typeface="ＭＳ Ｐゴシック"/>
                <a:cs typeface="+mn-cs"/>
              </a:rPr>
              <a:t>Fundamentally Reduce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00FF"/>
                </a:solidFill>
                <a:effectLst/>
                <a:uLnTx/>
                <a:uFillTx/>
                <a:latin typeface="Calibri"/>
                <a:ea typeface="ＭＳ Ｐゴシック"/>
                <a:cs typeface="+mn-cs"/>
              </a:rPr>
              <a:t>Memory Latency</a:t>
            </a:r>
          </a:p>
        </p:txBody>
      </p:sp>
    </p:spTree>
    <p:extLst>
      <p:ext uri="{BB962C8B-B14F-4D97-AF65-F5344CB8AC3E}">
        <p14:creationId xmlns:p14="http://schemas.microsoft.com/office/powerpoint/2010/main" val="46014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Two Major Sources of Latency Inefficiency</a:t>
            </a:r>
          </a:p>
        </p:txBody>
      </p:sp>
      <p:sp>
        <p:nvSpPr>
          <p:cNvPr id="3" name="Content Placeholder 2"/>
          <p:cNvSpPr>
            <a:spLocks noGrp="1"/>
          </p:cNvSpPr>
          <p:nvPr>
            <p:ph idx="1"/>
          </p:nvPr>
        </p:nvSpPr>
        <p:spPr/>
        <p:txBody>
          <a:bodyPr/>
          <a:lstStyle/>
          <a:p>
            <a:r>
              <a:rPr lang="en-US" dirty="0">
                <a:solidFill>
                  <a:srgbClr val="FF0000"/>
                </a:solidFill>
              </a:rPr>
              <a:t>Modern DRAM is </a:t>
            </a:r>
            <a:r>
              <a:rPr lang="en-US" b="1" dirty="0">
                <a:solidFill>
                  <a:srgbClr val="FF0000"/>
                </a:solidFill>
              </a:rPr>
              <a:t>not</a:t>
            </a:r>
            <a:r>
              <a:rPr lang="en-US" dirty="0">
                <a:solidFill>
                  <a:srgbClr val="FF0000"/>
                </a:solidFill>
              </a:rPr>
              <a:t> designed for low latency</a:t>
            </a:r>
          </a:p>
          <a:p>
            <a:pPr lvl="1"/>
            <a:r>
              <a:rPr lang="en-US" dirty="0"/>
              <a:t>Main focus is cost-per-bit (capacity)</a:t>
            </a:r>
          </a:p>
          <a:p>
            <a:endParaRPr lang="en-US" dirty="0"/>
          </a:p>
          <a:p>
            <a:r>
              <a:rPr lang="en-US" dirty="0">
                <a:solidFill>
                  <a:srgbClr val="FF0000"/>
                </a:solidFill>
              </a:rPr>
              <a:t>Modern DRAM latency is determined by </a:t>
            </a:r>
            <a:r>
              <a:rPr lang="en-US" b="1" dirty="0">
                <a:solidFill>
                  <a:srgbClr val="FF0000"/>
                </a:solidFill>
              </a:rPr>
              <a:t>worst case </a:t>
            </a:r>
            <a:r>
              <a:rPr lang="en-US" dirty="0">
                <a:solidFill>
                  <a:srgbClr val="FF0000"/>
                </a:solidFill>
              </a:rPr>
              <a:t>conditions and </a:t>
            </a:r>
            <a:r>
              <a:rPr lang="en-US" b="1" dirty="0">
                <a:solidFill>
                  <a:srgbClr val="FF0000"/>
                </a:solidFill>
              </a:rPr>
              <a:t>worst case </a:t>
            </a:r>
            <a:r>
              <a:rPr lang="en-US" dirty="0">
                <a:solidFill>
                  <a:srgbClr val="FF0000"/>
                </a:solidFill>
              </a:rPr>
              <a:t>devices</a:t>
            </a:r>
          </a:p>
          <a:p>
            <a:pPr lvl="1"/>
            <a:r>
              <a:rPr lang="en-US" dirty="0"/>
              <a:t>Much of memory latency is unnecessary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
        <p:nvSpPr>
          <p:cNvPr id="5" name="Rounded Rectangle 4"/>
          <p:cNvSpPr/>
          <p:nvPr/>
        </p:nvSpPr>
        <p:spPr>
          <a:xfrm rot="21340188">
            <a:off x="349867" y="4306082"/>
            <a:ext cx="8046720" cy="1936242"/>
          </a:xfrm>
          <a:prstGeom prst="roundRect">
            <a:avLst/>
          </a:prstGeom>
          <a:solidFill>
            <a:sysClr val="window" lastClr="FFFFFF"/>
          </a:solidFill>
          <a:ln w="12700" cap="flat" cmpd="sng" algn="ctr">
            <a:solidFill>
              <a:sysClr val="windowText" lastClr="000000"/>
            </a:solidFill>
            <a:prstDash val="solid"/>
          </a:ln>
          <a:effectLst/>
          <a:scene3d>
            <a:camera prst="orthographicFront">
              <a:rot lat="0" lon="0" rev="21360000"/>
            </a:camera>
            <a:lightRig rig="threePt" dir="t"/>
          </a:scene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00FF"/>
                </a:solidFill>
                <a:effectLst/>
                <a:uLnTx/>
                <a:uFillTx/>
                <a:latin typeface="Calibri"/>
                <a:ea typeface="+mn-ea"/>
                <a:cs typeface="+mn-cs"/>
              </a:rPr>
              <a:t>Our Goal: Reduce Memory Latency at the Source of the Problem</a:t>
            </a:r>
          </a:p>
        </p:txBody>
      </p:sp>
    </p:spTree>
    <p:extLst>
      <p:ext uri="{BB962C8B-B14F-4D97-AF65-F5344CB8AC3E}">
        <p14:creationId xmlns:p14="http://schemas.microsoft.com/office/powerpoint/2010/main" val="10954157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Memory Latency High?</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314</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
        <p:nvSpPr>
          <p:cNvPr id="3" name="Content Placeholder 2"/>
          <p:cNvSpPr>
            <a:spLocks noGrp="1"/>
          </p:cNvSpPr>
          <p:nvPr>
            <p:ph idx="1"/>
          </p:nvPr>
        </p:nvSpPr>
        <p:spPr/>
        <p:txBody>
          <a:bodyPr>
            <a:normAutofit/>
          </a:bodyPr>
          <a:lstStyle/>
          <a:p>
            <a:r>
              <a:rPr lang="en-US" dirty="0">
                <a:solidFill>
                  <a:srgbClr val="0070C0"/>
                </a:solidFill>
              </a:rPr>
              <a:t>DRAM latency: Delay as specified in DRAM standards</a:t>
            </a:r>
          </a:p>
          <a:p>
            <a:pPr lvl="1"/>
            <a:r>
              <a:rPr lang="en-US" dirty="0"/>
              <a:t>Doesn’t reflect true DRAM device latency</a:t>
            </a:r>
          </a:p>
          <a:p>
            <a:r>
              <a:rPr lang="en-US" dirty="0"/>
              <a:t>Imperfect manufacturing process </a:t>
            </a:r>
            <a:r>
              <a:rPr lang="en-US" dirty="0">
                <a:latin typeface="Cambria Math" panose="02040503050406030204" pitchFamily="18" charset="0"/>
                <a:ea typeface="Cambria Math" panose="02040503050406030204" pitchFamily="18" charset="0"/>
              </a:rPr>
              <a:t>→ </a:t>
            </a:r>
            <a:r>
              <a:rPr lang="en-US" dirty="0"/>
              <a:t>latency variation</a:t>
            </a:r>
          </a:p>
          <a:p>
            <a:r>
              <a:rPr lang="en-US" b="1" dirty="0"/>
              <a:t>High standard latency </a:t>
            </a:r>
            <a:r>
              <a:rPr lang="en-US" dirty="0"/>
              <a:t>chosen to increase yield</a:t>
            </a:r>
          </a:p>
          <a:p>
            <a:endParaRPr lang="en-US" b="1" dirty="0"/>
          </a:p>
          <a:p>
            <a:endParaRPr lang="en-US" b="1" dirty="0"/>
          </a:p>
          <a:p>
            <a:endParaRPr lang="en-US" b="1" dirty="0"/>
          </a:p>
          <a:p>
            <a:pPr marL="0" indent="0">
              <a:buNone/>
            </a:pPr>
            <a:endParaRPr lang="en-US" dirty="0"/>
          </a:p>
        </p:txBody>
      </p:sp>
      <p:grpSp>
        <p:nvGrpSpPr>
          <p:cNvPr id="6" name="Group 5"/>
          <p:cNvGrpSpPr/>
          <p:nvPr/>
        </p:nvGrpSpPr>
        <p:grpSpPr>
          <a:xfrm>
            <a:off x="692768" y="5363738"/>
            <a:ext cx="8040641" cy="992612"/>
            <a:chOff x="224591" y="5243899"/>
            <a:chExt cx="8510476" cy="992613"/>
          </a:xfrm>
        </p:grpSpPr>
        <p:grpSp>
          <p:nvGrpSpPr>
            <p:cNvPr id="52" name="Group 51"/>
            <p:cNvGrpSpPr/>
            <p:nvPr/>
          </p:nvGrpSpPr>
          <p:grpSpPr>
            <a:xfrm>
              <a:off x="224591" y="5243899"/>
              <a:ext cx="8510476" cy="523229"/>
              <a:chOff x="352625" y="3223796"/>
              <a:chExt cx="8510476" cy="523229"/>
            </a:xfrm>
          </p:grpSpPr>
          <p:cxnSp>
            <p:nvCxnSpPr>
              <p:cNvPr id="57" name="Straight Arrow Connector 56"/>
              <p:cNvCxnSpPr/>
              <p:nvPr/>
            </p:nvCxnSpPr>
            <p:spPr>
              <a:xfrm>
                <a:off x="1161179" y="3511042"/>
                <a:ext cx="6781800" cy="0"/>
              </a:xfrm>
              <a:prstGeom prst="straightConnector1">
                <a:avLst/>
              </a:prstGeom>
              <a:ln w="44450" cap="rnd">
                <a:solidFill>
                  <a:schemeClr val="tx1">
                    <a:lumMod val="65000"/>
                    <a:lumOff val="35000"/>
                  </a:schemeClr>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871907" y="3223804"/>
                <a:ext cx="991194" cy="523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High</a:t>
                </a:r>
              </a:p>
            </p:txBody>
          </p:sp>
          <p:sp>
            <p:nvSpPr>
              <p:cNvPr id="63" name="TextBox 62"/>
              <p:cNvSpPr txBox="1"/>
              <p:nvPr/>
            </p:nvSpPr>
            <p:spPr>
              <a:xfrm>
                <a:off x="352625" y="3223796"/>
                <a:ext cx="876704" cy="523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Low</a:t>
                </a:r>
              </a:p>
            </p:txBody>
          </p:sp>
        </p:grpSp>
        <p:sp>
          <p:nvSpPr>
            <p:cNvPr id="65" name="TextBox 64"/>
            <p:cNvSpPr txBox="1"/>
            <p:nvPr/>
          </p:nvSpPr>
          <p:spPr>
            <a:xfrm>
              <a:off x="2900472" y="5713292"/>
              <a:ext cx="29917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DRAM Latency</a:t>
              </a:r>
            </a:p>
          </p:txBody>
        </p:sp>
      </p:grpSp>
      <p:grpSp>
        <p:nvGrpSpPr>
          <p:cNvPr id="27" name="dram a"/>
          <p:cNvGrpSpPr/>
          <p:nvPr/>
        </p:nvGrpSpPr>
        <p:grpSpPr>
          <a:xfrm>
            <a:off x="2237823" y="3289228"/>
            <a:ext cx="1181157" cy="2578172"/>
            <a:chOff x="2445298" y="3289228"/>
            <a:chExt cx="1181157" cy="2578172"/>
          </a:xfrm>
        </p:grpSpPr>
        <p:cxnSp>
          <p:nvCxnSpPr>
            <p:cNvPr id="16" name="Straight Connector 15"/>
            <p:cNvCxnSpPr>
              <a:stCxn id="68" idx="0"/>
              <a:endCxn id="64" idx="2"/>
            </p:cNvCxnSpPr>
            <p:nvPr/>
          </p:nvCxnSpPr>
          <p:spPr>
            <a:xfrm flipH="1" flipV="1">
              <a:off x="3035877" y="4647868"/>
              <a:ext cx="1" cy="794441"/>
            </a:xfrm>
            <a:prstGeom prst="line">
              <a:avLst/>
            </a:prstGeom>
            <a:ln w="31750" cap="rnd">
              <a:solidFill>
                <a:schemeClr val="bg1">
                  <a:lumMod val="75000"/>
                </a:schemeClr>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sp>
          <p:nvSpPr>
            <p:cNvPr id="68" name="Oval 67"/>
            <p:cNvSpPr>
              <a:spLocks noChangeAspect="1"/>
            </p:cNvSpPr>
            <p:nvPr/>
          </p:nvSpPr>
          <p:spPr>
            <a:xfrm>
              <a:off x="2821185" y="5442309"/>
              <a:ext cx="429385" cy="425091"/>
            </a:xfrm>
            <a:prstGeom prst="ellipse">
              <a:avLst/>
            </a:prstGeom>
            <a:solidFill>
              <a:schemeClr val="accent2">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solidFill>
                <a:effectLst/>
                <a:uLnTx/>
                <a:uFillTx/>
                <a:latin typeface="Gill Sans MT" panose="020B0502020104020203"/>
                <a:ea typeface="+mn-ea"/>
                <a:cs typeface="+mn-cs"/>
              </a:endParaRPr>
            </a:p>
          </p:txBody>
        </p:sp>
        <p:grpSp>
          <p:nvGrpSpPr>
            <p:cNvPr id="14" name="Group 13"/>
            <p:cNvGrpSpPr/>
            <p:nvPr/>
          </p:nvGrpSpPr>
          <p:grpSpPr>
            <a:xfrm>
              <a:off x="2445298" y="3289228"/>
              <a:ext cx="1181157" cy="1358640"/>
              <a:chOff x="2373000" y="3289560"/>
              <a:chExt cx="1181157" cy="1358640"/>
            </a:xfrm>
          </p:grpSpPr>
          <p:pic>
            <p:nvPicPr>
              <p:cNvPr id="64"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0699" y="3742440"/>
                <a:ext cx="905760" cy="905760"/>
              </a:xfrm>
              <a:prstGeom prst="rect">
                <a:avLst/>
              </a:prstGeom>
            </p:spPr>
          </p:pic>
          <p:sp>
            <p:nvSpPr>
              <p:cNvPr id="10" name="TextBox 9"/>
              <p:cNvSpPr txBox="1"/>
              <p:nvPr/>
            </p:nvSpPr>
            <p:spPr>
              <a:xfrm>
                <a:off x="2373000" y="3289560"/>
                <a:ext cx="11811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DRAM A</a:t>
                </a:r>
              </a:p>
            </p:txBody>
          </p:sp>
        </p:grpSp>
      </p:grpSp>
      <p:grpSp>
        <p:nvGrpSpPr>
          <p:cNvPr id="74" name="dram b"/>
          <p:cNvGrpSpPr/>
          <p:nvPr/>
        </p:nvGrpSpPr>
        <p:grpSpPr>
          <a:xfrm>
            <a:off x="4089529" y="3289228"/>
            <a:ext cx="1202573" cy="2578172"/>
            <a:chOff x="2445298" y="3289228"/>
            <a:chExt cx="1202573" cy="2578172"/>
          </a:xfrm>
        </p:grpSpPr>
        <p:cxnSp>
          <p:nvCxnSpPr>
            <p:cNvPr id="75" name="Straight Connector 74"/>
            <p:cNvCxnSpPr/>
            <p:nvPr/>
          </p:nvCxnSpPr>
          <p:spPr>
            <a:xfrm flipH="1" flipV="1">
              <a:off x="3035877" y="4647868"/>
              <a:ext cx="1" cy="794441"/>
            </a:xfrm>
            <a:prstGeom prst="line">
              <a:avLst/>
            </a:prstGeom>
            <a:ln w="31750" cap="rnd">
              <a:solidFill>
                <a:schemeClr val="bg1">
                  <a:lumMod val="75000"/>
                </a:schemeClr>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sp>
          <p:nvSpPr>
            <p:cNvPr id="76" name="Oval 75"/>
            <p:cNvSpPr>
              <a:spLocks noChangeAspect="1"/>
            </p:cNvSpPr>
            <p:nvPr/>
          </p:nvSpPr>
          <p:spPr>
            <a:xfrm>
              <a:off x="2821185" y="5442309"/>
              <a:ext cx="429385" cy="425091"/>
            </a:xfrm>
            <a:prstGeom prst="ellipse">
              <a:avLst/>
            </a:prstGeom>
            <a:solidFill>
              <a:schemeClr val="accent2">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solidFill>
                <a:effectLst/>
                <a:uLnTx/>
                <a:uFillTx/>
                <a:latin typeface="Gill Sans MT" panose="020B0502020104020203"/>
                <a:ea typeface="+mn-ea"/>
                <a:cs typeface="+mn-cs"/>
              </a:endParaRPr>
            </a:p>
          </p:txBody>
        </p:sp>
        <p:grpSp>
          <p:nvGrpSpPr>
            <p:cNvPr id="77" name="Group 76"/>
            <p:cNvGrpSpPr/>
            <p:nvPr/>
          </p:nvGrpSpPr>
          <p:grpSpPr>
            <a:xfrm>
              <a:off x="2445298" y="3289228"/>
              <a:ext cx="1202573" cy="1358640"/>
              <a:chOff x="2373000" y="3289560"/>
              <a:chExt cx="1202573" cy="1358640"/>
            </a:xfrm>
          </p:grpSpPr>
          <p:pic>
            <p:nvPicPr>
              <p:cNvPr id="78"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0699" y="3742440"/>
                <a:ext cx="905760" cy="905760"/>
              </a:xfrm>
              <a:prstGeom prst="rect">
                <a:avLst/>
              </a:prstGeom>
            </p:spPr>
          </p:pic>
          <p:sp>
            <p:nvSpPr>
              <p:cNvPr id="79" name="TextBox 78"/>
              <p:cNvSpPr txBox="1"/>
              <p:nvPr/>
            </p:nvSpPr>
            <p:spPr>
              <a:xfrm>
                <a:off x="2373000" y="3289560"/>
                <a:ext cx="12025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DRAM B</a:t>
                </a:r>
              </a:p>
            </p:txBody>
          </p:sp>
        </p:grpSp>
      </p:grpSp>
      <p:grpSp>
        <p:nvGrpSpPr>
          <p:cNvPr id="80" name="dram c"/>
          <p:cNvGrpSpPr/>
          <p:nvPr/>
        </p:nvGrpSpPr>
        <p:grpSpPr>
          <a:xfrm>
            <a:off x="5323091" y="3289228"/>
            <a:ext cx="1215397" cy="2578172"/>
            <a:chOff x="2445298" y="3289228"/>
            <a:chExt cx="1215397" cy="2578172"/>
          </a:xfrm>
        </p:grpSpPr>
        <p:cxnSp>
          <p:nvCxnSpPr>
            <p:cNvPr id="81" name="Straight Connector 80"/>
            <p:cNvCxnSpPr/>
            <p:nvPr/>
          </p:nvCxnSpPr>
          <p:spPr>
            <a:xfrm flipH="1" flipV="1">
              <a:off x="3035877" y="4647868"/>
              <a:ext cx="1" cy="794441"/>
            </a:xfrm>
            <a:prstGeom prst="line">
              <a:avLst/>
            </a:prstGeom>
            <a:ln w="31750" cap="rnd">
              <a:solidFill>
                <a:schemeClr val="bg1">
                  <a:lumMod val="75000"/>
                </a:schemeClr>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sp>
          <p:nvSpPr>
            <p:cNvPr id="82" name="Oval 81"/>
            <p:cNvSpPr>
              <a:spLocks noChangeAspect="1"/>
            </p:cNvSpPr>
            <p:nvPr/>
          </p:nvSpPr>
          <p:spPr>
            <a:xfrm>
              <a:off x="2821185" y="5442309"/>
              <a:ext cx="429385" cy="425091"/>
            </a:xfrm>
            <a:prstGeom prst="ellipse">
              <a:avLst/>
            </a:prstGeom>
            <a:solidFill>
              <a:schemeClr val="accent2">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solidFill>
                <a:effectLst/>
                <a:uLnTx/>
                <a:uFillTx/>
                <a:latin typeface="Gill Sans MT" panose="020B0502020104020203"/>
                <a:ea typeface="+mn-ea"/>
                <a:cs typeface="+mn-cs"/>
              </a:endParaRPr>
            </a:p>
          </p:txBody>
        </p:sp>
        <p:grpSp>
          <p:nvGrpSpPr>
            <p:cNvPr id="83" name="Group 82"/>
            <p:cNvGrpSpPr/>
            <p:nvPr/>
          </p:nvGrpSpPr>
          <p:grpSpPr>
            <a:xfrm>
              <a:off x="2445298" y="3289228"/>
              <a:ext cx="1215397" cy="1358640"/>
              <a:chOff x="2373000" y="3289560"/>
              <a:chExt cx="1215397" cy="1358640"/>
            </a:xfrm>
          </p:grpSpPr>
          <p:pic>
            <p:nvPicPr>
              <p:cNvPr id="84"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0699" y="3742440"/>
                <a:ext cx="905760" cy="905760"/>
              </a:xfrm>
              <a:prstGeom prst="rect">
                <a:avLst/>
              </a:prstGeom>
            </p:spPr>
          </p:pic>
          <p:sp>
            <p:nvSpPr>
              <p:cNvPr id="85" name="TextBox 84"/>
              <p:cNvSpPr txBox="1"/>
              <p:nvPr/>
            </p:nvSpPr>
            <p:spPr>
              <a:xfrm>
                <a:off x="2373000" y="3289560"/>
                <a:ext cx="12153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DRAM C</a:t>
                </a:r>
              </a:p>
            </p:txBody>
          </p:sp>
        </p:grpSp>
      </p:grpSp>
      <p:sp>
        <p:nvSpPr>
          <p:cNvPr id="92" name="TextBox 91"/>
          <p:cNvSpPr txBox="1"/>
          <p:nvPr/>
        </p:nvSpPr>
        <p:spPr>
          <a:xfrm>
            <a:off x="126972" y="4461942"/>
            <a:ext cx="2158155"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504D"/>
                </a:solidFill>
                <a:effectLst/>
                <a:uLnTx/>
                <a:uFillTx/>
                <a:latin typeface="Gill Sans MT" panose="020B0502020104020203"/>
                <a:ea typeface=""/>
                <a:cs typeface="+mn-cs"/>
              </a:rPr>
              <a:t>Manufacturing</a:t>
            </a:r>
            <a:br>
              <a:rPr kumimoji="0" lang="en-US" sz="2800" b="0" i="1" u="none" strike="noStrike" kern="1200" cap="none" spc="0" normalizeH="0" baseline="0" noProof="0" dirty="0">
                <a:ln>
                  <a:noFill/>
                </a:ln>
                <a:solidFill>
                  <a:srgbClr val="C0504D"/>
                </a:solidFill>
                <a:effectLst/>
                <a:uLnTx/>
                <a:uFillTx/>
                <a:latin typeface="Gill Sans MT" panose="020B0502020104020203"/>
                <a:ea typeface=""/>
                <a:cs typeface="+mn-cs"/>
              </a:rPr>
            </a:br>
            <a:r>
              <a:rPr kumimoji="0" lang="en-US" sz="2800" b="0" i="1" u="none" strike="noStrike" kern="1200" cap="none" spc="0" normalizeH="0" baseline="0" noProof="0" dirty="0">
                <a:ln>
                  <a:noFill/>
                </a:ln>
                <a:solidFill>
                  <a:srgbClr val="C0504D"/>
                </a:solidFill>
                <a:effectLst/>
                <a:uLnTx/>
                <a:uFillTx/>
                <a:latin typeface="Gill Sans MT" panose="020B0502020104020203"/>
                <a:ea typeface=""/>
                <a:cs typeface="+mn-cs"/>
              </a:rPr>
              <a:t>Variation</a:t>
            </a:r>
          </a:p>
        </p:txBody>
      </p:sp>
      <p:cxnSp>
        <p:nvCxnSpPr>
          <p:cNvPr id="37" name="fab line 1"/>
          <p:cNvCxnSpPr/>
          <p:nvPr/>
        </p:nvCxnSpPr>
        <p:spPr>
          <a:xfrm>
            <a:off x="2832524" y="5045088"/>
            <a:ext cx="1847517" cy="0"/>
          </a:xfrm>
          <a:prstGeom prst="straightConnector1">
            <a:avLst/>
          </a:prstGeom>
          <a:ln w="47625" cap="rnd">
            <a:solidFill>
              <a:schemeClr val="accent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94" name="fab line 2"/>
          <p:cNvCxnSpPr/>
          <p:nvPr/>
        </p:nvCxnSpPr>
        <p:spPr>
          <a:xfrm>
            <a:off x="4713491" y="5045088"/>
            <a:ext cx="1224991" cy="0"/>
          </a:xfrm>
          <a:prstGeom prst="straightConnector1">
            <a:avLst/>
          </a:prstGeom>
          <a:ln w="47625" cap="rnd">
            <a:solidFill>
              <a:schemeClr val="accent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31" name="fab var"/>
          <p:cNvGrpSpPr/>
          <p:nvPr/>
        </p:nvGrpSpPr>
        <p:grpSpPr>
          <a:xfrm>
            <a:off x="1970291" y="4748767"/>
            <a:ext cx="4856042" cy="857215"/>
            <a:chOff x="2057400" y="4748767"/>
            <a:chExt cx="4856042" cy="857215"/>
          </a:xfrm>
        </p:grpSpPr>
        <p:grpSp>
          <p:nvGrpSpPr>
            <p:cNvPr id="8" name="Group 7"/>
            <p:cNvGrpSpPr>
              <a:grpSpLocks noChangeAspect="1"/>
            </p:cNvGrpSpPr>
            <p:nvPr/>
          </p:nvGrpSpPr>
          <p:grpSpPr>
            <a:xfrm>
              <a:off x="2057400" y="4748767"/>
              <a:ext cx="1735529" cy="857215"/>
              <a:chOff x="1905000" y="3429000"/>
              <a:chExt cx="4800600" cy="1905000"/>
            </a:xfrm>
          </p:grpSpPr>
          <p:sp>
            <p:nvSpPr>
              <p:cNvPr id="66" name="Freeform 32"/>
              <p:cNvSpPr>
                <a:spLocks/>
              </p:cNvSpPr>
              <p:nvPr/>
            </p:nvSpPr>
            <p:spPr bwMode="auto">
              <a:xfrm>
                <a:off x="1905000" y="3429000"/>
                <a:ext cx="2344738" cy="1905000"/>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sp>
            <p:nvSpPr>
              <p:cNvPr id="67" name="Freeform 31"/>
              <p:cNvSpPr>
                <a:spLocks/>
              </p:cNvSpPr>
              <p:nvPr/>
            </p:nvSpPr>
            <p:spPr bwMode="auto">
              <a:xfrm>
                <a:off x="4267200" y="3429000"/>
                <a:ext cx="2438400" cy="1905000"/>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grpSp>
        <p:grpSp>
          <p:nvGrpSpPr>
            <p:cNvPr id="86" name="Group 85"/>
            <p:cNvGrpSpPr>
              <a:grpSpLocks noChangeAspect="1"/>
            </p:cNvGrpSpPr>
            <p:nvPr/>
          </p:nvGrpSpPr>
          <p:grpSpPr>
            <a:xfrm>
              <a:off x="3919607" y="4748767"/>
              <a:ext cx="1735529" cy="857215"/>
              <a:chOff x="1905000" y="3429000"/>
              <a:chExt cx="4800600" cy="1905000"/>
            </a:xfrm>
          </p:grpSpPr>
          <p:sp>
            <p:nvSpPr>
              <p:cNvPr id="87" name="Freeform 32"/>
              <p:cNvSpPr>
                <a:spLocks/>
              </p:cNvSpPr>
              <p:nvPr/>
            </p:nvSpPr>
            <p:spPr bwMode="auto">
              <a:xfrm>
                <a:off x="1905000" y="3429000"/>
                <a:ext cx="2344738" cy="1905000"/>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sp>
            <p:nvSpPr>
              <p:cNvPr id="88" name="Freeform 31"/>
              <p:cNvSpPr>
                <a:spLocks/>
              </p:cNvSpPr>
              <p:nvPr/>
            </p:nvSpPr>
            <p:spPr bwMode="auto">
              <a:xfrm>
                <a:off x="4267200" y="3429000"/>
                <a:ext cx="2438400" cy="1905000"/>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grpSp>
        <p:grpSp>
          <p:nvGrpSpPr>
            <p:cNvPr id="89" name="Group 88"/>
            <p:cNvGrpSpPr>
              <a:grpSpLocks noChangeAspect="1"/>
            </p:cNvGrpSpPr>
            <p:nvPr/>
          </p:nvGrpSpPr>
          <p:grpSpPr>
            <a:xfrm>
              <a:off x="5177913" y="4748767"/>
              <a:ext cx="1735529" cy="857215"/>
              <a:chOff x="1905000" y="3429000"/>
              <a:chExt cx="4800600" cy="1905000"/>
            </a:xfrm>
          </p:grpSpPr>
          <p:sp>
            <p:nvSpPr>
              <p:cNvPr id="90" name="Freeform 32"/>
              <p:cNvSpPr>
                <a:spLocks/>
              </p:cNvSpPr>
              <p:nvPr/>
            </p:nvSpPr>
            <p:spPr bwMode="auto">
              <a:xfrm>
                <a:off x="1905000" y="3429000"/>
                <a:ext cx="2344738" cy="1905000"/>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sp>
            <p:nvSpPr>
              <p:cNvPr id="91" name="Freeform 31"/>
              <p:cNvSpPr>
                <a:spLocks/>
              </p:cNvSpPr>
              <p:nvPr/>
            </p:nvSpPr>
            <p:spPr bwMode="auto">
              <a:xfrm>
                <a:off x="4267200" y="3429000"/>
                <a:ext cx="2438400" cy="1905000"/>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grpSp>
      </p:grpSp>
      <p:grpSp>
        <p:nvGrpSpPr>
          <p:cNvPr id="102" name="Group 101"/>
          <p:cNvGrpSpPr/>
          <p:nvPr/>
        </p:nvGrpSpPr>
        <p:grpSpPr>
          <a:xfrm>
            <a:off x="6453811" y="3296340"/>
            <a:ext cx="1460080" cy="2567188"/>
            <a:chOff x="6413080" y="3296340"/>
            <a:chExt cx="1460080" cy="2567188"/>
          </a:xfrm>
        </p:grpSpPr>
        <p:grpSp>
          <p:nvGrpSpPr>
            <p:cNvPr id="96" name="standard latency"/>
            <p:cNvGrpSpPr/>
            <p:nvPr/>
          </p:nvGrpSpPr>
          <p:grpSpPr>
            <a:xfrm>
              <a:off x="6413080" y="3296340"/>
              <a:ext cx="1460080" cy="2354643"/>
              <a:chOff x="5817951" y="3264492"/>
              <a:chExt cx="1460080" cy="2354643"/>
            </a:xfrm>
          </p:grpSpPr>
          <p:sp>
            <p:nvSpPr>
              <p:cNvPr id="97" name="TextBox 96"/>
              <p:cNvSpPr txBox="1"/>
              <p:nvPr/>
            </p:nvSpPr>
            <p:spPr>
              <a:xfrm>
                <a:off x="5817951" y="3264492"/>
                <a:ext cx="1460080"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Gill Sans MT" panose="020B0502020104020203"/>
                    <a:ea typeface=""/>
                    <a:cs typeface="+mn-cs"/>
                  </a:rPr>
                  <a:t>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Gill Sans MT" panose="020B0502020104020203"/>
                    <a:ea typeface=""/>
                    <a:cs typeface="+mn-cs"/>
                  </a:rPr>
                  <a:t>Latency</a:t>
                </a:r>
              </a:p>
            </p:txBody>
          </p:sp>
          <p:cxnSp>
            <p:nvCxnSpPr>
              <p:cNvPr id="98" name="Straight Connector 97"/>
              <p:cNvCxnSpPr/>
              <p:nvPr/>
            </p:nvCxnSpPr>
            <p:spPr>
              <a:xfrm flipV="1">
                <a:off x="6552912" y="4235352"/>
                <a:ext cx="0" cy="1383783"/>
              </a:xfrm>
              <a:prstGeom prst="line">
                <a:avLst/>
              </a:prstGeom>
              <a:ln w="44450" cap="rnd">
                <a:solidFill>
                  <a:srgbClr val="0070C0"/>
                </a:solidFill>
                <a:prstDash val="solid"/>
                <a:headEnd type="oval" w="lg" len="lg"/>
                <a:tailEnd type="none" w="lg" len="lg"/>
              </a:ln>
            </p:spPr>
            <p:style>
              <a:lnRef idx="1">
                <a:schemeClr val="accent1"/>
              </a:lnRef>
              <a:fillRef idx="0">
                <a:schemeClr val="accent1"/>
              </a:fillRef>
              <a:effectRef idx="0">
                <a:schemeClr val="accent1"/>
              </a:effectRef>
              <a:fontRef idx="minor">
                <a:schemeClr val="tx1"/>
              </a:fontRef>
            </p:style>
          </p:cxnSp>
        </p:grpSp>
        <p:sp>
          <p:nvSpPr>
            <p:cNvPr id="101" name="Oval 100"/>
            <p:cNvSpPr>
              <a:spLocks noChangeAspect="1"/>
            </p:cNvSpPr>
            <p:nvPr/>
          </p:nvSpPr>
          <p:spPr>
            <a:xfrm>
              <a:off x="6927314" y="5438437"/>
              <a:ext cx="429385" cy="425091"/>
            </a:xfrm>
            <a:prstGeom prst="ellipse">
              <a:avLst/>
            </a:prstGeom>
            <a:solidFill>
              <a:srgbClr val="0070C0"/>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solidFill>
                <a:effectLst/>
                <a:uLnTx/>
                <a:uFillTx/>
                <a:latin typeface="Gill Sans MT" panose="020B0502020104020203"/>
                <a:ea typeface="+mn-ea"/>
                <a:cs typeface="+mn-cs"/>
              </a:endParaRPr>
            </a:p>
          </p:txBody>
        </p:sp>
      </p:grpSp>
    </p:spTree>
    <p:extLst>
      <p:ext uri="{BB962C8B-B14F-4D97-AF65-F5344CB8AC3E}">
        <p14:creationId xmlns:p14="http://schemas.microsoft.com/office/powerpoint/2010/main" val="329909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7" presetClass="entr" presetSubtype="10" fill="hold" nodeType="withEffect">
                                  <p:stCondLst>
                                    <p:cond delay="500"/>
                                  </p:stCondLst>
                                  <p:childTnLst>
                                    <p:set>
                                      <p:cBhvr>
                                        <p:cTn id="18" dur="1" fill="hold">
                                          <p:stCondLst>
                                            <p:cond delay="0"/>
                                          </p:stCondLst>
                                        </p:cTn>
                                        <p:tgtEl>
                                          <p:spTgt spid="80"/>
                                        </p:tgtEl>
                                        <p:attrNameLst>
                                          <p:attrName>style.visibility</p:attrName>
                                        </p:attrNameLst>
                                      </p:cBhvr>
                                      <p:to>
                                        <p:strVal val="visible"/>
                                      </p:to>
                                    </p:set>
                                    <p:anim calcmode="lin" valueType="num">
                                      <p:cBhvr>
                                        <p:cTn id="19" dur="500" fill="hold"/>
                                        <p:tgtEl>
                                          <p:spTgt spid="80"/>
                                        </p:tgtEl>
                                        <p:attrNameLst>
                                          <p:attrName>ppt_w</p:attrName>
                                        </p:attrNameLst>
                                      </p:cBhvr>
                                      <p:tavLst>
                                        <p:tav tm="0">
                                          <p:val>
                                            <p:fltVal val="0"/>
                                          </p:val>
                                        </p:tav>
                                        <p:tav tm="100000">
                                          <p:val>
                                            <p:strVal val="#ppt_w"/>
                                          </p:val>
                                        </p:tav>
                                      </p:tavLst>
                                    </p:anim>
                                    <p:anim calcmode="lin" valueType="num">
                                      <p:cBhvr>
                                        <p:cTn id="20" dur="500" fill="hold"/>
                                        <p:tgtEl>
                                          <p:spTgt spid="80"/>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500"/>
                                  </p:stCondLst>
                                  <p:childTnLst>
                                    <p:set>
                                      <p:cBhvr>
                                        <p:cTn id="22" dur="1" fill="hold">
                                          <p:stCondLst>
                                            <p:cond delay="0"/>
                                          </p:stCondLst>
                                        </p:cTn>
                                        <p:tgtEl>
                                          <p:spTgt spid="74"/>
                                        </p:tgtEl>
                                        <p:attrNameLst>
                                          <p:attrName>style.visibility</p:attrName>
                                        </p:attrNameLst>
                                      </p:cBhvr>
                                      <p:to>
                                        <p:strVal val="visible"/>
                                      </p:to>
                                    </p:set>
                                    <p:anim calcmode="lin" valueType="num">
                                      <p:cBhvr>
                                        <p:cTn id="23" dur="500" fill="hold"/>
                                        <p:tgtEl>
                                          <p:spTgt spid="74"/>
                                        </p:tgtEl>
                                        <p:attrNameLst>
                                          <p:attrName>ppt_w</p:attrName>
                                        </p:attrNameLst>
                                      </p:cBhvr>
                                      <p:tavLst>
                                        <p:tav tm="0">
                                          <p:val>
                                            <p:fltVal val="0"/>
                                          </p:val>
                                        </p:tav>
                                        <p:tav tm="100000">
                                          <p:val>
                                            <p:strVal val="#ppt_w"/>
                                          </p:val>
                                        </p:tav>
                                      </p:tavLst>
                                    </p:anim>
                                    <p:anim calcmode="lin" valueType="num">
                                      <p:cBhvr>
                                        <p:cTn id="24" dur="500" fill="hold"/>
                                        <p:tgtEl>
                                          <p:spTgt spid="74"/>
                                        </p:tgtEl>
                                        <p:attrNameLst>
                                          <p:attrName>ppt_h</p:attrName>
                                        </p:attrNameLst>
                                      </p:cBhvr>
                                      <p:tavLst>
                                        <p:tav tm="0">
                                          <p:val>
                                            <p:strVal val="#ppt_h"/>
                                          </p:val>
                                        </p:tav>
                                        <p:tav tm="100000">
                                          <p:val>
                                            <p:strVal val="#ppt_h"/>
                                          </p:val>
                                        </p:tav>
                                      </p:tavLst>
                                    </p:anim>
                                  </p:childTnLst>
                                </p:cTn>
                              </p:par>
                              <p:par>
                                <p:cTn id="25" presetID="17" presetClass="entr" presetSubtype="10" fill="hold"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strVal val="#ppt_h"/>
                                          </p:val>
                                        </p:tav>
                                        <p:tav tm="100000">
                                          <p:val>
                                            <p:strVal val="#ppt_h"/>
                                          </p:val>
                                        </p:tav>
                                      </p:tavLst>
                                    </p:anim>
                                  </p:childTnLst>
                                </p:cTn>
                              </p:par>
                              <p:par>
                                <p:cTn id="29" presetID="16" presetClass="entr" presetSubtype="37" fill="hold" nodeType="withEffect">
                                  <p:stCondLst>
                                    <p:cond delay="3000"/>
                                  </p:stCondLst>
                                  <p:childTnLst>
                                    <p:set>
                                      <p:cBhvr>
                                        <p:cTn id="30" dur="1" fill="hold">
                                          <p:stCondLst>
                                            <p:cond delay="0"/>
                                          </p:stCondLst>
                                        </p:cTn>
                                        <p:tgtEl>
                                          <p:spTgt spid="37"/>
                                        </p:tgtEl>
                                        <p:attrNameLst>
                                          <p:attrName>style.visibility</p:attrName>
                                        </p:attrNameLst>
                                      </p:cBhvr>
                                      <p:to>
                                        <p:strVal val="visible"/>
                                      </p:to>
                                    </p:set>
                                    <p:animEffect transition="in" filter="barn(outVertical)">
                                      <p:cBhvr>
                                        <p:cTn id="31" dur="500"/>
                                        <p:tgtEl>
                                          <p:spTgt spid="37"/>
                                        </p:tgtEl>
                                      </p:cBhvr>
                                    </p:animEffect>
                                  </p:childTnLst>
                                </p:cTn>
                              </p:par>
                              <p:par>
                                <p:cTn id="32" presetID="16" presetClass="entr" presetSubtype="37" fill="hold" nodeType="withEffect">
                                  <p:stCondLst>
                                    <p:cond delay="3000"/>
                                  </p:stCondLst>
                                  <p:childTnLst>
                                    <p:set>
                                      <p:cBhvr>
                                        <p:cTn id="33" dur="1" fill="hold">
                                          <p:stCondLst>
                                            <p:cond delay="0"/>
                                          </p:stCondLst>
                                        </p:cTn>
                                        <p:tgtEl>
                                          <p:spTgt spid="94"/>
                                        </p:tgtEl>
                                        <p:attrNameLst>
                                          <p:attrName>style.visibility</p:attrName>
                                        </p:attrNameLst>
                                      </p:cBhvr>
                                      <p:to>
                                        <p:strVal val="visible"/>
                                      </p:to>
                                    </p:set>
                                    <p:animEffect transition="in" filter="barn(outVertical)">
                                      <p:cBhvr>
                                        <p:cTn id="34" dur="500"/>
                                        <p:tgtEl>
                                          <p:spTgt spid="94"/>
                                        </p:tgtEl>
                                      </p:cBhvr>
                                    </p:animEffect>
                                  </p:childTnLst>
                                </p:cTn>
                              </p:par>
                              <p:par>
                                <p:cTn id="35" presetID="1" presetClass="entr" presetSubtype="0" fill="hold" grpId="0" nodeType="withEffect">
                                  <p:stCondLst>
                                    <p:cond delay="300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20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2"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0" dirty="0">
                <a:latin typeface="+mn-lt"/>
              </a:rPr>
              <a:t>Adaptive-Latency DRAM</a:t>
            </a:r>
          </a:p>
        </p:txBody>
      </p:sp>
      <p:sp>
        <p:nvSpPr>
          <p:cNvPr id="3" name="Content Placeholder 2"/>
          <p:cNvSpPr>
            <a:spLocks noGrp="1"/>
          </p:cNvSpPr>
          <p:nvPr>
            <p:ph idx="1"/>
          </p:nvPr>
        </p:nvSpPr>
        <p:spPr>
          <a:xfrm>
            <a:off x="0" y="1219200"/>
            <a:ext cx="9144000" cy="4648200"/>
          </a:xfrm>
        </p:spPr>
        <p:txBody>
          <a:bodyPr/>
          <a:lstStyle/>
          <a:p>
            <a:pPr marL="457200" indent="-457200">
              <a:lnSpc>
                <a:spcPct val="100000"/>
              </a:lnSpc>
              <a:spcBef>
                <a:spcPts val="0"/>
              </a:spcBef>
            </a:pPr>
            <a:r>
              <a:rPr lang="en-US" i="1" dirty="0">
                <a:solidFill>
                  <a:srgbClr val="000000"/>
                </a:solidFill>
              </a:rPr>
              <a:t>Key idea</a:t>
            </a:r>
          </a:p>
          <a:p>
            <a:pPr marL="914400" lvl="1" indent="-457200">
              <a:lnSpc>
                <a:spcPct val="100000"/>
              </a:lnSpc>
              <a:spcBef>
                <a:spcPts val="0"/>
              </a:spcBef>
            </a:pPr>
            <a:r>
              <a:rPr lang="en-US" b="1" dirty="0">
                <a:solidFill>
                  <a:srgbClr val="000000"/>
                </a:solidFill>
              </a:rPr>
              <a:t>Optimize DRAM timing parameters online</a:t>
            </a:r>
          </a:p>
          <a:p>
            <a:pPr marL="914400" lvl="1" indent="-457200">
              <a:lnSpc>
                <a:spcPct val="100000"/>
              </a:lnSpc>
              <a:spcBef>
                <a:spcPts val="0"/>
              </a:spcBef>
            </a:pPr>
            <a:endParaRPr lang="en-US" sz="2000" i="1" dirty="0">
              <a:solidFill>
                <a:srgbClr val="000000"/>
              </a:solidFill>
            </a:endParaRPr>
          </a:p>
          <a:p>
            <a:pPr marL="457200" indent="-457200">
              <a:lnSpc>
                <a:spcPct val="100000"/>
              </a:lnSpc>
              <a:spcBef>
                <a:spcPts val="0"/>
              </a:spcBef>
            </a:pPr>
            <a:r>
              <a:rPr lang="en-US" i="1" dirty="0">
                <a:solidFill>
                  <a:srgbClr val="000000"/>
                </a:solidFill>
              </a:rPr>
              <a:t>Two components</a:t>
            </a:r>
            <a:endParaRPr lang="en-US" sz="3200" i="1" dirty="0">
              <a:solidFill>
                <a:srgbClr val="000000"/>
              </a:solidFill>
            </a:endParaRPr>
          </a:p>
          <a:p>
            <a:pPr lvl="1">
              <a:lnSpc>
                <a:spcPct val="100000"/>
              </a:lnSpc>
              <a:spcBef>
                <a:spcPts val="0"/>
              </a:spcBef>
            </a:pPr>
            <a:r>
              <a:rPr lang="en-US" dirty="0">
                <a:solidFill>
                  <a:srgbClr val="000000"/>
                </a:solidFill>
                <a:ea typeface="Cambria Math" panose="02040503050406030204" pitchFamily="18" charset="0"/>
              </a:rPr>
              <a:t>DRAM manufacturer provides multiple sets of reliable DRAM timing parameters at different temperatures for each DIMM</a:t>
            </a:r>
          </a:p>
          <a:p>
            <a:pPr lvl="1">
              <a:lnSpc>
                <a:spcPct val="100000"/>
              </a:lnSpc>
              <a:spcBef>
                <a:spcPts val="0"/>
              </a:spcBef>
            </a:pPr>
            <a:r>
              <a:rPr lang="en-US" dirty="0">
                <a:solidFill>
                  <a:srgbClr val="000000"/>
                </a:solidFill>
              </a:rPr>
              <a:t>System monitors DRAM temperature &amp; uses appropriate DRAM timing parameters</a:t>
            </a:r>
            <a:endParaRPr lang="en-US" sz="4000" dirty="0">
              <a:solidFill>
                <a:srgbClr val="000000"/>
              </a:solidFill>
            </a:endParaRPr>
          </a:p>
        </p:txBody>
      </p:sp>
      <p:sp>
        <p:nvSpPr>
          <p:cNvPr id="6" name="Content Placeholder 2"/>
          <p:cNvSpPr txBox="1">
            <a:spLocks/>
          </p:cNvSpPr>
          <p:nvPr/>
        </p:nvSpPr>
        <p:spPr>
          <a:xfrm>
            <a:off x="685800" y="3657600"/>
            <a:ext cx="5638800" cy="548640"/>
          </a:xfrm>
          <a:prstGeom prst="rect">
            <a:avLst/>
          </a:prstGeom>
          <a:solidFill>
            <a:srgbClr val="0000FF"/>
          </a:solidFill>
          <a:effectLst>
            <a:softEdge rad="50800"/>
          </a:effectLst>
        </p:spPr>
        <p:txBody>
          <a:bodyPr vert="horz" wrap="none" lIns="0" tIns="0" rIns="0" bIns="91440" rtlCol="0" anchor="ctr">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Light"/>
                <a:ea typeface="Cambria Math" panose="02040503050406030204" pitchFamily="18" charset="0"/>
                <a:cs typeface="+mn-cs"/>
              </a:rPr>
              <a:t>reliable DRAM timing parameters</a:t>
            </a:r>
            <a:endParaRPr kumimoji="0" lang="en-US" sz="32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7" name="Content Placeholder 2"/>
          <p:cNvSpPr txBox="1">
            <a:spLocks/>
          </p:cNvSpPr>
          <p:nvPr/>
        </p:nvSpPr>
        <p:spPr>
          <a:xfrm>
            <a:off x="3581400" y="4648200"/>
            <a:ext cx="3352800" cy="548640"/>
          </a:xfrm>
          <a:prstGeom prst="rect">
            <a:avLst/>
          </a:prstGeom>
          <a:solidFill>
            <a:srgbClr val="0000FF"/>
          </a:solidFill>
          <a:effectLst>
            <a:softEdge rad="50800"/>
          </a:effectLst>
        </p:spPr>
        <p:txBody>
          <a:bodyPr vert="horz" lIns="0" tIns="0" rIns="0" bIns="91440" rtlCol="0" anchor="ctr">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Light"/>
                <a:ea typeface="Cambria Math" panose="02040503050406030204" pitchFamily="18" charset="0"/>
                <a:cs typeface="+mn-cs"/>
              </a:rPr>
              <a:t>DRAM temperature</a:t>
            </a:r>
            <a:endParaRPr kumimoji="0" lang="en-US" sz="32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8" name="Rectangle 7"/>
          <p:cNvSpPr/>
          <p:nvPr/>
        </p:nvSpPr>
        <p:spPr>
          <a:xfrm>
            <a:off x="1403648" y="6309320"/>
            <a:ext cx="705678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Lee+, “</a:t>
            </a:r>
            <a:r>
              <a:rPr kumimoji="0" lang="en-US" sz="1500" b="0" i="0" u="none" strike="noStrike" kern="1200" cap="none" spc="0" normalizeH="0" baseline="0" noProof="0" dirty="0">
                <a:ln>
                  <a:noFill/>
                </a:ln>
                <a:solidFill>
                  <a:srgbClr val="0000FF"/>
                </a:solidFill>
                <a:effectLst/>
                <a:uLnTx/>
                <a:uFillTx/>
                <a:latin typeface="Calibri"/>
                <a:ea typeface="+mn-ea"/>
                <a:cs typeface="+mn-cs"/>
              </a:rPr>
              <a:t>Adaptive-Latency DRAM: Optimizing DRAM Timing for the Common-Case</a:t>
            </a:r>
            <a:r>
              <a:rPr kumimoji="0" lang="en-US" sz="1500" b="0" i="0" u="none" strike="noStrike" kern="1200" cap="none" spc="0" normalizeH="0" baseline="0" noProof="0" dirty="0">
                <a:ln>
                  <a:noFill/>
                </a:ln>
                <a:solidFill>
                  <a:prstClr val="black"/>
                </a:solidFill>
                <a:effectLst/>
                <a:uLnTx/>
                <a:uFillTx/>
                <a:latin typeface="Calibri"/>
                <a:ea typeface="+mn-ea"/>
                <a:cs typeface="+mn-cs"/>
              </a:rPr>
              <a:t>,” HPCA 2015.</a:t>
            </a:r>
          </a:p>
        </p:txBody>
      </p:sp>
    </p:spTree>
    <p:extLst>
      <p:ext uri="{BB962C8B-B14F-4D97-AF65-F5344CB8AC3E}">
        <p14:creationId xmlns:p14="http://schemas.microsoft.com/office/powerpoint/2010/main" val="340086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Infrastructures to Understand Such Issues</a:t>
            </a:r>
          </a:p>
        </p:txBody>
      </p:sp>
      <p:pic>
        <p:nvPicPr>
          <p:cNvPr id="5" name="Content Placeholder 4" descr="DRAM-new-testing-infrastructure.jp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ectangle 5"/>
          <p:cNvSpPr/>
          <p:nvPr/>
        </p:nvSpPr>
        <p:spPr>
          <a:xfrm>
            <a:off x="1547664" y="6300608"/>
            <a:ext cx="6696744" cy="58477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Kim+, “</a:t>
            </a:r>
            <a:r>
              <a:rPr kumimoji="0" lang="en-US" sz="1600" b="0" i="0" u="none" strike="noStrike" kern="1200" cap="none" spc="0" normalizeH="0" baseline="0" noProof="0" dirty="0">
                <a:ln>
                  <a:noFill/>
                </a:ln>
                <a:solidFill>
                  <a:srgbClr val="0000FF"/>
                </a:solidFill>
                <a:effectLst/>
                <a:uLnTx/>
                <a:uFillTx/>
                <a:latin typeface="Tahoma"/>
                <a:ea typeface="+mn-ea"/>
                <a:cs typeface="+mn-cs"/>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Temperature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Controller</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PC</a:t>
            </a:r>
            <a:endPar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9" name="Rectangle 8"/>
          <p:cNvSpPr/>
          <p:nvPr/>
        </p:nvSpPr>
        <p:spPr>
          <a:xfrm>
            <a:off x="4374702" y="1962441"/>
            <a:ext cx="1447800" cy="31227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Tree>
    <p:extLst>
      <p:ext uri="{BB962C8B-B14F-4D97-AF65-F5344CB8AC3E}">
        <p14:creationId xmlns:p14="http://schemas.microsoft.com/office/powerpoint/2010/main" val="404203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79904" cy="1066800"/>
          </a:xfrm>
        </p:spPr>
        <p:txBody>
          <a:bodyPr/>
          <a:lstStyle/>
          <a:p>
            <a:r>
              <a:rPr lang="en-US" sz="3800" dirty="0"/>
              <a:t>SoftMC: Open Source DRAM Infrastructure</a:t>
            </a:r>
          </a:p>
        </p:txBody>
      </p:sp>
      <p:sp>
        <p:nvSpPr>
          <p:cNvPr id="3" name="Content Placeholder 2"/>
          <p:cNvSpPr>
            <a:spLocks noGrp="1"/>
          </p:cNvSpPr>
          <p:nvPr>
            <p:ph idx="1"/>
          </p:nvPr>
        </p:nvSpPr>
        <p:spPr>
          <a:xfrm>
            <a:off x="35496" y="1432520"/>
            <a:ext cx="5112568" cy="4876800"/>
          </a:xfrm>
        </p:spPr>
        <p:txBody>
          <a:bodyPr/>
          <a:lstStyle/>
          <a:p>
            <a:r>
              <a:rPr lang="en-US" dirty="0"/>
              <a:t>Hasan Hassan et al., “</a:t>
            </a:r>
            <a:r>
              <a:rPr lang="en-US" b="1" dirty="0">
                <a:hlinkClick r:id="rId2"/>
              </a:rPr>
              <a:t>SoftMC: A Flexible and Practical Open-Source Infrastructure for Enabling Experimental DRAM Studies</a:t>
            </a:r>
            <a:r>
              <a:rPr lang="en-US" b="1" dirty="0"/>
              <a:t>,”</a:t>
            </a:r>
            <a:r>
              <a:rPr lang="en-US" dirty="0"/>
              <a:t> HPCA 2017.</a:t>
            </a:r>
          </a:p>
          <a:p>
            <a:pPr marL="0" indent="0">
              <a:buNone/>
            </a:pPr>
            <a:endParaRPr lang="en-US" dirty="0"/>
          </a:p>
          <a:p>
            <a:pPr marL="0" indent="0">
              <a:buNone/>
            </a:pPr>
            <a:endParaRPr lang="en-US" dirty="0"/>
          </a:p>
          <a:p>
            <a:r>
              <a:rPr lang="en-US" b="1" dirty="0">
                <a:solidFill>
                  <a:schemeClr val="accent2">
                    <a:lumMod val="75000"/>
                  </a:schemeClr>
                </a:solidFill>
              </a:rPr>
              <a:t>Flexible</a:t>
            </a:r>
          </a:p>
          <a:p>
            <a:r>
              <a:rPr lang="en-US" b="1" dirty="0">
                <a:solidFill>
                  <a:schemeClr val="accent2">
                    <a:lumMod val="75000"/>
                  </a:schemeClr>
                </a:solidFill>
              </a:rPr>
              <a:t>Easy to Use (C++ API)</a:t>
            </a:r>
          </a:p>
          <a:p>
            <a:r>
              <a:rPr lang="en-US" b="1" dirty="0">
                <a:solidFill>
                  <a:schemeClr val="accent2">
                    <a:lumMod val="75000"/>
                  </a:schemeClr>
                </a:solidFill>
              </a:rPr>
              <a:t>Open-source </a:t>
            </a:r>
          </a:p>
          <a:p>
            <a:pPr marL="0" indent="0">
              <a:buNone/>
            </a:pPr>
            <a:r>
              <a:rPr lang="en-US" i="1" dirty="0">
                <a:solidFill>
                  <a:srgbClr val="0000FF"/>
                </a:solidFill>
              </a:rPr>
              <a:t>    </a:t>
            </a:r>
            <a:r>
              <a:rPr lang="en-US" i="1" dirty="0" err="1">
                <a:solidFill>
                  <a:srgbClr val="0000FF"/>
                </a:solidFill>
              </a:rPr>
              <a:t>github.com</a:t>
            </a:r>
            <a:r>
              <a:rPr lang="en-US" i="1" dirty="0">
                <a:solidFill>
                  <a:srgbClr val="0000FF"/>
                </a:solidFill>
              </a:rPr>
              <a:t>/CMU-SAFARI/SoftMC </a:t>
            </a:r>
            <a:endParaRPr lang="en-US" b="1"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3727" y="1232693"/>
            <a:ext cx="4004777" cy="4830993"/>
          </a:xfrm>
          <a:prstGeom prst="rect">
            <a:avLst/>
          </a:prstGeom>
        </p:spPr>
      </p:pic>
      <p:pic>
        <p:nvPicPr>
          <p:cNvPr id="6" name="Content Placeholder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auto">
          <a:xfrm>
            <a:off x="5103727" y="1265237"/>
            <a:ext cx="4004777" cy="4830763"/>
          </a:xfrm>
          <a:prstGeom prst="rect">
            <a:avLst/>
          </a:prstGeom>
          <a:noFill/>
          <a:ln w="9525">
            <a:noFill/>
            <a:miter lim="800000"/>
            <a:headEnd/>
            <a:tailEnd/>
          </a:ln>
        </p:spPr>
      </p:pic>
    </p:spTree>
    <p:extLst>
      <p:ext uri="{BB962C8B-B14F-4D97-AF65-F5344CB8AC3E}">
        <p14:creationId xmlns:p14="http://schemas.microsoft.com/office/powerpoint/2010/main" val="11101335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SoftMC</a:t>
            </a:r>
          </a:p>
        </p:txBody>
      </p:sp>
      <p:sp>
        <p:nvSpPr>
          <p:cNvPr id="3" name="Content Placeholder 2"/>
          <p:cNvSpPr>
            <a:spLocks noGrp="1"/>
          </p:cNvSpPr>
          <p:nvPr>
            <p:ph idx="1"/>
          </p:nvPr>
        </p:nvSpPr>
        <p:spPr/>
        <p:txBody>
          <a:bodyPr/>
          <a:lstStyle/>
          <a:p>
            <a:r>
              <a:rPr lang="en-US" dirty="0">
                <a:hlinkClick r:id="rId2"/>
              </a:rPr>
              <a:t>https://github.com/CMU-SAFARI/SoftMC</a:t>
            </a:r>
            <a:r>
              <a:rPr lang="en-US" dirty="0"/>
              <a:t> </a:t>
            </a:r>
          </a:p>
          <a:p>
            <a:endParaRPr lang="en-US" dirty="0"/>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915817"/>
            <a:ext cx="9144000" cy="2385391"/>
          </a:xfrm>
          <a:prstGeom prst="rect">
            <a:avLst/>
          </a:prstGeom>
        </p:spPr>
      </p:pic>
    </p:spTree>
    <p:extLst>
      <p:ext uri="{BB962C8B-B14F-4D97-AF65-F5344CB8AC3E}">
        <p14:creationId xmlns:p14="http://schemas.microsoft.com/office/powerpoint/2010/main" val="35340247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j-ea"/>
                <a:cs typeface="+mj-cs"/>
              </a:rPr>
              <a:t>Latency Reduction Summary of 115 DIMMs</a:t>
            </a:r>
          </a:p>
        </p:txBody>
      </p:sp>
      <p:sp>
        <p:nvSpPr>
          <p:cNvPr id="8" name="Content Placeholder 2"/>
          <p:cNvSpPr txBox="1">
            <a:spLocks/>
          </p:cNvSpPr>
          <p:nvPr/>
        </p:nvSpPr>
        <p:spPr>
          <a:xfrm>
            <a:off x="381000" y="1066800"/>
            <a:ext cx="8382000" cy="510540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3000"/>
              </a:spcBef>
              <a:spcAft>
                <a:spcPts val="0"/>
              </a:spcAft>
              <a:buClrTx/>
              <a:buSzTx/>
              <a:buFont typeface="Arial" panose="020B0604020202020204" pitchFamily="34" charset="0"/>
              <a:buChar char="•"/>
              <a:tabLst/>
              <a:defRPr/>
            </a:pPr>
            <a:r>
              <a:rPr kumimoji="0" lang="en-US" sz="3600" b="0" i="1" u="none" strike="noStrike" kern="1200" cap="none" spc="0" normalizeH="0" baseline="0" noProof="0" dirty="0">
                <a:ln>
                  <a:noFill/>
                </a:ln>
                <a:solidFill>
                  <a:srgbClr val="000000"/>
                </a:solidFill>
                <a:effectLst/>
                <a:uLnTx/>
                <a:uFillTx/>
                <a:latin typeface="Calibri Light"/>
                <a:ea typeface="+mn-ea"/>
                <a:cs typeface="+mn-cs"/>
              </a:rPr>
              <a:t>Latency reduction for read &amp; write (55°C)</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mn-ea"/>
                <a:cs typeface="+mn-cs"/>
              </a:rPr>
              <a:t>Read Latency: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32.7%</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mn-ea"/>
                <a:cs typeface="+mn-cs"/>
              </a:rPr>
              <a:t>Write Latency: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55.1%</a:t>
            </a:r>
          </a:p>
          <a:p>
            <a:pPr marL="457200" marR="0" lvl="0" indent="-457200" algn="l" defTabSz="914400" rtl="0" eaLnBrk="1" fontAlgn="auto" latinLnBrk="0" hangingPunct="1">
              <a:lnSpc>
                <a:spcPct val="100000"/>
              </a:lnSpc>
              <a:spcBef>
                <a:spcPts val="3000"/>
              </a:spcBef>
              <a:spcAft>
                <a:spcPts val="0"/>
              </a:spcAft>
              <a:buClrTx/>
              <a:buSzTx/>
              <a:buFont typeface="Arial" panose="020B0604020202020204" pitchFamily="34" charset="0"/>
              <a:buChar char="•"/>
              <a:tabLst/>
              <a:defRPr/>
            </a:pPr>
            <a:r>
              <a:rPr kumimoji="0" lang="en-US" sz="3600" b="0" i="1" u="none" strike="noStrike" kern="1200" cap="none" spc="0" normalizeH="0" baseline="0" noProof="0" dirty="0">
                <a:ln>
                  <a:noFill/>
                </a:ln>
                <a:solidFill>
                  <a:srgbClr val="000000"/>
                </a:solidFill>
                <a:effectLst/>
                <a:uLnTx/>
                <a:uFillTx/>
                <a:latin typeface="Calibri Light"/>
                <a:ea typeface="+mn-ea"/>
                <a:cs typeface="+mn-cs"/>
              </a:rPr>
              <a:t>Latency reduction for each timing parameter (55°C)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mn-ea"/>
                <a:cs typeface="+mn-cs"/>
              </a:rPr>
              <a:t>Sensing: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17.3%</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mn-ea"/>
                <a:cs typeface="+mn-cs"/>
              </a:rPr>
              <a:t>Restore: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37.3%</a:t>
            </a:r>
            <a:r>
              <a:rPr kumimoji="0" lang="en-US" sz="3200" b="0" i="1" u="none" strike="noStrike" kern="1200" cap="none" spc="0" normalizeH="0" baseline="0" noProof="0" dirty="0">
                <a:ln>
                  <a:noFill/>
                </a:ln>
                <a:solidFill>
                  <a:srgbClr val="000000"/>
                </a:solidFill>
                <a:effectLst/>
                <a:uLnTx/>
                <a:uFillTx/>
                <a:latin typeface="Calibri Light"/>
                <a:ea typeface="+mn-ea"/>
                <a:cs typeface="+mn-cs"/>
              </a:rPr>
              <a:t> (read),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54.8%</a:t>
            </a:r>
            <a:r>
              <a:rPr kumimoji="0" lang="en-US" sz="3200" b="0" i="1" u="none" strike="noStrike" kern="1200" cap="none" spc="0" normalizeH="0" baseline="0" noProof="0" dirty="0">
                <a:ln>
                  <a:noFill/>
                </a:ln>
                <a:solidFill>
                  <a:srgbClr val="000000"/>
                </a:solidFill>
                <a:effectLst/>
                <a:uLnTx/>
                <a:uFillTx/>
                <a:latin typeface="Calibri Light"/>
                <a:ea typeface="+mn-ea"/>
                <a:cs typeface="+mn-cs"/>
              </a:rPr>
              <a:t> (write)</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err="1">
                <a:ln>
                  <a:noFill/>
                </a:ln>
                <a:solidFill>
                  <a:srgbClr val="000000"/>
                </a:solidFill>
                <a:effectLst/>
                <a:uLnTx/>
                <a:uFillTx/>
                <a:latin typeface="Calibri Light"/>
                <a:ea typeface="+mn-ea"/>
                <a:cs typeface="+mn-cs"/>
              </a:rPr>
              <a:t>Precharge</a:t>
            </a:r>
            <a:r>
              <a:rPr kumimoji="0" lang="en-US" sz="3200" b="0" i="1" u="none" strike="noStrike" kern="1200" cap="none" spc="0" normalizeH="0" baseline="0" noProof="0" dirty="0">
                <a:ln>
                  <a:noFill/>
                </a:ln>
                <a:solidFill>
                  <a:srgbClr val="000000"/>
                </a:solidFill>
                <a:effectLst/>
                <a:uLnTx/>
                <a:uFillTx/>
                <a:latin typeface="Calibri Light"/>
                <a:ea typeface="+mn-ea"/>
                <a:cs typeface="+mn-cs"/>
              </a:rPr>
              <a:t>: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35.2%</a:t>
            </a:r>
            <a:r>
              <a:rPr kumimoji="0" lang="en-US" sz="3200" b="0" i="1" u="none" strike="noStrike" kern="1200" cap="none" spc="0" normalizeH="0" baseline="0" noProof="0" dirty="0">
                <a:ln>
                  <a:noFill/>
                </a:ln>
                <a:solidFill>
                  <a:srgbClr val="0000FF"/>
                </a:solidFill>
                <a:effectLst/>
                <a:uLnTx/>
                <a:uFillTx/>
                <a:latin typeface="Calibri Light"/>
                <a:ea typeface="+mn-ea"/>
                <a:cs typeface="+mn-cs"/>
              </a:rPr>
              <a:t> </a:t>
            </a:r>
          </a:p>
        </p:txBody>
      </p:sp>
      <p:sp>
        <p:nvSpPr>
          <p:cNvPr id="4" name="Rectangle 3"/>
          <p:cNvSpPr/>
          <p:nvPr/>
        </p:nvSpPr>
        <p:spPr>
          <a:xfrm>
            <a:off x="1403648" y="6344604"/>
            <a:ext cx="705678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Lee+, “</a:t>
            </a:r>
            <a:r>
              <a:rPr kumimoji="0" lang="en-US" sz="1500" b="0" i="0" u="none" strike="noStrike" kern="1200" cap="none" spc="0" normalizeH="0" baseline="0" noProof="0" dirty="0">
                <a:ln>
                  <a:noFill/>
                </a:ln>
                <a:solidFill>
                  <a:srgbClr val="0000FF"/>
                </a:solidFill>
                <a:effectLst/>
                <a:uLnTx/>
                <a:uFillTx/>
                <a:latin typeface="Calibri"/>
                <a:ea typeface="+mn-ea"/>
                <a:cs typeface="+mn-cs"/>
              </a:rPr>
              <a:t>Adaptive-Latency DRAM: Optimizing DRAM Timing for the Common-Case</a:t>
            </a:r>
            <a:r>
              <a:rPr kumimoji="0" lang="en-US" sz="1500" b="0" i="0" u="none" strike="noStrike" kern="1200" cap="none" spc="0" normalizeH="0" baseline="0" noProof="0" dirty="0">
                <a:ln>
                  <a:noFill/>
                </a:ln>
                <a:solidFill>
                  <a:prstClr val="black"/>
                </a:solidFill>
                <a:effectLst/>
                <a:uLnTx/>
                <a:uFillTx/>
                <a:latin typeface="Calibri"/>
                <a:ea typeface="+mn-ea"/>
                <a:cs typeface="+mn-cs"/>
              </a:rPr>
              <a:t>,” HPCA 2015.</a:t>
            </a:r>
          </a:p>
        </p:txBody>
      </p:sp>
    </p:spTree>
    <p:extLst>
      <p:ext uri="{BB962C8B-B14F-4D97-AF65-F5344CB8AC3E}">
        <p14:creationId xmlns:p14="http://schemas.microsoft.com/office/powerpoint/2010/main" val="20925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 Memory Scales, It Becomes Unreliable</a:t>
            </a:r>
          </a:p>
        </p:txBody>
      </p:sp>
      <p:sp>
        <p:nvSpPr>
          <p:cNvPr id="3" name="Content Placeholder 2"/>
          <p:cNvSpPr>
            <a:spLocks noGrp="1"/>
          </p:cNvSpPr>
          <p:nvPr>
            <p:ph idx="1"/>
          </p:nvPr>
        </p:nvSpPr>
        <p:spPr>
          <a:xfrm>
            <a:off x="107504" y="908720"/>
            <a:ext cx="9036496" cy="5339680"/>
          </a:xfrm>
        </p:spPr>
        <p:txBody>
          <a:bodyPr/>
          <a:lstStyle/>
          <a:p>
            <a:r>
              <a:rPr lang="en-US" dirty="0">
                <a:solidFill>
                  <a:srgbClr val="FF0000"/>
                </a:solidFill>
              </a:rPr>
              <a:t>Data from all of Facebook’s servers worldwide</a:t>
            </a:r>
          </a:p>
          <a:p>
            <a:r>
              <a:rPr lang="en-US" sz="1800" dirty="0"/>
              <a:t>Meza+, “</a:t>
            </a:r>
            <a:r>
              <a:rPr lang="en-US" sz="1800" dirty="0">
                <a:solidFill>
                  <a:srgbClr val="0000FF"/>
                </a:solidFill>
              </a:rPr>
              <a:t>Revisiting Memory Errors in Large-Scale Production Data Centers</a:t>
            </a:r>
            <a:r>
              <a:rPr lang="en-US" sz="1800" dirty="0"/>
              <a:t>,” DSN’15.</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Shape 402"/>
          <p:cNvSpPr/>
          <p:nvPr/>
        </p:nvSpPr>
        <p:spPr>
          <a:xfrm rot="548035">
            <a:off x="6981778" y="2908446"/>
            <a:ext cx="1526103" cy="2358594"/>
          </a:xfrm>
          <a:prstGeom prst="rect">
            <a:avLst/>
          </a:prstGeom>
          <a:solidFill>
            <a:srgbClr val="FFFFFF"/>
          </a:solidFill>
          <a:ln w="25400">
            <a:solid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anchor="b">
            <a:spAutoFit/>
          </a:bodyPr>
          <a:lstStyle/>
          <a:p>
            <a:pPr marL="0" marR="0" lvl="0" indent="0" algn="ctr" defTabSz="914400" rtl="0" eaLnBrk="1" fontAlgn="auto" latinLnBrk="0" hangingPunct="1">
              <a:lnSpc>
                <a:spcPct val="80000"/>
              </a:lnSpc>
              <a:spcBef>
                <a:spcPts val="0"/>
              </a:spcBef>
              <a:spcAft>
                <a:spcPts val="0"/>
              </a:spcAft>
              <a:buClrTx/>
              <a:buSzTx/>
              <a:buFontTx/>
              <a:buNone/>
              <a:tabLst/>
              <a:defRPr spc="0">
                <a:solidFill>
                  <a:srgbClr val="000000"/>
                </a:solidFill>
              </a:defRPr>
            </a:pP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Intuition:</a:t>
            </a:r>
            <a:b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0000FF"/>
                </a:solidFill>
                <a:effectLst/>
                <a:uLnTx/>
                <a:uFillTx/>
                <a:latin typeface="Garamond"/>
                <a:ea typeface="+mn-ea"/>
                <a:cs typeface="+mn-cs"/>
                <a:sym typeface="Vista Sans OT Medium"/>
              </a:rPr>
              <a:t>quadratic</a:t>
            </a:r>
            <a:br>
              <a:rPr kumimoji="0" sz="3800" b="0" i="1" u="none" strike="noStrike" kern="1200" cap="none" spc="-38" normalizeH="0" baseline="0" noProof="0" dirty="0">
                <a:ln>
                  <a:noFill/>
                </a:ln>
                <a:solidFill>
                  <a:srgbClr val="0000FF"/>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0000FF"/>
                </a:solidFill>
                <a:effectLst/>
                <a:uLnTx/>
                <a:uFillTx/>
                <a:latin typeface="Garamond"/>
                <a:ea typeface="+mn-ea"/>
                <a:cs typeface="+mn-cs"/>
                <a:sym typeface="Vista Sans OT Medium"/>
              </a:rPr>
              <a:t>increase in</a:t>
            </a:r>
            <a:br>
              <a:rPr kumimoji="0" sz="3800" b="0" i="1" u="none" strike="noStrike" kern="1200" cap="none" spc="-38" normalizeH="0" baseline="0" noProof="0" dirty="0">
                <a:ln>
                  <a:noFill/>
                </a:ln>
                <a:solidFill>
                  <a:srgbClr val="0000FF"/>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0000FF"/>
                </a:solidFill>
                <a:effectLst/>
                <a:uLnTx/>
                <a:uFillTx/>
                <a:latin typeface="Garamond"/>
                <a:ea typeface="+mn-ea"/>
                <a:cs typeface="+mn-cs"/>
                <a:sym typeface="Vista Sans OT Medium"/>
              </a:rPr>
              <a:t>capacity</a:t>
            </a:r>
          </a:p>
        </p:txBody>
      </p:sp>
      <p:pic>
        <p:nvPicPr>
          <p:cNvPr id="6" name="Picture 5"/>
          <p:cNvPicPr>
            <a:picLocks noChangeAspect="1"/>
          </p:cNvPicPr>
          <p:nvPr/>
        </p:nvPicPr>
        <p:blipFill>
          <a:blip r:embed="rId2"/>
          <a:stretch>
            <a:fillRect/>
          </a:stretch>
        </p:blipFill>
        <p:spPr>
          <a:xfrm>
            <a:off x="1634751" y="1844824"/>
            <a:ext cx="4953473" cy="4968552"/>
          </a:xfrm>
          <a:prstGeom prst="rect">
            <a:avLst/>
          </a:prstGeom>
        </p:spPr>
      </p:pic>
    </p:spTree>
    <p:extLst>
      <p:ext uri="{BB962C8B-B14F-4D97-AF65-F5344CB8AC3E}">
        <p14:creationId xmlns:p14="http://schemas.microsoft.com/office/powerpoint/2010/main" val="40448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nvGraphicFramePr>
        <p:xfrm>
          <a:off x="461666" y="990600"/>
          <a:ext cx="8458200" cy="4267199"/>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54"/>
          <p:cNvSpPr txBox="1"/>
          <p:nvPr/>
        </p:nvSpPr>
        <p:spPr>
          <a:xfrm>
            <a:off x="3357266" y="1567190"/>
            <a:ext cx="1752600" cy="261610"/>
          </a:xfrm>
          <a:prstGeom prst="rect">
            <a:avLst/>
          </a:prstGeom>
          <a:solidFill>
            <a:schemeClr val="bg1"/>
          </a:solid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0000FF"/>
              </a:solidFill>
              <a:effectLst/>
              <a:uLnTx/>
              <a:uFillTx/>
              <a:latin typeface="Calibri Light"/>
              <a:ea typeface="+mn-ea"/>
              <a:cs typeface="+mn-cs"/>
            </a:endParaRPr>
          </a:p>
        </p:txBody>
      </p:sp>
      <p:graphicFrame>
        <p:nvGraphicFramePr>
          <p:cNvPr id="13" name="Chart 12"/>
          <p:cNvGraphicFramePr>
            <a:graphicFrameLocks/>
          </p:cNvGraphicFramePr>
          <p:nvPr/>
        </p:nvGraphicFramePr>
        <p:xfrm>
          <a:off x="461666" y="990601"/>
          <a:ext cx="8458200" cy="4267199"/>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1"/>
          <p:cNvGrpSpPr/>
          <p:nvPr/>
        </p:nvGrpSpPr>
        <p:grpSpPr>
          <a:xfrm>
            <a:off x="461666" y="990600"/>
            <a:ext cx="8458200" cy="4267199"/>
            <a:chOff x="461666" y="1143000"/>
            <a:chExt cx="8458200" cy="4267199"/>
          </a:xfrm>
        </p:grpSpPr>
        <p:graphicFrame>
          <p:nvGraphicFramePr>
            <p:cNvPr id="14" name="Chart 13"/>
            <p:cNvGraphicFramePr>
              <a:graphicFrameLocks/>
            </p:cNvGraphicFramePr>
            <p:nvPr/>
          </p:nvGraphicFramePr>
          <p:xfrm>
            <a:off x="461666" y="1143000"/>
            <a:ext cx="8458200" cy="4267199"/>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54"/>
            <p:cNvSpPr txBox="1"/>
            <p:nvPr/>
          </p:nvSpPr>
          <p:spPr>
            <a:xfrm>
              <a:off x="7548251" y="2020897"/>
              <a:ext cx="914416" cy="430902"/>
            </a:xfrm>
            <a:prstGeom prst="rect">
              <a:avLst/>
            </a:prstGeom>
            <a:no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4472C4"/>
                  </a:solidFill>
                  <a:effectLst/>
                  <a:uLnTx/>
                  <a:uFillTx/>
                  <a:latin typeface="Calibri Light"/>
                  <a:ea typeface="+mn-ea"/>
                  <a:cs typeface="+mn-cs"/>
                </a:rPr>
                <a:t>14.0%</a:t>
              </a:r>
            </a:p>
          </p:txBody>
        </p:sp>
        <p:sp>
          <p:nvSpPr>
            <p:cNvPr id="21" name="TextBox 54"/>
            <p:cNvSpPr txBox="1"/>
            <p:nvPr/>
          </p:nvSpPr>
          <p:spPr>
            <a:xfrm>
              <a:off x="6858000" y="2884992"/>
              <a:ext cx="914416" cy="430902"/>
            </a:xfrm>
            <a:prstGeom prst="rect">
              <a:avLst/>
            </a:prstGeom>
            <a:no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4472C4"/>
                  </a:solidFill>
                  <a:effectLst/>
                  <a:uLnTx/>
                  <a:uFillTx/>
                  <a:latin typeface="Calibri Light"/>
                  <a:ea typeface="+mn-ea"/>
                  <a:cs typeface="+mn-cs"/>
                </a:rPr>
                <a:t>2.9%</a:t>
              </a:r>
            </a:p>
          </p:txBody>
        </p:sp>
      </p:grpSp>
      <p:grpSp>
        <p:nvGrpSpPr>
          <p:cNvPr id="5" name="Group 4"/>
          <p:cNvGrpSpPr/>
          <p:nvPr/>
        </p:nvGrpSpPr>
        <p:grpSpPr>
          <a:xfrm>
            <a:off x="461666" y="990600"/>
            <a:ext cx="8610617" cy="4267199"/>
            <a:chOff x="461666" y="1143000"/>
            <a:chExt cx="8610617" cy="4267199"/>
          </a:xfrm>
        </p:grpSpPr>
        <p:graphicFrame>
          <p:nvGraphicFramePr>
            <p:cNvPr id="15" name="Chart 14"/>
            <p:cNvGraphicFramePr>
              <a:graphicFrameLocks/>
            </p:cNvGraphicFramePr>
            <p:nvPr/>
          </p:nvGraphicFramePr>
          <p:xfrm>
            <a:off x="461666" y="1143000"/>
            <a:ext cx="8458200" cy="4267199"/>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54"/>
            <p:cNvSpPr txBox="1"/>
            <p:nvPr/>
          </p:nvSpPr>
          <p:spPr>
            <a:xfrm>
              <a:off x="8157867" y="2312299"/>
              <a:ext cx="914416" cy="430901"/>
            </a:xfrm>
            <a:prstGeom prst="rect">
              <a:avLst/>
            </a:prstGeom>
            <a:no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4472C4"/>
                  </a:solidFill>
                  <a:effectLst/>
                  <a:uLnTx/>
                  <a:uFillTx/>
                  <a:latin typeface="Calibri Light"/>
                  <a:ea typeface="+mn-ea"/>
                  <a:cs typeface="+mn-cs"/>
                </a:rPr>
                <a:t>10.4%</a:t>
              </a:r>
            </a:p>
          </p:txBody>
        </p:sp>
      </p:grpSp>
      <p:sp>
        <p:nvSpPr>
          <p:cNvPr id="7"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Calibri"/>
                <a:ea typeface="+mj-ea"/>
                <a:cs typeface="+mj-cs"/>
              </a:rPr>
              <a:t>AL-DRAM: Real-System Performance</a:t>
            </a:r>
          </a:p>
        </p:txBody>
      </p:sp>
      <p:sp>
        <p:nvSpPr>
          <p:cNvPr id="16" name="Punchline"/>
          <p:cNvSpPr txBox="1"/>
          <p:nvPr/>
        </p:nvSpPr>
        <p:spPr>
          <a:xfrm>
            <a:off x="0" y="5229200"/>
            <a:ext cx="9144000" cy="1066802"/>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00FF"/>
                </a:solidFill>
                <a:effectLst/>
                <a:uLnTx/>
                <a:uFillTx/>
                <a:latin typeface="Calibri Light"/>
                <a:ea typeface="+mn-ea"/>
                <a:cs typeface="+mn-cs"/>
              </a:rPr>
              <a:t>AL-DRAM provides high performance 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0000FF"/>
                </a:solidFill>
                <a:effectLst/>
                <a:uLnTx/>
                <a:uFillTx/>
                <a:latin typeface="Calibri Light"/>
                <a:ea typeface="+mn-ea"/>
                <a:cs typeface="+mn-cs"/>
              </a:rPr>
              <a:t>m</a:t>
            </a:r>
            <a:r>
              <a:rPr kumimoji="0" lang="en-US" sz="3600" b="1" i="1" u="none" strike="noStrike" kern="1200" cap="none" spc="0" normalizeH="0" baseline="0" noProof="0" dirty="0" err="1">
                <a:ln>
                  <a:noFill/>
                </a:ln>
                <a:solidFill>
                  <a:srgbClr val="0000FF"/>
                </a:solidFill>
                <a:effectLst/>
                <a:uLnTx/>
                <a:uFillTx/>
                <a:latin typeface="Calibri Light"/>
                <a:ea typeface="+mn-ea"/>
                <a:cs typeface="+mn-cs"/>
              </a:rPr>
              <a:t>emory</a:t>
            </a:r>
            <a:r>
              <a:rPr kumimoji="0" lang="en-US" sz="3600" b="1" i="1" u="none" strike="noStrike" kern="1200" cap="none" spc="0" normalizeH="0" baseline="0" noProof="0" dirty="0">
                <a:ln>
                  <a:noFill/>
                </a:ln>
                <a:solidFill>
                  <a:srgbClr val="0000FF"/>
                </a:solidFill>
                <a:effectLst/>
                <a:uLnTx/>
                <a:uFillTx/>
                <a:latin typeface="Calibri Light"/>
                <a:ea typeface="+mn-ea"/>
                <a:cs typeface="+mn-cs"/>
              </a:rPr>
              <a:t>-intensive workloads</a:t>
            </a:r>
          </a:p>
        </p:txBody>
      </p:sp>
      <p:sp>
        <p:nvSpPr>
          <p:cNvPr id="10" name="TextBox 9"/>
          <p:cNvSpPr txBox="1"/>
          <p:nvPr/>
        </p:nvSpPr>
        <p:spPr>
          <a:xfrm rot="16200000">
            <a:off x="-1559868" y="2626666"/>
            <a:ext cx="35814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Light"/>
                <a:ea typeface="+mn-ea"/>
                <a:cs typeface="+mn-cs"/>
              </a:rPr>
              <a:t>Performance Improvement</a:t>
            </a:r>
          </a:p>
        </p:txBody>
      </p:sp>
      <p:cxnSp>
        <p:nvCxnSpPr>
          <p:cNvPr id="11" name="Straight Connector 10"/>
          <p:cNvCxnSpPr/>
          <p:nvPr/>
        </p:nvCxnSpPr>
        <p:spPr>
          <a:xfrm>
            <a:off x="6858000" y="838200"/>
            <a:ext cx="0" cy="434340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58000" y="914400"/>
            <a:ext cx="22860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mn-cs"/>
              </a:rPr>
              <a:t>Average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mn-cs"/>
              </a:rPr>
              <a:t>Improvement</a:t>
            </a:r>
          </a:p>
        </p:txBody>
      </p:sp>
      <p:sp>
        <p:nvSpPr>
          <p:cNvPr id="18" name="TextBox 17"/>
          <p:cNvSpPr txBox="1"/>
          <p:nvPr/>
        </p:nvSpPr>
        <p:spPr>
          <a:xfrm rot="16200000">
            <a:off x="7431733" y="4379268"/>
            <a:ext cx="2514600" cy="461665"/>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mn-ea"/>
                <a:cs typeface="+mn-cs"/>
              </a:rPr>
              <a:t>all-35-workload</a:t>
            </a:r>
          </a:p>
        </p:txBody>
      </p:sp>
    </p:spTree>
    <p:extLst>
      <p:ext uri="{BB962C8B-B14F-4D97-AF65-F5344CB8AC3E}">
        <p14:creationId xmlns:p14="http://schemas.microsoft.com/office/powerpoint/2010/main" val="105490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Latency Also Reduces Energy</a:t>
            </a:r>
          </a:p>
        </p:txBody>
      </p:sp>
      <p:sp>
        <p:nvSpPr>
          <p:cNvPr id="3" name="Content Placeholder 2"/>
          <p:cNvSpPr>
            <a:spLocks noGrp="1"/>
          </p:cNvSpPr>
          <p:nvPr>
            <p:ph idx="1"/>
          </p:nvPr>
        </p:nvSpPr>
        <p:spPr>
          <a:xfrm>
            <a:off x="228600" y="1216496"/>
            <a:ext cx="8610600" cy="4876800"/>
          </a:xfrm>
        </p:spPr>
        <p:txBody>
          <a:bodyPr/>
          <a:lstStyle/>
          <a:p>
            <a:r>
              <a:rPr lang="en-US" dirty="0"/>
              <a:t>AL-DRAM reduces DRAM power consumption</a:t>
            </a:r>
          </a:p>
          <a:p>
            <a:endParaRPr lang="en-US" dirty="0"/>
          </a:p>
          <a:p>
            <a:r>
              <a:rPr lang="en-US" dirty="0"/>
              <a:t>Major reason: reduction in row activation time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699747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Adaptive-Latency DRAM</a:t>
            </a:r>
          </a:p>
        </p:txBody>
      </p:sp>
      <p:sp>
        <p:nvSpPr>
          <p:cNvPr id="3" name="Content Placeholder 2"/>
          <p:cNvSpPr>
            <a:spLocks noGrp="1"/>
          </p:cNvSpPr>
          <p:nvPr>
            <p:ph idx="1"/>
          </p:nvPr>
        </p:nvSpPr>
        <p:spPr>
          <a:xfrm>
            <a:off x="228600" y="1000472"/>
            <a:ext cx="8610600" cy="4876800"/>
          </a:xfrm>
        </p:spPr>
        <p:txBody>
          <a:bodyPr/>
          <a:lstStyle/>
          <a:p>
            <a:r>
              <a:rPr lang="en-US" sz="2200" dirty="0"/>
              <a:t>Donghyuk Lee, Yoongu Kim, Gennady </a:t>
            </a:r>
            <a:r>
              <a:rPr lang="en-US" sz="2200" dirty="0" err="1"/>
              <a:t>Pekhimenko</a:t>
            </a:r>
            <a:r>
              <a:rPr lang="en-US" sz="2200" dirty="0"/>
              <a:t>, Samira Khan, Vivek Seshadri, Kevin Chang, and Onur Mutlu,</a:t>
            </a:r>
            <a:br>
              <a:rPr lang="en-US" sz="2200" dirty="0"/>
            </a:br>
            <a:r>
              <a:rPr lang="en-US" sz="2200" b="1" dirty="0">
                <a:hlinkClick r:id="rId2"/>
              </a:rPr>
              <a:t>"Adaptive-Latency DRAM: Optimizing DRAM Timing for the Common-Case"</a:t>
            </a:r>
            <a:r>
              <a:rPr lang="en-US" sz="2200" dirty="0"/>
              <a:t> </a:t>
            </a:r>
            <a:br>
              <a:rPr lang="en-US" sz="2200" dirty="0"/>
            </a:br>
            <a:r>
              <a:rPr lang="en-US" sz="2200" i="1" dirty="0"/>
              <a:t>Proceedings of the </a:t>
            </a:r>
            <a:r>
              <a:rPr lang="en-US" sz="2200" i="1" dirty="0">
                <a:hlinkClick r:id="rId3"/>
              </a:rPr>
              <a:t>21st International Symposium on High-Performance Computer Architecture</a:t>
            </a:r>
            <a:r>
              <a:rPr lang="en-US" sz="2200" i="1" dirty="0"/>
              <a:t> (</a:t>
            </a:r>
            <a:r>
              <a:rPr lang="en-US" sz="2200" b="1" i="1" dirty="0"/>
              <a:t>HPCA</a:t>
            </a:r>
            <a:r>
              <a:rPr lang="en-US" sz="2200" i="1" dirty="0"/>
              <a:t>)</a:t>
            </a:r>
            <a:r>
              <a:rPr lang="en-US" sz="2200" dirty="0"/>
              <a:t>, Bay Area, CA, February 2015.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r>
              <a:rPr lang="en-US" sz="2200" dirty="0">
                <a:hlinkClick r:id="rId6"/>
              </a:rPr>
              <a:t>Full data sets</a:t>
            </a:r>
            <a:r>
              <a:rPr lang="en-US" sz="22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a:stretch>
            <a:fillRect/>
          </a:stretch>
        </p:blipFill>
        <p:spPr>
          <a:xfrm>
            <a:off x="0" y="4451880"/>
            <a:ext cx="9144000" cy="1713424"/>
          </a:xfrm>
          <a:prstGeom prst="rect">
            <a:avLst/>
          </a:prstGeom>
        </p:spPr>
      </p:pic>
    </p:spTree>
    <p:extLst>
      <p:ext uri="{BB962C8B-B14F-4D97-AF65-F5344CB8AC3E}">
        <p14:creationId xmlns:p14="http://schemas.microsoft.com/office/powerpoint/2010/main" val="18418164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the Fixed Latency Mindset</a:t>
            </a:r>
          </a:p>
        </p:txBody>
      </p:sp>
      <p:sp>
        <p:nvSpPr>
          <p:cNvPr id="3" name="Content Placeholder 2"/>
          <p:cNvSpPr>
            <a:spLocks noGrp="1"/>
          </p:cNvSpPr>
          <p:nvPr>
            <p:ph idx="1"/>
          </p:nvPr>
        </p:nvSpPr>
        <p:spPr>
          <a:xfrm>
            <a:off x="228600" y="836712"/>
            <a:ext cx="8610600" cy="4876800"/>
          </a:xfrm>
        </p:spPr>
        <p:txBody>
          <a:bodyPr/>
          <a:lstStyle/>
          <a:p>
            <a:r>
              <a:rPr lang="en-US" dirty="0"/>
              <a:t>Reliable operation latency is actually very heterogeneous</a:t>
            </a:r>
          </a:p>
          <a:p>
            <a:pPr lvl="1"/>
            <a:r>
              <a:rPr lang="en-US" dirty="0"/>
              <a:t>Across temperatures, chips, parts of a chip, voltage levels, </a:t>
            </a:r>
            <a:r>
              <a:rPr lang="is-IS" dirty="0"/>
              <a:t>…</a:t>
            </a:r>
          </a:p>
          <a:p>
            <a:pPr lvl="1"/>
            <a:endParaRPr lang="is-IS" sz="1100" dirty="0"/>
          </a:p>
          <a:p>
            <a:r>
              <a:rPr lang="is-IS" dirty="0"/>
              <a:t>Idea: </a:t>
            </a:r>
            <a:r>
              <a:rPr lang="is-IS" dirty="0">
                <a:solidFill>
                  <a:srgbClr val="0000FF"/>
                </a:solidFill>
              </a:rPr>
              <a:t>Dynamically find out and use the lowest latency one can reliably access a memory location with</a:t>
            </a:r>
          </a:p>
          <a:p>
            <a:pPr lvl="1"/>
            <a:r>
              <a:rPr lang="is-IS" dirty="0"/>
              <a:t>Adaptive-Latency DRAM [HPCA 2015]</a:t>
            </a:r>
          </a:p>
          <a:p>
            <a:pPr lvl="1"/>
            <a:r>
              <a:rPr lang="is-IS" dirty="0"/>
              <a:t>Flexible-Latency DRAM [SIGMETRICS 2016]</a:t>
            </a:r>
          </a:p>
          <a:p>
            <a:pPr lvl="1"/>
            <a:r>
              <a:rPr lang="is-IS" dirty="0"/>
              <a:t>Design-Induced Variation-Aware DRAM [SIGMETRICS 2017]</a:t>
            </a:r>
          </a:p>
          <a:p>
            <a:pPr lvl="1"/>
            <a:r>
              <a:rPr lang="is-IS" dirty="0"/>
              <a:t>Voltron [SIGMETRICS 2017]</a:t>
            </a:r>
          </a:p>
          <a:p>
            <a:pPr lvl="1"/>
            <a:r>
              <a:rPr lang="is-IS" dirty="0"/>
              <a:t>DRAM Latency PUF [HPCA 2018]</a:t>
            </a:r>
          </a:p>
          <a:p>
            <a:pPr lvl="1"/>
            <a:r>
              <a:rPr lang="is-IS" dirty="0"/>
              <a:t>DRAM Latency True Random Number Generator [HPCA 2019]</a:t>
            </a:r>
          </a:p>
          <a:p>
            <a:pPr lvl="1"/>
            <a:r>
              <a:rPr lang="is-IS" sz="1800" dirty="0"/>
              <a:t>...</a:t>
            </a:r>
          </a:p>
          <a:p>
            <a:pPr lvl="1"/>
            <a:endParaRPr lang="is-IS" sz="1100" dirty="0"/>
          </a:p>
          <a:p>
            <a:r>
              <a:rPr lang="is-IS" dirty="0">
                <a:solidFill>
                  <a:srgbClr val="FF0000"/>
                </a:solidFill>
              </a:rPr>
              <a:t>We would like to find sources of latency heterogeneity and exploit them to minimize latency (or create other benefits)</a:t>
            </a:r>
          </a:p>
          <a:p>
            <a:endParaRPr lang="en-US"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696212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Analysis of Latency Variation in DRAM Chips</a:t>
            </a:r>
          </a:p>
        </p:txBody>
      </p:sp>
      <p:sp>
        <p:nvSpPr>
          <p:cNvPr id="3" name="Content Placeholder 2"/>
          <p:cNvSpPr>
            <a:spLocks noGrp="1"/>
          </p:cNvSpPr>
          <p:nvPr>
            <p:ph idx="1"/>
          </p:nvPr>
        </p:nvSpPr>
        <p:spPr>
          <a:xfrm>
            <a:off x="228600" y="980728"/>
            <a:ext cx="8915400" cy="5193723"/>
          </a:xfrm>
        </p:spPr>
        <p:txBody>
          <a:bodyPr/>
          <a:lstStyle/>
          <a:p>
            <a:r>
              <a:rPr lang="en-US" sz="2000" dirty="0"/>
              <a:t>Kevin Chang, </a:t>
            </a:r>
            <a:r>
              <a:rPr lang="en-US" sz="2000" dirty="0" err="1"/>
              <a:t>Abhijith</a:t>
            </a:r>
            <a:r>
              <a:rPr lang="en-US" sz="2000" dirty="0"/>
              <a:t> </a:t>
            </a:r>
            <a:r>
              <a:rPr lang="en-US" sz="2000" dirty="0" err="1"/>
              <a:t>Kashyap</a:t>
            </a:r>
            <a:r>
              <a:rPr lang="en-US" sz="2000" dirty="0"/>
              <a:t>, </a:t>
            </a:r>
            <a:r>
              <a:rPr lang="en-US" sz="2000" dirty="0" err="1"/>
              <a:t>Hasan</a:t>
            </a:r>
            <a:r>
              <a:rPr lang="en-US" sz="2000" dirty="0"/>
              <a:t> Hassan, Samira Khan, Kevin Hsieh, </a:t>
            </a:r>
            <a:r>
              <a:rPr lang="en-US" sz="2000" dirty="0" err="1"/>
              <a:t>Donghyuk</a:t>
            </a:r>
            <a:r>
              <a:rPr lang="en-US" sz="2000" dirty="0"/>
              <a:t> Lee, </a:t>
            </a:r>
            <a:r>
              <a:rPr lang="en-US" sz="2000" dirty="0" err="1"/>
              <a:t>Saugata</a:t>
            </a:r>
            <a:r>
              <a:rPr lang="en-US" sz="2000" dirty="0"/>
              <a:t> </a:t>
            </a:r>
            <a:r>
              <a:rPr lang="en-US" sz="2000" dirty="0" err="1"/>
              <a:t>Ghose</a:t>
            </a:r>
            <a:r>
              <a:rPr lang="en-US" sz="2000" dirty="0"/>
              <a:t>, Gennady Pekhimenko, </a:t>
            </a:r>
            <a:r>
              <a:rPr lang="en-US" sz="2000" dirty="0" err="1"/>
              <a:t>Tianshi</a:t>
            </a:r>
            <a:r>
              <a:rPr lang="en-US" sz="2000" dirty="0"/>
              <a:t> Li, and Onur Mutlu,</a:t>
            </a:r>
            <a:br>
              <a:rPr lang="en-US" sz="2000" dirty="0"/>
            </a:br>
            <a:r>
              <a:rPr lang="en-US" sz="2000" b="1" dirty="0">
                <a:hlinkClick r:id="rId2"/>
              </a:rPr>
              <a:t>"Understanding Latency Variation in Modern DRAM Chips: Experimental Characterization, Analysis, and Optimization"</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Antibes Juan-Les-Pins, France, June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Source Code</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234" y="4365104"/>
            <a:ext cx="9144000" cy="818866"/>
          </a:xfrm>
          <a:prstGeom prst="rect">
            <a:avLst/>
          </a:prstGeom>
        </p:spPr>
      </p:pic>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512" y="5229200"/>
            <a:ext cx="9144000" cy="1278739"/>
          </a:xfrm>
          <a:prstGeom prst="rect">
            <a:avLst/>
          </a:prstGeom>
        </p:spPr>
      </p:pic>
    </p:spTree>
    <p:extLst>
      <p:ext uri="{BB962C8B-B14F-4D97-AF65-F5344CB8AC3E}">
        <p14:creationId xmlns:p14="http://schemas.microsoft.com/office/powerpoint/2010/main" val="41395865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Design-Induced Latency Variation in DRAM</a:t>
            </a:r>
          </a:p>
        </p:txBody>
      </p:sp>
      <p:sp>
        <p:nvSpPr>
          <p:cNvPr id="3" name="Content Placeholder 2"/>
          <p:cNvSpPr>
            <a:spLocks noGrp="1"/>
          </p:cNvSpPr>
          <p:nvPr>
            <p:ph idx="1"/>
          </p:nvPr>
        </p:nvSpPr>
        <p:spPr>
          <a:xfrm>
            <a:off x="228600" y="980728"/>
            <a:ext cx="8915400" cy="5193723"/>
          </a:xfrm>
        </p:spPr>
        <p:txBody>
          <a:bodyPr/>
          <a:lstStyle/>
          <a:p>
            <a:r>
              <a:rPr lang="en-US" sz="2000" dirty="0" err="1"/>
              <a:t>Donghyuk</a:t>
            </a:r>
            <a:r>
              <a:rPr lang="en-US" sz="2000" dirty="0"/>
              <a:t> Lee, Samira Khan, Lavanya Subramanian, </a:t>
            </a:r>
            <a:r>
              <a:rPr lang="en-US" sz="2000" dirty="0" err="1"/>
              <a:t>Saugata</a:t>
            </a:r>
            <a:r>
              <a:rPr lang="en-US" sz="2000" dirty="0"/>
              <a:t> </a:t>
            </a:r>
            <a:r>
              <a:rPr lang="en-US" sz="2000" dirty="0" err="1"/>
              <a:t>Ghose</a:t>
            </a:r>
            <a:r>
              <a:rPr lang="en-US" sz="2000" dirty="0"/>
              <a:t>, </a:t>
            </a:r>
            <a:r>
              <a:rPr lang="en-US" sz="2000" dirty="0" err="1"/>
              <a:t>Rachata</a:t>
            </a:r>
            <a:r>
              <a:rPr lang="en-US" sz="2000" dirty="0"/>
              <a:t> </a:t>
            </a:r>
            <a:r>
              <a:rPr lang="en-US" sz="2000" dirty="0" err="1"/>
              <a:t>Ausavarungnirun</a:t>
            </a:r>
            <a:r>
              <a:rPr lang="en-US" sz="2000" dirty="0"/>
              <a:t>, Gennady Pekhimenko, </a:t>
            </a:r>
            <a:r>
              <a:rPr lang="en-US" sz="2000" dirty="0" err="1"/>
              <a:t>Vivek</a:t>
            </a:r>
            <a:r>
              <a:rPr lang="en-US" sz="2000" dirty="0"/>
              <a:t> Seshadri, and Onur Mutlu,</a:t>
            </a:r>
            <a:br>
              <a:rPr lang="en-US" sz="2000" dirty="0"/>
            </a:br>
            <a:r>
              <a:rPr lang="en-US" sz="2000" b="1" dirty="0">
                <a:hlinkClick r:id="rId2"/>
              </a:rPr>
              <a:t>"Design-Induced Latency Variation in Modern DRAM Chips: Characterization, Analysis, and Latency Reduction Mechanisms"</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Urbana-Champaign, IL, USA, June 2017.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837964"/>
            <a:ext cx="9144000" cy="2543364"/>
          </a:xfrm>
          <a:prstGeom prst="rect">
            <a:avLst/>
          </a:prstGeom>
        </p:spPr>
      </p:pic>
    </p:spTree>
    <p:extLst>
      <p:ext uri="{BB962C8B-B14F-4D97-AF65-F5344CB8AC3E}">
        <p14:creationId xmlns:p14="http://schemas.microsoft.com/office/powerpoint/2010/main" val="30937609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6333-34F0-B840-8F7C-8EE01BD0583E}"/>
              </a:ext>
            </a:extLst>
          </p:cNvPr>
          <p:cNvSpPr>
            <a:spLocks noGrp="1"/>
          </p:cNvSpPr>
          <p:nvPr>
            <p:ph type="title"/>
          </p:nvPr>
        </p:nvSpPr>
        <p:spPr/>
        <p:txBody>
          <a:bodyPr/>
          <a:lstStyle/>
          <a:p>
            <a:r>
              <a:rPr lang="en-US" dirty="0"/>
              <a:t>Solar-DRAM: Exploiting Spatial Variation</a:t>
            </a:r>
          </a:p>
        </p:txBody>
      </p:sp>
      <p:sp>
        <p:nvSpPr>
          <p:cNvPr id="3" name="Content Placeholder 2">
            <a:extLst>
              <a:ext uri="{FF2B5EF4-FFF2-40B4-BE49-F238E27FC236}">
                <a16:creationId xmlns:a16="http://schemas.microsoft.com/office/drawing/2014/main" id="{B203D3F7-8F9D-FA40-B1DE-900CFFDF927E}"/>
              </a:ext>
            </a:extLst>
          </p:cNvPr>
          <p:cNvSpPr>
            <a:spLocks noGrp="1"/>
          </p:cNvSpPr>
          <p:nvPr>
            <p:ph idx="1"/>
          </p:nvPr>
        </p:nvSpPr>
        <p:spPr>
          <a:xfrm>
            <a:off x="228600" y="1052736"/>
            <a:ext cx="8610600" cy="5195664"/>
          </a:xfrm>
        </p:spPr>
        <p:txBody>
          <a:bodyPr/>
          <a:lstStyle/>
          <a:p>
            <a:r>
              <a:rPr lang="en-US" sz="2000" dirty="0" err="1"/>
              <a:t>Jeremie</a:t>
            </a:r>
            <a:r>
              <a:rPr lang="en-US" sz="2000" dirty="0"/>
              <a:t> S. Kim, Minesh Patel, Hasan Hassan, and Onur Mutlu,</a:t>
            </a:r>
            <a:br>
              <a:rPr lang="en-US" sz="2000" dirty="0"/>
            </a:br>
            <a:r>
              <a:rPr lang="en-US" sz="2000" b="1" dirty="0">
                <a:hlinkClick r:id="rId2"/>
              </a:rPr>
              <a:t>"Solar-DRAM: Reducing DRAM Access Latency by Exploiting the Variation in Local Bitlines"</a:t>
            </a:r>
            <a:br>
              <a:rPr lang="en-US" sz="2000" dirty="0"/>
            </a:br>
            <a:r>
              <a:rPr lang="en-US" sz="2000" i="1" dirty="0"/>
              <a:t>Proceedings of the </a:t>
            </a:r>
            <a:r>
              <a:rPr lang="en-US" sz="2000" i="1" dirty="0">
                <a:hlinkClick r:id="rId3"/>
              </a:rPr>
              <a:t>36th IEEE International Conference on Computer Design</a:t>
            </a:r>
            <a:r>
              <a:rPr lang="en-US" sz="2000" i="1" dirty="0"/>
              <a:t> (</a:t>
            </a:r>
            <a:r>
              <a:rPr lang="en-US" sz="2000" b="1" i="1" dirty="0"/>
              <a:t>ICCD</a:t>
            </a:r>
            <a:r>
              <a:rPr lang="en-US" sz="2000" i="1" dirty="0"/>
              <a:t>)</a:t>
            </a:r>
            <a:r>
              <a:rPr lang="en-US" sz="2000" dirty="0"/>
              <a:t>, Orlando, FL, USA, October 2018. </a:t>
            </a:r>
          </a:p>
        </p:txBody>
      </p:sp>
      <p:sp>
        <p:nvSpPr>
          <p:cNvPr id="4" name="Slide Number Placeholder 3">
            <a:extLst>
              <a:ext uri="{FF2B5EF4-FFF2-40B4-BE49-F238E27FC236}">
                <a16:creationId xmlns:a16="http://schemas.microsoft.com/office/drawing/2014/main" id="{88DC2D37-A78C-0648-B151-5ED1AD10F385}"/>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a:extLst>
              <a:ext uri="{FF2B5EF4-FFF2-40B4-BE49-F238E27FC236}">
                <a16:creationId xmlns:a16="http://schemas.microsoft.com/office/drawing/2014/main" id="{CB69C954-FEAD-B845-8285-95B6ED75AC6A}"/>
              </a:ext>
            </a:extLst>
          </p:cNvPr>
          <p:cNvPicPr>
            <a:picLocks noChangeAspect="1"/>
          </p:cNvPicPr>
          <p:nvPr/>
        </p:nvPicPr>
        <p:blipFill>
          <a:blip r:embed="rId4"/>
          <a:stretch>
            <a:fillRect/>
          </a:stretch>
        </p:blipFill>
        <p:spPr>
          <a:xfrm>
            <a:off x="0" y="3573016"/>
            <a:ext cx="9144000" cy="2022466"/>
          </a:xfrm>
          <a:prstGeom prst="rect">
            <a:avLst/>
          </a:prstGeom>
        </p:spPr>
      </p:pic>
    </p:spTree>
    <p:extLst>
      <p:ext uri="{BB962C8B-B14F-4D97-AF65-F5344CB8AC3E}">
        <p14:creationId xmlns:p14="http://schemas.microsoft.com/office/powerpoint/2010/main" val="887077472"/>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dirty="0"/>
              <a:t>In-DRAM Physical Unclonable Functions</a:t>
            </a:r>
          </a:p>
        </p:txBody>
      </p:sp>
      <p:sp>
        <p:nvSpPr>
          <p:cNvPr id="3" name="Content Placeholder 2"/>
          <p:cNvSpPr>
            <a:spLocks noGrp="1"/>
          </p:cNvSpPr>
          <p:nvPr>
            <p:ph idx="1"/>
          </p:nvPr>
        </p:nvSpPr>
        <p:spPr>
          <a:xfrm>
            <a:off x="228600" y="1043589"/>
            <a:ext cx="8915400" cy="5193723"/>
          </a:xfrm>
        </p:spPr>
        <p:txBody>
          <a:bodyPr/>
          <a:lstStyle/>
          <a:p>
            <a:r>
              <a:rPr lang="en-US" sz="1800" dirty="0" err="1"/>
              <a:t>Jeremie</a:t>
            </a:r>
            <a:r>
              <a:rPr lang="en-US" sz="1800" dirty="0"/>
              <a:t> S. Kim, </a:t>
            </a:r>
            <a:r>
              <a:rPr lang="en-US" sz="1800" dirty="0" err="1"/>
              <a:t>Minesh</a:t>
            </a:r>
            <a:r>
              <a:rPr lang="en-US" sz="1800" dirty="0"/>
              <a:t> Patel, Hasan Hassan,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"The DRAM Latency PUF: Quickly Evaluating Physical Unclonable Functions by Exploiting the Latency-Reliability Tradeoff in Modern DRAM Devices"</a:t>
            </a:r>
            <a:br>
              <a:rPr lang="en-US" sz="1800" dirty="0">
                <a:solidFill>
                  <a:srgbClr val="0432FF"/>
                </a:solidFill>
              </a:rPr>
            </a:br>
            <a:r>
              <a:rPr lang="en-US" sz="1800" i="1" dirty="0"/>
              <a:t>Proceedings of the </a:t>
            </a:r>
            <a:r>
              <a:rPr lang="en-US" sz="1800" i="1" dirty="0">
                <a:hlinkClick r:id="rId3"/>
              </a:rPr>
              <a:t>24th International Symposium on High-Performance Computer Architecture</a:t>
            </a:r>
            <a:r>
              <a:rPr lang="en-US" sz="1800" i="1" dirty="0"/>
              <a:t> (</a:t>
            </a:r>
            <a:r>
              <a:rPr lang="en-US" sz="1800" b="1" i="1" dirty="0"/>
              <a:t>HPCA</a:t>
            </a:r>
            <a:r>
              <a:rPr lang="en-US" sz="1800" i="1" dirty="0"/>
              <a:t>)</a:t>
            </a:r>
            <a:r>
              <a:rPr lang="en-US" sz="1800" dirty="0"/>
              <a:t>, Vienna, Austria, February 2018.</a:t>
            </a:r>
            <a:br>
              <a:rPr lang="en-US" sz="1800" dirty="0"/>
            </a:br>
            <a:r>
              <a:rPr lang="en-US" sz="1800" dirty="0"/>
              <a:t>[</a:t>
            </a:r>
            <a:r>
              <a:rPr lang="en-US" sz="1800" dirty="0">
                <a:hlinkClick r:id="rId4"/>
              </a:rPr>
              <a:t>Lightning Talk Video</a:t>
            </a:r>
            <a:r>
              <a:rPr lang="en-US" sz="1800" dirty="0"/>
              <a:t>]</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 [</a:t>
            </a:r>
            <a:r>
              <a:rPr lang="en-US" sz="1800" dirty="0">
                <a:hlinkClick r:id="rId7"/>
              </a:rPr>
              <a:t>Lightning Session Slides (pptx)</a:t>
            </a:r>
            <a:r>
              <a:rPr lang="en-US" sz="1800" dirty="0"/>
              <a:t> </a:t>
            </a:r>
            <a:r>
              <a:rPr lang="en-US" sz="1800" dirty="0">
                <a:hlinkClick r:id="rId8"/>
              </a:rPr>
              <a:t>(pdf)</a:t>
            </a:r>
            <a:r>
              <a:rPr lang="en-US" sz="1800" dirty="0"/>
              <a:t>]</a:t>
            </a:r>
            <a:br>
              <a:rPr lang="en-US" sz="1800" dirty="0"/>
            </a:br>
            <a:r>
              <a:rPr lang="en-US" sz="1800" dirty="0"/>
              <a:t>[</a:t>
            </a:r>
            <a:r>
              <a:rPr lang="en-US" sz="1800" dirty="0">
                <a:hlinkClick r:id="rId9"/>
              </a:rPr>
              <a:t>Full Talk Lecture Video</a:t>
            </a:r>
            <a:r>
              <a:rPr lang="en-US" sz="1800" dirty="0"/>
              <a:t> (28 minutes)]</a:t>
            </a:r>
          </a:p>
          <a:p>
            <a:pPr marL="0" indent="0">
              <a:buNone/>
            </a:pP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F20A8ACC-E91F-5740-B3B1-88F1F612091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0" y="4224367"/>
            <a:ext cx="9144000" cy="1724913"/>
          </a:xfrm>
          <a:prstGeom prst="rect">
            <a:avLst/>
          </a:prstGeom>
        </p:spPr>
      </p:pic>
    </p:spTree>
    <p:extLst>
      <p:ext uri="{BB962C8B-B14F-4D97-AF65-F5344CB8AC3E}">
        <p14:creationId xmlns:p14="http://schemas.microsoft.com/office/powerpoint/2010/main" val="41302159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95928" cy="884238"/>
          </a:xfrm>
        </p:spPr>
        <p:txBody>
          <a:bodyPr/>
          <a:lstStyle/>
          <a:p>
            <a:r>
              <a:rPr lang="en-US" sz="3900" dirty="0"/>
              <a:t>In-DRAM True Random Number Generation</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8" name="Content Placeholder 2"/>
          <p:cNvSpPr>
            <a:spLocks noGrp="1"/>
          </p:cNvSpPr>
          <p:nvPr>
            <p:ph idx="1"/>
          </p:nvPr>
        </p:nvSpPr>
        <p:spPr>
          <a:xfrm>
            <a:off x="228600" y="652239"/>
            <a:ext cx="8915400" cy="5153025"/>
          </a:xfrm>
        </p:spPr>
        <p:txBody>
          <a:bodyPr/>
          <a:lstStyle/>
          <a:p>
            <a:endParaRPr lang="en-US" sz="1800" dirty="0"/>
          </a:p>
          <a:p>
            <a:r>
              <a:rPr lang="en-US" sz="1800" dirty="0" err="1"/>
              <a:t>Jeremie</a:t>
            </a:r>
            <a:r>
              <a:rPr lang="en-US" sz="1800" dirty="0"/>
              <a:t> S. Kim, </a:t>
            </a:r>
            <a:r>
              <a:rPr lang="en-US" sz="1800" dirty="0" err="1"/>
              <a:t>Minesh</a:t>
            </a:r>
            <a:r>
              <a:rPr lang="en-US" sz="1800" dirty="0"/>
              <a:t> Patel, Hasan Hassan, Lois </a:t>
            </a:r>
            <a:r>
              <a:rPr lang="en-US" sz="1800" dirty="0" err="1"/>
              <a:t>Orosa</a:t>
            </a:r>
            <a:r>
              <a:rPr lang="en-US" sz="1800" dirty="0"/>
              <a:t>,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"D-RaNGe: Using Commodity DRAM Devices to Generate True Random Numbers with Low Latency and High Throughput"</a:t>
            </a:r>
            <a:br>
              <a:rPr lang="en-US" sz="1800" dirty="0">
                <a:solidFill>
                  <a:srgbClr val="0432FF"/>
                </a:solidFill>
              </a:rPr>
            </a:br>
            <a:r>
              <a:rPr lang="en-US" sz="1800" i="1" dirty="0"/>
              <a:t>Proceedings of the </a:t>
            </a:r>
            <a:r>
              <a:rPr lang="en-US" sz="1800" i="1" dirty="0">
                <a:hlinkClick r:id="rId3"/>
              </a:rPr>
              <a:t>25th International Symposium on High-Performance Computer Architecture</a:t>
            </a:r>
            <a:r>
              <a:rPr lang="en-US" sz="1800" i="1" dirty="0"/>
              <a:t> (</a:t>
            </a:r>
            <a:r>
              <a:rPr lang="en-US" sz="1800" b="1" i="1" dirty="0"/>
              <a:t>HPCA</a:t>
            </a:r>
            <a:r>
              <a:rPr lang="en-US" sz="1800" i="1" dirty="0"/>
              <a:t>)</a:t>
            </a:r>
            <a:r>
              <a:rPr lang="en-US" sz="1800" dirty="0"/>
              <a:t>, Washington, DC, USA, February 2019.</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a:t>
            </a:r>
            <a:br>
              <a:rPr lang="en-US" sz="1800" dirty="0"/>
            </a:br>
            <a:r>
              <a:rPr lang="en-US" sz="1800" dirty="0"/>
              <a:t>[</a:t>
            </a:r>
            <a:r>
              <a:rPr lang="en-US" sz="1800" dirty="0">
                <a:hlinkClick r:id="rId6"/>
              </a:rPr>
              <a:t>Full Talk Video</a:t>
            </a:r>
            <a:r>
              <a:rPr lang="en-US" sz="1800" dirty="0"/>
              <a:t> (21 minutes)]</a:t>
            </a:r>
            <a:br>
              <a:rPr lang="en-US" sz="1800" dirty="0"/>
            </a:br>
            <a:r>
              <a:rPr lang="en-US" sz="1800" dirty="0"/>
              <a:t>[</a:t>
            </a:r>
            <a:r>
              <a:rPr lang="en-US" sz="1800" dirty="0">
                <a:hlinkClick r:id="rId7"/>
              </a:rPr>
              <a:t>Full Talk Lecture Video</a:t>
            </a:r>
            <a:r>
              <a:rPr lang="en-US" sz="1800" dirty="0"/>
              <a:t> (27 minutes)]</a:t>
            </a:r>
            <a:br>
              <a:rPr lang="en-US" sz="1800" dirty="0"/>
            </a:br>
            <a:r>
              <a:rPr lang="en-US" sz="1800" b="1" i="1" dirty="0">
                <a:solidFill>
                  <a:srgbClr val="FF0000"/>
                </a:solidFill>
              </a:rPr>
              <a:t>Top Picks Honorable Mention by IEEE Micro.</a:t>
            </a:r>
            <a:endParaRPr lang="en-US" sz="1800" dirty="0">
              <a:solidFill>
                <a:srgbClr val="FF0000"/>
              </a:solidFill>
            </a:endParaRPr>
          </a:p>
          <a:p>
            <a:pPr marL="0" indent="0">
              <a:buNone/>
            </a:pPr>
            <a:br>
              <a:rPr lang="en-US" sz="1800" dirty="0"/>
            </a:br>
            <a:endParaRPr lang="en-US" sz="1800" dirty="0"/>
          </a:p>
        </p:txBody>
      </p:sp>
      <p:pic>
        <p:nvPicPr>
          <p:cNvPr id="3" name="Picture 2">
            <a:extLst>
              <a:ext uri="{FF2B5EF4-FFF2-40B4-BE49-F238E27FC236}">
                <a16:creationId xmlns:a16="http://schemas.microsoft.com/office/drawing/2014/main" id="{0EA301F4-CBFE-074F-8AB7-6C9F3BE4D6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3984812"/>
            <a:ext cx="9144000" cy="2180492"/>
          </a:xfrm>
          <a:prstGeom prst="rect">
            <a:avLst/>
          </a:prstGeom>
        </p:spPr>
      </p:pic>
    </p:spTree>
    <p:extLst>
      <p:ext uri="{BB962C8B-B14F-4D97-AF65-F5344CB8AC3E}">
        <p14:creationId xmlns:p14="http://schemas.microsoft.com/office/powerpoint/2010/main" val="419135699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ChargeCache: Exploiting Access Patterns</a:t>
            </a:r>
          </a:p>
        </p:txBody>
      </p:sp>
      <p:sp>
        <p:nvSpPr>
          <p:cNvPr id="3" name="Content Placeholder 2"/>
          <p:cNvSpPr>
            <a:spLocks noGrp="1"/>
          </p:cNvSpPr>
          <p:nvPr>
            <p:ph idx="1"/>
          </p:nvPr>
        </p:nvSpPr>
        <p:spPr>
          <a:xfrm>
            <a:off x="228600" y="997527"/>
            <a:ext cx="8915400" cy="5193723"/>
          </a:xfrm>
        </p:spPr>
        <p:txBody>
          <a:bodyPr/>
          <a:lstStyle/>
          <a:p>
            <a:r>
              <a:rPr lang="en-US" sz="2100" dirty="0" err="1"/>
              <a:t>Hasan</a:t>
            </a:r>
            <a:r>
              <a:rPr lang="en-US" sz="2100" dirty="0"/>
              <a:t> Hassan, Gennady Pekhimenko, </a:t>
            </a:r>
            <a:r>
              <a:rPr lang="en-US" sz="2100" dirty="0" err="1"/>
              <a:t>Nandita</a:t>
            </a:r>
            <a:r>
              <a:rPr lang="en-US" sz="2100" dirty="0"/>
              <a:t> </a:t>
            </a:r>
            <a:r>
              <a:rPr lang="en-US" sz="2100" dirty="0" err="1"/>
              <a:t>Vijaykumar</a:t>
            </a:r>
            <a:r>
              <a:rPr lang="en-US" sz="2100" dirty="0"/>
              <a:t>, </a:t>
            </a:r>
            <a:r>
              <a:rPr lang="en-US" sz="2100" dirty="0" err="1"/>
              <a:t>Vivek</a:t>
            </a:r>
            <a:r>
              <a:rPr lang="en-US" sz="2100" dirty="0"/>
              <a:t> Seshadri, </a:t>
            </a:r>
            <a:r>
              <a:rPr lang="en-US" sz="2100" dirty="0" err="1"/>
              <a:t>Donghyuk</a:t>
            </a:r>
            <a:r>
              <a:rPr lang="en-US" sz="2100" dirty="0"/>
              <a:t> Lee, </a:t>
            </a:r>
            <a:r>
              <a:rPr lang="en-US" sz="2100" dirty="0" err="1"/>
              <a:t>Oguz</a:t>
            </a:r>
            <a:r>
              <a:rPr lang="en-US" sz="2100" dirty="0"/>
              <a:t> </a:t>
            </a:r>
            <a:r>
              <a:rPr lang="en-US" sz="2100" dirty="0" err="1"/>
              <a:t>Ergin</a:t>
            </a:r>
            <a:r>
              <a:rPr lang="en-US" sz="2100" dirty="0"/>
              <a:t>, and Onur Mutlu,</a:t>
            </a:r>
            <a:br>
              <a:rPr lang="en-US" sz="2100" dirty="0"/>
            </a:br>
            <a:r>
              <a:rPr lang="en-US" sz="2100" b="1" dirty="0">
                <a:hlinkClick r:id="rId2"/>
              </a:rPr>
              <a:t>"ChargeCache: Reducing DRAM Latency by Exploiting Row Access Locality"</a:t>
            </a:r>
            <a:r>
              <a:rPr lang="en-US" sz="2100" dirty="0"/>
              <a:t> </a:t>
            </a:r>
            <a:br>
              <a:rPr lang="en-US" sz="2100" dirty="0"/>
            </a:br>
            <a:r>
              <a:rPr lang="en-US" sz="2100" i="1" dirty="0"/>
              <a:t>Proceedings of the </a:t>
            </a:r>
            <a:r>
              <a:rPr lang="en-US" sz="2100" i="1" dirty="0">
                <a:hlinkClick r:id="rId3"/>
              </a:rPr>
              <a:t>22nd International Symposium on High-Performance Computer Architecture</a:t>
            </a:r>
            <a:r>
              <a:rPr lang="en-US" sz="2100" i="1" dirty="0"/>
              <a:t> (</a:t>
            </a:r>
            <a:r>
              <a:rPr lang="en-US" sz="2100" b="1" i="1" dirty="0"/>
              <a:t>HPCA</a:t>
            </a:r>
            <a:r>
              <a:rPr lang="en-US" sz="2100" i="1" dirty="0"/>
              <a:t>)</a:t>
            </a:r>
            <a:r>
              <a:rPr lang="en-US" sz="2100" dirty="0"/>
              <a:t>, Barcelona, Spain, March 2016. </a:t>
            </a:r>
            <a:br>
              <a:rPr lang="en-US" sz="2100" dirty="0"/>
            </a:br>
            <a:r>
              <a:rPr lang="en-US" sz="2100" dirty="0"/>
              <a:t>[</a:t>
            </a:r>
            <a:r>
              <a:rPr lang="en-US" sz="2100" dirty="0">
                <a:hlinkClick r:id="rId4"/>
              </a:rPr>
              <a:t>Slides (pptx)</a:t>
            </a:r>
            <a:r>
              <a:rPr lang="en-US" sz="2100" dirty="0"/>
              <a:t> </a:t>
            </a:r>
            <a:r>
              <a:rPr lang="en-US" sz="2100" dirty="0">
                <a:hlinkClick r:id="rId5"/>
              </a:rPr>
              <a:t>(pdf)</a:t>
            </a:r>
            <a:r>
              <a:rPr lang="en-US" sz="2100" dirty="0"/>
              <a:t>] </a:t>
            </a:r>
            <a:br>
              <a:rPr lang="en-US" sz="2100" dirty="0"/>
            </a:br>
            <a:r>
              <a:rPr lang="en-US" sz="2100" dirty="0"/>
              <a:t>[</a:t>
            </a:r>
            <a:r>
              <a:rPr lang="en-US" sz="2100" dirty="0">
                <a:hlinkClick r:id="rId6"/>
              </a:rPr>
              <a:t>Source Code</a:t>
            </a:r>
            <a:r>
              <a:rPr lang="en-US" sz="2100" dirty="0"/>
              <a:t>] </a:t>
            </a:r>
          </a:p>
          <a:p>
            <a:endParaRPr lang="en-US" sz="21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4315391"/>
            <a:ext cx="9144000" cy="2497985"/>
          </a:xfrm>
          <a:prstGeom prst="rect">
            <a:avLst/>
          </a:prstGeom>
        </p:spPr>
      </p:pic>
    </p:spTree>
    <p:extLst>
      <p:ext uri="{BB962C8B-B14F-4D97-AF65-F5344CB8AC3E}">
        <p14:creationId xmlns:p14="http://schemas.microsoft.com/office/powerpoint/2010/main" val="37993452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84238"/>
          </a:xfrm>
        </p:spPr>
        <p:txBody>
          <a:bodyPr/>
          <a:lstStyle/>
          <a:p>
            <a:r>
              <a:rPr lang="en-US" dirty="0"/>
              <a:t>Large-Scale Failure Analysis of DRAM Chips</a:t>
            </a:r>
          </a:p>
        </p:txBody>
      </p:sp>
      <p:sp>
        <p:nvSpPr>
          <p:cNvPr id="3" name="Content Placeholder 2"/>
          <p:cNvSpPr>
            <a:spLocks noGrp="1"/>
          </p:cNvSpPr>
          <p:nvPr>
            <p:ph idx="1"/>
          </p:nvPr>
        </p:nvSpPr>
        <p:spPr>
          <a:xfrm>
            <a:off x="228600" y="980728"/>
            <a:ext cx="8610600" cy="5153025"/>
          </a:xfrm>
        </p:spPr>
        <p:txBody>
          <a:bodyPr/>
          <a:lstStyle/>
          <a:p>
            <a:r>
              <a:rPr lang="en-US" dirty="0">
                <a:solidFill>
                  <a:srgbClr val="0000FF"/>
                </a:solidFill>
              </a:rPr>
              <a:t>Analysis and modeling of memory errors found in all of Facebook’s server fleet</a:t>
            </a:r>
          </a:p>
          <a:p>
            <a:endParaRPr lang="en-US" dirty="0"/>
          </a:p>
          <a:p>
            <a:r>
              <a:rPr lang="en-US" sz="2000" dirty="0"/>
              <a:t>Justin Meza, </a:t>
            </a:r>
            <a:r>
              <a:rPr lang="en-US" sz="2000" dirty="0" err="1"/>
              <a:t>Qiang</a:t>
            </a:r>
            <a:r>
              <a:rPr lang="en-US" sz="2000" dirty="0"/>
              <a:t> Wu, </a:t>
            </a:r>
            <a:r>
              <a:rPr lang="en-US" sz="2000" dirty="0" err="1"/>
              <a:t>Sanjeev</a:t>
            </a:r>
            <a:r>
              <a:rPr lang="en-US" sz="2000" dirty="0"/>
              <a:t> Kumar, and Onur Mutlu,</a:t>
            </a:r>
            <a:br>
              <a:rPr lang="en-US" sz="2000" dirty="0"/>
            </a:br>
            <a:r>
              <a:rPr lang="en-US" sz="2000" b="1" dirty="0">
                <a:hlinkClick r:id="rId2"/>
              </a:rPr>
              <a:t>"Revisiting Memory Errors in Large-Scale Production Data Centers: Analysis and Modeling of New Trends from the Field"</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DRAM Error Model</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7"/>
          <a:stretch>
            <a:fillRect/>
          </a:stretch>
        </p:blipFill>
        <p:spPr>
          <a:xfrm>
            <a:off x="0" y="4941168"/>
            <a:ext cx="9144000" cy="1475117"/>
          </a:xfrm>
          <a:prstGeom prst="rect">
            <a:avLst/>
          </a:prstGeom>
        </p:spPr>
      </p:pic>
    </p:spTree>
    <p:extLst>
      <p:ext uri="{BB962C8B-B14F-4D97-AF65-F5344CB8AC3E}">
        <p14:creationId xmlns:p14="http://schemas.microsoft.com/office/powerpoint/2010/main" val="15546526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Exploiting Subarray Level Parallelism</a:t>
            </a:r>
          </a:p>
        </p:txBody>
      </p:sp>
      <p:sp>
        <p:nvSpPr>
          <p:cNvPr id="3" name="Content Placeholder 2"/>
          <p:cNvSpPr>
            <a:spLocks noGrp="1"/>
          </p:cNvSpPr>
          <p:nvPr>
            <p:ph idx="1"/>
          </p:nvPr>
        </p:nvSpPr>
        <p:spPr>
          <a:xfrm>
            <a:off x="228600" y="1052736"/>
            <a:ext cx="8610600" cy="5195664"/>
          </a:xfrm>
        </p:spPr>
        <p:txBody>
          <a:bodyPr/>
          <a:lstStyle/>
          <a:p>
            <a:r>
              <a:rPr lang="en-US" dirty="0" err="1"/>
              <a:t>Yoongu</a:t>
            </a:r>
            <a:r>
              <a:rPr lang="en-US" dirty="0"/>
              <a:t> Kim, </a:t>
            </a:r>
            <a:r>
              <a:rPr lang="en-US" dirty="0" err="1"/>
              <a:t>Vivek</a:t>
            </a:r>
            <a:r>
              <a:rPr lang="en-US" dirty="0"/>
              <a:t> Seshadri, </a:t>
            </a:r>
            <a:r>
              <a:rPr lang="en-US" dirty="0" err="1"/>
              <a:t>Donghyuk</a:t>
            </a:r>
            <a:r>
              <a:rPr lang="en-US" dirty="0"/>
              <a:t> Lee, Jamie Liu, and Onur Mutlu,</a:t>
            </a:r>
            <a:br>
              <a:rPr lang="en-US" dirty="0"/>
            </a:br>
            <a:r>
              <a:rPr lang="en-US" b="1" dirty="0">
                <a:hlinkClick r:id="rId2"/>
              </a:rPr>
              <a:t>"A Case for Exploiting Subarray-Level Parallelism (SALP) in DRAM"</a:t>
            </a:r>
            <a:br>
              <a:rPr lang="en-US" dirty="0"/>
            </a:br>
            <a:r>
              <a:rPr lang="en-US" i="1" dirty="0"/>
              <a:t>Proceedings of the </a:t>
            </a:r>
            <a:r>
              <a:rPr lang="en-US" i="1" dirty="0">
                <a:hlinkClick r:id="rId3"/>
              </a:rPr>
              <a:t>39th International Symposium on Computer Architecture</a:t>
            </a:r>
            <a:r>
              <a:rPr lang="en-US" i="1" dirty="0"/>
              <a:t> (</a:t>
            </a:r>
            <a:r>
              <a:rPr lang="en-US" b="1" i="1" dirty="0"/>
              <a:t>ISCA</a:t>
            </a:r>
            <a:r>
              <a:rPr lang="en-US" i="1" dirty="0"/>
              <a:t>)</a:t>
            </a:r>
            <a:r>
              <a:rPr lang="en-US" dirty="0"/>
              <a:t>, Portland, OR, June 2012. </a:t>
            </a:r>
            <a:r>
              <a:rPr lang="en-US" dirty="0">
                <a:hlinkClick r:id="rId4"/>
              </a:rPr>
              <a:t>Slides (pptx)</a:t>
            </a:r>
            <a:r>
              <a:rPr lang="en-US" dirty="0"/>
              <a:t> </a:t>
            </a:r>
            <a:br>
              <a:rPr lang="en-US" sz="2200" dirty="0"/>
            </a:b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02DE812F-C00A-E642-A350-816C6A57C1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653136"/>
            <a:ext cx="9144000" cy="1427408"/>
          </a:xfrm>
          <a:prstGeom prst="rect">
            <a:avLst/>
          </a:prstGeom>
        </p:spPr>
      </p:pic>
    </p:spTree>
    <p:extLst>
      <p:ext uri="{BB962C8B-B14F-4D97-AF65-F5344CB8AC3E}">
        <p14:creationId xmlns:p14="http://schemas.microsoft.com/office/powerpoint/2010/main" val="26411627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Tiered-Latency DRAM</a:t>
            </a:r>
          </a:p>
        </p:txBody>
      </p:sp>
      <p:sp>
        <p:nvSpPr>
          <p:cNvPr id="3" name="Content Placeholder 2"/>
          <p:cNvSpPr>
            <a:spLocks noGrp="1"/>
          </p:cNvSpPr>
          <p:nvPr>
            <p:ph idx="1"/>
          </p:nvPr>
        </p:nvSpPr>
        <p:spPr>
          <a:xfrm>
            <a:off x="228600" y="980728"/>
            <a:ext cx="8610600" cy="4876800"/>
          </a:xfrm>
        </p:spPr>
        <p:txBody>
          <a:bodyPr/>
          <a:lstStyle/>
          <a:p>
            <a:r>
              <a:rPr lang="en-US" sz="2200" dirty="0"/>
              <a:t>Donghyuk Lee, Yoongu Kim, Vivek Seshadri, Jamie Liu, Lavanya Subramanian, and Onur Mutlu,</a:t>
            </a:r>
            <a:br>
              <a:rPr lang="en-US" sz="2200" dirty="0"/>
            </a:br>
            <a:r>
              <a:rPr lang="en-US" sz="2200" b="1" dirty="0">
                <a:hlinkClick r:id="rId2"/>
              </a:rPr>
              <a:t>"Tiered-Latency DRAM: A Low Latency and Low Cost DRAM Architecture"</a:t>
            </a:r>
            <a:r>
              <a:rPr lang="en-US" sz="2200" dirty="0"/>
              <a:t> </a:t>
            </a:r>
            <a:br>
              <a:rPr lang="en-US" sz="2200" dirty="0"/>
            </a:br>
            <a:r>
              <a:rPr lang="en-US" sz="2200" i="1" dirty="0"/>
              <a:t>Proceedings of the </a:t>
            </a:r>
            <a:r>
              <a:rPr lang="en-US" sz="2200" i="1" dirty="0">
                <a:hlinkClick r:id="rId3"/>
              </a:rPr>
              <a:t>19th International Symposium on High-Performance Computer Architecture</a:t>
            </a:r>
            <a:r>
              <a:rPr lang="en-US" sz="2200" i="1" dirty="0"/>
              <a:t> (</a:t>
            </a:r>
            <a:r>
              <a:rPr lang="en-US" sz="2200" b="1" i="1" dirty="0"/>
              <a:t>HPCA</a:t>
            </a:r>
            <a:r>
              <a:rPr lang="en-US" sz="2200" i="1" dirty="0"/>
              <a:t>)</a:t>
            </a:r>
            <a:r>
              <a:rPr lang="en-US" sz="2200" dirty="0"/>
              <a:t>, Shenzhen, China, February 2013. </a:t>
            </a:r>
            <a:r>
              <a:rPr lang="en-US" sz="2200" dirty="0">
                <a:hlinkClick r:id="rId4"/>
              </a:rPr>
              <a:t>Slides (pptx)</a:t>
            </a:r>
            <a:endParaRPr lang="en-US" sz="2200" u="sng"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331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0" y="4509120"/>
            <a:ext cx="9144000" cy="1080064"/>
          </a:xfrm>
          <a:prstGeom prst="rect">
            <a:avLst/>
          </a:prstGeom>
        </p:spPr>
      </p:pic>
    </p:spTree>
    <p:extLst>
      <p:ext uri="{BB962C8B-B14F-4D97-AF65-F5344CB8AC3E}">
        <p14:creationId xmlns:p14="http://schemas.microsoft.com/office/powerpoint/2010/main" val="17553547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LISA: Low-cost Inter-linked Subarrays</a:t>
            </a:r>
          </a:p>
        </p:txBody>
      </p:sp>
      <p:sp>
        <p:nvSpPr>
          <p:cNvPr id="3" name="Content Placeholder 2"/>
          <p:cNvSpPr>
            <a:spLocks noGrp="1"/>
          </p:cNvSpPr>
          <p:nvPr>
            <p:ph idx="1"/>
          </p:nvPr>
        </p:nvSpPr>
        <p:spPr/>
        <p:txBody>
          <a:bodyPr/>
          <a:lstStyle/>
          <a:p>
            <a:r>
              <a:rPr lang="en-US" sz="2100" dirty="0"/>
              <a:t>Kevin K. Chang, </a:t>
            </a:r>
            <a:r>
              <a:rPr lang="en-US" sz="2100" dirty="0" err="1"/>
              <a:t>Prashant</a:t>
            </a:r>
            <a:r>
              <a:rPr lang="en-US" sz="2100" dirty="0"/>
              <a:t> J. Nair, </a:t>
            </a:r>
            <a:r>
              <a:rPr lang="en-US" sz="2100" dirty="0" err="1"/>
              <a:t>Saugata</a:t>
            </a:r>
            <a:r>
              <a:rPr lang="en-US" sz="2100" dirty="0"/>
              <a:t> </a:t>
            </a:r>
            <a:r>
              <a:rPr lang="en-US" sz="2100" dirty="0" err="1"/>
              <a:t>Ghose</a:t>
            </a:r>
            <a:r>
              <a:rPr lang="en-US" sz="2100" dirty="0"/>
              <a:t>, </a:t>
            </a:r>
            <a:r>
              <a:rPr lang="en-US" sz="2100" dirty="0" err="1"/>
              <a:t>Donghyuk</a:t>
            </a:r>
            <a:r>
              <a:rPr lang="en-US" sz="2100" dirty="0"/>
              <a:t> Lee, </a:t>
            </a:r>
            <a:r>
              <a:rPr lang="en-US" sz="2100" dirty="0" err="1"/>
              <a:t>Moinuddin</a:t>
            </a:r>
            <a:r>
              <a:rPr lang="en-US" sz="2100" dirty="0"/>
              <a:t> K. </a:t>
            </a:r>
            <a:r>
              <a:rPr lang="en-US" sz="2100" dirty="0" err="1"/>
              <a:t>Qureshi</a:t>
            </a:r>
            <a:r>
              <a:rPr lang="en-US" sz="2100" dirty="0"/>
              <a:t>, and Onur Mutlu,</a:t>
            </a:r>
            <a:br>
              <a:rPr lang="en-US" sz="2100" dirty="0"/>
            </a:br>
            <a:r>
              <a:rPr lang="en-US" sz="2100" b="1" dirty="0">
                <a:hlinkClick r:id="rId2"/>
              </a:rPr>
              <a:t>"Low-Cost Inter-Linked Subarrays (LISA): Enabling Fast Inter-Subarray Data Movement in DRAM"</a:t>
            </a:r>
            <a:r>
              <a:rPr lang="en-US" sz="2100" dirty="0"/>
              <a:t> </a:t>
            </a:r>
            <a:br>
              <a:rPr lang="en-US" sz="2100" dirty="0"/>
            </a:br>
            <a:r>
              <a:rPr lang="en-US" sz="2100" i="1" dirty="0"/>
              <a:t>Proceedings of the </a:t>
            </a:r>
            <a:r>
              <a:rPr lang="en-US" sz="2100" i="1" dirty="0">
                <a:hlinkClick r:id="rId3"/>
              </a:rPr>
              <a:t>22nd International Symposium on High-Performance Computer Architecture</a:t>
            </a:r>
            <a:r>
              <a:rPr lang="en-US" sz="2100" i="1" dirty="0"/>
              <a:t> (</a:t>
            </a:r>
            <a:r>
              <a:rPr lang="en-US" sz="2100" b="1" i="1" dirty="0"/>
              <a:t>HPCA</a:t>
            </a:r>
            <a:r>
              <a:rPr lang="en-US" sz="2100" i="1" dirty="0"/>
              <a:t>)</a:t>
            </a:r>
            <a:r>
              <a:rPr lang="en-US" sz="2100" dirty="0"/>
              <a:t>, Barcelona, Spain, March 2016. </a:t>
            </a:r>
            <a:br>
              <a:rPr lang="en-US" sz="2100" dirty="0"/>
            </a:br>
            <a:r>
              <a:rPr lang="en-US" sz="2100" dirty="0"/>
              <a:t>[</a:t>
            </a:r>
            <a:r>
              <a:rPr lang="en-US" sz="2100" dirty="0">
                <a:hlinkClick r:id="rId4"/>
              </a:rPr>
              <a:t>Slides (pptx)</a:t>
            </a:r>
            <a:r>
              <a:rPr lang="en-US" sz="2100" dirty="0"/>
              <a:t> </a:t>
            </a:r>
            <a:r>
              <a:rPr lang="en-US" sz="2100" dirty="0">
                <a:hlinkClick r:id="rId5"/>
              </a:rPr>
              <a:t>(pdf)</a:t>
            </a:r>
            <a:r>
              <a:rPr lang="en-US" sz="2100" dirty="0"/>
              <a:t>] </a:t>
            </a:r>
            <a:br>
              <a:rPr lang="en-US" sz="2100" dirty="0"/>
            </a:br>
            <a:r>
              <a:rPr lang="en-US" sz="2100" dirty="0"/>
              <a:t>[</a:t>
            </a:r>
            <a:r>
              <a:rPr lang="en-US" sz="2100" dirty="0">
                <a:hlinkClick r:id="rId6"/>
              </a:rPr>
              <a:t>Source Code</a:t>
            </a:r>
            <a:r>
              <a:rPr lang="en-US" sz="21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4537180"/>
            <a:ext cx="9144000" cy="908044"/>
          </a:xfrm>
          <a:prstGeom prst="rect">
            <a:avLst/>
          </a:prstGeom>
        </p:spPr>
      </p:pic>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5526638"/>
            <a:ext cx="9144000" cy="710674"/>
          </a:xfrm>
          <a:prstGeom prst="rect">
            <a:avLst/>
          </a:prstGeom>
        </p:spPr>
      </p:pic>
    </p:spTree>
    <p:extLst>
      <p:ext uri="{BB962C8B-B14F-4D97-AF65-F5344CB8AC3E}">
        <p14:creationId xmlns:p14="http://schemas.microsoft.com/office/powerpoint/2010/main" val="920374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CROW Substrate for DRAM</a:t>
            </a:r>
          </a:p>
        </p:txBody>
      </p:sp>
      <p:sp>
        <p:nvSpPr>
          <p:cNvPr id="3" name="Content Placeholder 2"/>
          <p:cNvSpPr>
            <a:spLocks noGrp="1"/>
          </p:cNvSpPr>
          <p:nvPr>
            <p:ph idx="1"/>
          </p:nvPr>
        </p:nvSpPr>
        <p:spPr/>
        <p:txBody>
          <a:bodyPr/>
          <a:lstStyle/>
          <a:p>
            <a:r>
              <a:rPr lang="en-US" sz="2200" dirty="0"/>
              <a:t>Hasan Hassan, Minesh Patel, </a:t>
            </a:r>
            <a:r>
              <a:rPr lang="en-US" sz="2200" dirty="0" err="1"/>
              <a:t>Jeremie</a:t>
            </a:r>
            <a:r>
              <a:rPr lang="en-US" sz="2200" dirty="0"/>
              <a:t> S. Kim, A. </a:t>
            </a:r>
            <a:r>
              <a:rPr lang="en-US" sz="2200" dirty="0" err="1"/>
              <a:t>Giray</a:t>
            </a:r>
            <a:r>
              <a:rPr lang="en-US" sz="2200" dirty="0"/>
              <a:t> </a:t>
            </a:r>
            <a:r>
              <a:rPr lang="en-US" sz="2200" dirty="0" err="1"/>
              <a:t>Yaglikci</a:t>
            </a:r>
            <a:r>
              <a:rPr lang="en-US" sz="2200" dirty="0"/>
              <a:t>, Nandita Vijaykumar, Nika </a:t>
            </a:r>
            <a:r>
              <a:rPr lang="en-US" sz="2200" dirty="0" err="1"/>
              <a:t>Mansourighiasi</a:t>
            </a:r>
            <a:r>
              <a:rPr lang="en-US" sz="2200" dirty="0"/>
              <a:t>, Saugata Ghose, and Onur Mutlu,</a:t>
            </a:r>
            <a:br>
              <a:rPr lang="en-US" sz="2200" dirty="0"/>
            </a:br>
            <a:r>
              <a:rPr lang="en-US" sz="2200" b="1" dirty="0">
                <a:hlinkClick r:id="rId2"/>
              </a:rPr>
              <a:t>"CROW: A Low-Cost Substrate for Improving DRAM Performance, Energy Efficiency, and Reliability"</a:t>
            </a:r>
            <a:br>
              <a:rPr lang="en-US" sz="2200" dirty="0"/>
            </a:br>
            <a:r>
              <a:rPr lang="en-US" sz="2200" i="1" dirty="0"/>
              <a:t>Proceedings of the </a:t>
            </a:r>
            <a:r>
              <a:rPr lang="en-US" sz="2200" i="1" dirty="0">
                <a:hlinkClick r:id="rId3"/>
              </a:rPr>
              <a:t>46th International Symposium on Computer Architecture</a:t>
            </a:r>
            <a:r>
              <a:rPr lang="en-US" sz="2200" i="1" dirty="0"/>
              <a:t> (</a:t>
            </a:r>
            <a:r>
              <a:rPr lang="en-US" sz="2200" b="1" i="1" dirty="0"/>
              <a:t>ISCA</a:t>
            </a:r>
            <a:r>
              <a:rPr lang="en-US" sz="2200" i="1" dirty="0"/>
              <a:t>)</a:t>
            </a:r>
            <a:r>
              <a:rPr lang="en-US" sz="2200" dirty="0"/>
              <a:t>, Phoenix, AZ, USA, June 2019. </a:t>
            </a:r>
            <a:br>
              <a:rPr lang="en-US" sz="2200" dirty="0"/>
            </a:br>
            <a:endParaRPr lang="en-US" sz="2200" dirty="0"/>
          </a:p>
          <a:p>
            <a:pPr marL="0" indent="0">
              <a:buNone/>
            </a:pPr>
            <a:br>
              <a:rPr lang="en-US" sz="2200" dirty="0"/>
            </a:b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a:extLst>
              <a:ext uri="{FF2B5EF4-FFF2-40B4-BE49-F238E27FC236}">
                <a16:creationId xmlns:a16="http://schemas.microsoft.com/office/drawing/2014/main" id="{AF949416-2B44-2245-91D3-C3136C03D9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00" y="4121282"/>
            <a:ext cx="9144000" cy="2217049"/>
          </a:xfrm>
          <a:prstGeom prst="rect">
            <a:avLst/>
          </a:prstGeom>
        </p:spPr>
      </p:pic>
    </p:spTree>
    <p:extLst>
      <p:ext uri="{BB962C8B-B14F-4D97-AF65-F5344CB8AC3E}">
        <p14:creationId xmlns:p14="http://schemas.microsoft.com/office/powerpoint/2010/main" val="18614183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24000"/>
            <a:ext cx="8280920" cy="1752600"/>
          </a:xfrm>
        </p:spPr>
        <p:txBody>
          <a:bodyPr/>
          <a:lstStyle/>
          <a:p>
            <a:r>
              <a:rPr lang="en-US" sz="4000" dirty="0"/>
              <a:t>CROW: The Copy Row Substrate</a:t>
            </a:r>
            <a:br>
              <a:rPr lang="en-US" sz="4000" dirty="0"/>
            </a:br>
            <a:r>
              <a:rPr lang="en-US" sz="3000" b="1" dirty="0"/>
              <a:t>[ISCA 2019]</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334</a:t>
            </a:fld>
            <a:endParaRPr kumimoji="0" 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4532305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51DC-D551-413B-9FEB-CA657FBF17D9}"/>
              </a:ext>
            </a:extLst>
          </p:cNvPr>
          <p:cNvSpPr>
            <a:spLocks noGrp="1"/>
          </p:cNvSpPr>
          <p:nvPr>
            <p:ph type="title"/>
          </p:nvPr>
        </p:nvSpPr>
        <p:spPr/>
        <p:txBody>
          <a:bodyPr/>
          <a:lstStyle/>
          <a:p>
            <a:r>
              <a:rPr lang="en-US" dirty="0"/>
              <a:t>Challenges of DRAM Scaling</a:t>
            </a:r>
          </a:p>
        </p:txBody>
      </p:sp>
      <p:pic>
        <p:nvPicPr>
          <p:cNvPr id="17" name="Picture 16">
            <a:extLst>
              <a:ext uri="{FF2B5EF4-FFF2-40B4-BE49-F238E27FC236}">
                <a16:creationId xmlns:a16="http://schemas.microsoft.com/office/drawing/2014/main" id="{57B87E9A-6851-4B1B-90D0-47E088847B0D}"/>
              </a:ext>
            </a:extLst>
          </p:cNvPr>
          <p:cNvPicPr>
            <a:picLocks noChangeAspect="1"/>
          </p:cNvPicPr>
          <p:nvPr/>
        </p:nvPicPr>
        <p:blipFill>
          <a:blip r:embed="rId6"/>
          <a:stretch>
            <a:fillRect/>
          </a:stretch>
        </p:blipFill>
        <p:spPr>
          <a:xfrm rot="5400000">
            <a:off x="394179" y="2569576"/>
            <a:ext cx="1894318" cy="1698770"/>
          </a:xfrm>
          <a:prstGeom prst="rect">
            <a:avLst/>
          </a:prstGeom>
        </p:spPr>
      </p:pic>
      <p:sp>
        <p:nvSpPr>
          <p:cNvPr id="12" name="Rectangle: Rounded Corners 11">
            <a:extLst>
              <a:ext uri="{FF2B5EF4-FFF2-40B4-BE49-F238E27FC236}">
                <a16:creationId xmlns:a16="http://schemas.microsoft.com/office/drawing/2014/main" id="{676D6DDE-0C8E-4FBE-B0C3-E38D485DF6E3}"/>
              </a:ext>
            </a:extLst>
          </p:cNvPr>
          <p:cNvSpPr/>
          <p:nvPr/>
        </p:nvSpPr>
        <p:spPr>
          <a:xfrm>
            <a:off x="3286125" y="1963787"/>
            <a:ext cx="3028952" cy="6286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dirty="0">
                <a:ln>
                  <a:noFill/>
                </a:ln>
                <a:solidFill>
                  <a:srgbClr val="C00000"/>
                </a:solidFill>
                <a:effectLst/>
                <a:uLnTx/>
                <a:uFillTx/>
                <a:latin typeface="Cambria"/>
                <a:ea typeface="+mn-ea"/>
                <a:cs typeface="+mn-cs"/>
              </a:rPr>
              <a:t>access latency</a:t>
            </a:r>
          </a:p>
        </p:txBody>
      </p:sp>
      <p:sp>
        <p:nvSpPr>
          <p:cNvPr id="13" name="Rectangle: Rounded Corners 12">
            <a:extLst>
              <a:ext uri="{FF2B5EF4-FFF2-40B4-BE49-F238E27FC236}">
                <a16:creationId xmlns:a16="http://schemas.microsoft.com/office/drawing/2014/main" id="{D3A62491-FFE5-46FB-A945-D135EBAFF416}"/>
              </a:ext>
            </a:extLst>
          </p:cNvPr>
          <p:cNvSpPr/>
          <p:nvPr/>
        </p:nvSpPr>
        <p:spPr>
          <a:xfrm>
            <a:off x="3286125" y="3167670"/>
            <a:ext cx="3571877" cy="5736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dirty="0">
                <a:ln>
                  <a:noFill/>
                </a:ln>
                <a:solidFill>
                  <a:srgbClr val="C00000"/>
                </a:solidFill>
                <a:effectLst/>
                <a:uLnTx/>
                <a:uFillTx/>
                <a:latin typeface="Cambria"/>
                <a:ea typeface="+mn-ea"/>
                <a:cs typeface="+mn-cs"/>
              </a:rPr>
              <a:t>refresh overhead</a:t>
            </a:r>
          </a:p>
        </p:txBody>
      </p:sp>
      <p:sp>
        <p:nvSpPr>
          <p:cNvPr id="11" name="Rectangle: Rounded Corners 10">
            <a:extLst>
              <a:ext uri="{FF2B5EF4-FFF2-40B4-BE49-F238E27FC236}">
                <a16:creationId xmlns:a16="http://schemas.microsoft.com/office/drawing/2014/main" id="{DB9D92D7-A9D5-4F10-A776-6D78F5DB09DD}"/>
              </a:ext>
            </a:extLst>
          </p:cNvPr>
          <p:cNvSpPr/>
          <p:nvPr/>
        </p:nvSpPr>
        <p:spPr>
          <a:xfrm>
            <a:off x="3286125" y="4366119"/>
            <a:ext cx="5572125" cy="5736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dirty="0">
                <a:ln>
                  <a:noFill/>
                </a:ln>
                <a:solidFill>
                  <a:srgbClr val="C00000"/>
                </a:solidFill>
                <a:effectLst/>
                <a:uLnTx/>
                <a:uFillTx/>
                <a:latin typeface="Cambria"/>
                <a:ea typeface="+mn-ea"/>
                <a:cs typeface="+mn-cs"/>
              </a:rPr>
              <a:t>exposure to vulnerabilities</a:t>
            </a:r>
          </a:p>
        </p:txBody>
      </p:sp>
      <p:sp>
        <p:nvSpPr>
          <p:cNvPr id="18" name="Oval 17">
            <a:extLst>
              <a:ext uri="{FF2B5EF4-FFF2-40B4-BE49-F238E27FC236}">
                <a16:creationId xmlns:a16="http://schemas.microsoft.com/office/drawing/2014/main" id="{8C2D9EBD-2DD0-45E4-9ECB-9CC1709DB61A}"/>
              </a:ext>
            </a:extLst>
          </p:cNvPr>
          <p:cNvSpPr/>
          <p:nvPr/>
        </p:nvSpPr>
        <p:spPr>
          <a:xfrm>
            <a:off x="2773319" y="2044457"/>
            <a:ext cx="571500" cy="52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prstClr val="white"/>
                </a:solidFill>
                <a:effectLst/>
                <a:uLnTx/>
                <a:uFillTx/>
                <a:latin typeface="Cambria"/>
                <a:ea typeface="+mn-ea"/>
                <a:cs typeface="+mn-cs"/>
              </a:rPr>
              <a:t>1</a:t>
            </a:r>
          </a:p>
        </p:txBody>
      </p:sp>
      <p:sp>
        <p:nvSpPr>
          <p:cNvPr id="19" name="Oval 18">
            <a:extLst>
              <a:ext uri="{FF2B5EF4-FFF2-40B4-BE49-F238E27FC236}">
                <a16:creationId xmlns:a16="http://schemas.microsoft.com/office/drawing/2014/main" id="{D8B7D59D-95A3-4B6F-9A7A-4636B842C6B9}"/>
              </a:ext>
            </a:extLst>
          </p:cNvPr>
          <p:cNvSpPr/>
          <p:nvPr/>
        </p:nvSpPr>
        <p:spPr>
          <a:xfrm>
            <a:off x="2773319" y="3231028"/>
            <a:ext cx="571500" cy="52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prstClr val="white"/>
                </a:solidFill>
                <a:effectLst/>
                <a:uLnTx/>
                <a:uFillTx/>
                <a:latin typeface="Cambria"/>
                <a:ea typeface="+mn-ea"/>
                <a:cs typeface="+mn-cs"/>
              </a:rPr>
              <a:t>2</a:t>
            </a:r>
          </a:p>
        </p:txBody>
      </p:sp>
      <p:sp>
        <p:nvSpPr>
          <p:cNvPr id="20" name="Oval 19">
            <a:extLst>
              <a:ext uri="{FF2B5EF4-FFF2-40B4-BE49-F238E27FC236}">
                <a16:creationId xmlns:a16="http://schemas.microsoft.com/office/drawing/2014/main" id="{EF37814C-C4C5-4D5B-9FE2-4A552A87CD12}"/>
              </a:ext>
            </a:extLst>
          </p:cNvPr>
          <p:cNvSpPr/>
          <p:nvPr/>
        </p:nvSpPr>
        <p:spPr>
          <a:xfrm>
            <a:off x="2773319" y="4438844"/>
            <a:ext cx="571500" cy="52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prstClr val="white"/>
                </a:solidFill>
                <a:effectLst/>
                <a:uLnTx/>
                <a:uFillTx/>
                <a:latin typeface="Cambria"/>
                <a:ea typeface="+mn-ea"/>
                <a:cs typeface="+mn-cs"/>
              </a:rPr>
              <a:t>3</a:t>
            </a:r>
          </a:p>
        </p:txBody>
      </p:sp>
      <p:pic>
        <p:nvPicPr>
          <p:cNvPr id="7" name="Audio 6">
            <a:hlinkClick r:id="" action="ppaction://media"/>
            <a:extLst>
              <a:ext uri="{FF2B5EF4-FFF2-40B4-BE49-F238E27FC236}">
                <a16:creationId xmlns:a16="http://schemas.microsoft.com/office/drawing/2014/main" id="{8371475C-71B7-4F07-93F6-1D420758E84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64178" y="5520928"/>
            <a:ext cx="365522" cy="365522"/>
          </a:xfrm>
          <a:prstGeom prst="rect">
            <a:avLst/>
          </a:prstGeom>
        </p:spPr>
      </p:pic>
    </p:spTree>
    <p:custDataLst>
      <p:tags r:id="rId1"/>
    </p:custDataLst>
    <p:extLst>
      <p:ext uri="{BB962C8B-B14F-4D97-AF65-F5344CB8AC3E}">
        <p14:creationId xmlns:p14="http://schemas.microsoft.com/office/powerpoint/2010/main" val="1466734540"/>
      </p:ext>
    </p:extLst>
  </p:cSld>
  <p:clrMapOvr>
    <a:masterClrMapping/>
  </p:clrMapOvr>
  <mc:AlternateContent xmlns:mc="http://schemas.openxmlformats.org/markup-compatibility/2006" xmlns:p14="http://schemas.microsoft.com/office/powerpoint/2010/main">
    <mc:Choice Requires="p14">
      <p:transition spd="slow" p14:dur="2000" advTm="30044"/>
    </mc:Choice>
    <mc:Fallback xmlns="">
      <p:transition spd="slow" advTm="30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7"/>
                </p:tgtEl>
              </p:cMediaNode>
            </p:audio>
          </p:childTnLst>
        </p:cTn>
      </p:par>
    </p:tnLst>
    <p:bldLst>
      <p:bldP spid="12" grpId="0"/>
      <p:bldP spid="13" grpId="0"/>
      <p:bldP spid="11" grpId="0"/>
      <p:bldP spid="18" grpId="0" animBg="1"/>
      <p:bldP spid="19" grpId="0" animBg="1"/>
      <p:bldP spid="20"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CD7BE23F-79DC-4C56-8FB8-C21A2B23FDD8}"/>
              </a:ext>
            </a:extLst>
          </p:cNvPr>
          <p:cNvSpPr/>
          <p:nvPr/>
        </p:nvSpPr>
        <p:spPr>
          <a:xfrm>
            <a:off x="4347031" y="2384741"/>
            <a:ext cx="2656376" cy="354947"/>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mbria"/>
              <a:ea typeface="+mn-ea"/>
              <a:cs typeface="+mn-cs"/>
            </a:endParaRPr>
          </a:p>
        </p:txBody>
      </p:sp>
      <p:pic>
        <p:nvPicPr>
          <p:cNvPr id="22" name="Picture 21">
            <a:extLst>
              <a:ext uri="{FF2B5EF4-FFF2-40B4-BE49-F238E27FC236}">
                <a16:creationId xmlns:a16="http://schemas.microsoft.com/office/drawing/2014/main" id="{8796DADF-41E0-4565-9CF7-B1CCA3734B0B}"/>
              </a:ext>
            </a:extLst>
          </p:cNvPr>
          <p:cNvPicPr>
            <a:picLocks noChangeAspect="1"/>
          </p:cNvPicPr>
          <p:nvPr/>
        </p:nvPicPr>
        <p:blipFill>
          <a:blip r:embed="rId6"/>
          <a:stretch>
            <a:fillRect/>
          </a:stretch>
        </p:blipFill>
        <p:spPr>
          <a:xfrm>
            <a:off x="3624729" y="2364601"/>
            <a:ext cx="3598597" cy="2778900"/>
          </a:xfrm>
          <a:prstGeom prst="rect">
            <a:avLst/>
          </a:prstGeom>
        </p:spPr>
      </p:pic>
      <p:sp>
        <p:nvSpPr>
          <p:cNvPr id="2" name="Title 1">
            <a:extLst>
              <a:ext uri="{FF2B5EF4-FFF2-40B4-BE49-F238E27FC236}">
                <a16:creationId xmlns:a16="http://schemas.microsoft.com/office/drawing/2014/main" id="{B57DA618-DA85-4786-B350-9C791313FE0A}"/>
              </a:ext>
            </a:extLst>
          </p:cNvPr>
          <p:cNvSpPr>
            <a:spLocks noGrp="1"/>
          </p:cNvSpPr>
          <p:nvPr>
            <p:ph type="title"/>
          </p:nvPr>
        </p:nvSpPr>
        <p:spPr/>
        <p:txBody>
          <a:bodyPr>
            <a:normAutofit/>
          </a:bodyPr>
          <a:lstStyle/>
          <a:p>
            <a:r>
              <a:rPr lang="en-US" dirty="0"/>
              <a:t>Conventional DRAM</a:t>
            </a:r>
          </a:p>
        </p:txBody>
      </p:sp>
      <p:grpSp>
        <p:nvGrpSpPr>
          <p:cNvPr id="44" name="Group 43">
            <a:extLst>
              <a:ext uri="{FF2B5EF4-FFF2-40B4-BE49-F238E27FC236}">
                <a16:creationId xmlns:a16="http://schemas.microsoft.com/office/drawing/2014/main" id="{40E68744-FE93-40C7-B785-406440C119C2}"/>
              </a:ext>
            </a:extLst>
          </p:cNvPr>
          <p:cNvGrpSpPr/>
          <p:nvPr/>
        </p:nvGrpSpPr>
        <p:grpSpPr>
          <a:xfrm>
            <a:off x="3634760" y="1811849"/>
            <a:ext cx="3365016" cy="500901"/>
            <a:chOff x="6553200" y="1802030"/>
            <a:chExt cx="2971800" cy="445280"/>
          </a:xfrm>
        </p:grpSpPr>
        <p:sp>
          <p:nvSpPr>
            <p:cNvPr id="45" name="TextBox 44">
              <a:extLst>
                <a:ext uri="{FF2B5EF4-FFF2-40B4-BE49-F238E27FC236}">
                  <a16:creationId xmlns:a16="http://schemas.microsoft.com/office/drawing/2014/main" id="{45A04786-00BE-41ED-959B-962BE3EA03E2}"/>
                </a:ext>
              </a:extLst>
            </p:cNvPr>
            <p:cNvSpPr txBox="1"/>
            <p:nvPr/>
          </p:nvSpPr>
          <p:spPr>
            <a:xfrm>
              <a:off x="6733696" y="1802030"/>
              <a:ext cx="2743200" cy="410401"/>
            </a:xfrm>
            <a:prstGeom prst="rect">
              <a:avLst/>
            </a:prstGeom>
            <a:no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a:ea typeface="+mn-ea"/>
                  <a:cs typeface="+mn-cs"/>
                </a:rPr>
                <a:t>DRAM Subarray</a:t>
              </a:r>
            </a:p>
          </p:txBody>
        </p:sp>
        <p:cxnSp>
          <p:nvCxnSpPr>
            <p:cNvPr id="46" name="Straight Connector 45">
              <a:extLst>
                <a:ext uri="{FF2B5EF4-FFF2-40B4-BE49-F238E27FC236}">
                  <a16:creationId xmlns:a16="http://schemas.microsoft.com/office/drawing/2014/main" id="{EE6F68E0-95FA-4599-A149-66EF8DB3DF8F}"/>
                </a:ext>
              </a:extLst>
            </p:cNvPr>
            <p:cNvCxnSpPr>
              <a:cxnSpLocks/>
            </p:cNvCxnSpPr>
            <p:nvPr/>
          </p:nvCxnSpPr>
          <p:spPr>
            <a:xfrm>
              <a:off x="6553200" y="2247310"/>
              <a:ext cx="2971800" cy="0"/>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grpSp>
      <p:pic>
        <p:nvPicPr>
          <p:cNvPr id="47" name="Picture 46" descr="dram chip">
            <a:extLst>
              <a:ext uri="{FF2B5EF4-FFF2-40B4-BE49-F238E27FC236}">
                <a16:creationId xmlns:a16="http://schemas.microsoft.com/office/drawing/2014/main" id="{62EAB8B8-C73E-40F1-89DA-0393CF9D36B8}"/>
              </a:ext>
            </a:extLst>
          </p:cNvPr>
          <p:cNvPicPr>
            <a:picLocks noChangeAspect="1"/>
          </p:cNvPicPr>
          <p:nvPr/>
        </p:nvPicPr>
        <p:blipFill>
          <a:blip r:embed="rId7"/>
          <a:stretch>
            <a:fillRect/>
          </a:stretch>
        </p:blipFill>
        <p:spPr>
          <a:xfrm rot="5400000">
            <a:off x="963856" y="2635315"/>
            <a:ext cx="1299548" cy="1165397"/>
          </a:xfrm>
          <a:prstGeom prst="rect">
            <a:avLst/>
          </a:prstGeom>
        </p:spPr>
      </p:pic>
      <p:cxnSp>
        <p:nvCxnSpPr>
          <p:cNvPr id="58" name="Straight Connector 57">
            <a:extLst>
              <a:ext uri="{FF2B5EF4-FFF2-40B4-BE49-F238E27FC236}">
                <a16:creationId xmlns:a16="http://schemas.microsoft.com/office/drawing/2014/main" id="{34AF0BAA-AC9E-4FCE-AC4A-4B9187B910B0}"/>
              </a:ext>
            </a:extLst>
          </p:cNvPr>
          <p:cNvCxnSpPr>
            <a:cxnSpLocks/>
          </p:cNvCxnSpPr>
          <p:nvPr/>
        </p:nvCxnSpPr>
        <p:spPr>
          <a:xfrm flipV="1">
            <a:off x="1881489" y="2104460"/>
            <a:ext cx="1433211" cy="82502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1C2672-DEC4-49AB-B48C-69810FCD59E9}"/>
              </a:ext>
            </a:extLst>
          </p:cNvPr>
          <p:cNvCxnSpPr>
            <a:cxnSpLocks/>
          </p:cNvCxnSpPr>
          <p:nvPr/>
        </p:nvCxnSpPr>
        <p:spPr>
          <a:xfrm>
            <a:off x="1888864" y="3062186"/>
            <a:ext cx="1654436" cy="195396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EFDD33A-09E3-448C-A5A2-619991DB4404}"/>
              </a:ext>
            </a:extLst>
          </p:cNvPr>
          <p:cNvSpPr/>
          <p:nvPr/>
        </p:nvSpPr>
        <p:spPr>
          <a:xfrm>
            <a:off x="1880381" y="2929483"/>
            <a:ext cx="114300" cy="132704"/>
          </a:xfrm>
          <a:prstGeom prst="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mbria"/>
              <a:ea typeface="+mn-ea"/>
              <a:cs typeface="+mn-cs"/>
            </a:endParaRPr>
          </a:p>
        </p:txBody>
      </p:sp>
      <p:grpSp>
        <p:nvGrpSpPr>
          <p:cNvPr id="6" name="Group 5">
            <a:extLst>
              <a:ext uri="{FF2B5EF4-FFF2-40B4-BE49-F238E27FC236}">
                <a16:creationId xmlns:a16="http://schemas.microsoft.com/office/drawing/2014/main" id="{C8002DB3-EFAC-4FE6-A78A-AFE6936446A3}"/>
              </a:ext>
            </a:extLst>
          </p:cNvPr>
          <p:cNvGrpSpPr/>
          <p:nvPr/>
        </p:nvGrpSpPr>
        <p:grpSpPr>
          <a:xfrm>
            <a:off x="5314950" y="5016149"/>
            <a:ext cx="1941643" cy="721932"/>
            <a:chOff x="8310014" y="5351857"/>
            <a:chExt cx="2588857" cy="962576"/>
          </a:xfrm>
        </p:grpSpPr>
        <p:sp>
          <p:nvSpPr>
            <p:cNvPr id="5" name="TextBox 4">
              <a:extLst>
                <a:ext uri="{FF2B5EF4-FFF2-40B4-BE49-F238E27FC236}">
                  <a16:creationId xmlns:a16="http://schemas.microsoft.com/office/drawing/2014/main" id="{53891E08-2BCF-4756-9EA1-DEE1AD114C4D}"/>
                </a:ext>
              </a:extLst>
            </p:cNvPr>
            <p:cNvSpPr txBox="1"/>
            <p:nvPr/>
          </p:nvSpPr>
          <p:spPr>
            <a:xfrm>
              <a:off x="8310014" y="5760436"/>
              <a:ext cx="2588857" cy="553997"/>
            </a:xfrm>
            <a:prstGeom prst="rect">
              <a:avLst/>
            </a:prstGeom>
            <a:no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100" b="0" i="1" u="none" strike="noStrike" kern="1200" cap="none" spc="0" normalizeH="0" baseline="0" noProof="0" dirty="0">
                  <a:ln>
                    <a:noFill/>
                  </a:ln>
                  <a:solidFill>
                    <a:prstClr val="black"/>
                  </a:solidFill>
                  <a:effectLst/>
                  <a:uLnTx/>
                  <a:uFillTx/>
                  <a:latin typeface="Cambria"/>
                  <a:ea typeface="+mn-ea"/>
                  <a:cs typeface="+mn-cs"/>
                </a:rPr>
                <a:t>sense amplifier</a:t>
              </a:r>
            </a:p>
          </p:txBody>
        </p:sp>
        <p:cxnSp>
          <p:nvCxnSpPr>
            <p:cNvPr id="7" name="Straight Arrow Connector 6">
              <a:extLst>
                <a:ext uri="{FF2B5EF4-FFF2-40B4-BE49-F238E27FC236}">
                  <a16:creationId xmlns:a16="http://schemas.microsoft.com/office/drawing/2014/main" id="{E3ED6901-BB5C-4E9D-9351-065CEE0831EC}"/>
                </a:ext>
              </a:extLst>
            </p:cNvPr>
            <p:cNvCxnSpPr>
              <a:cxnSpLocks/>
            </p:cNvCxnSpPr>
            <p:nvPr/>
          </p:nvCxnSpPr>
          <p:spPr>
            <a:xfrm>
              <a:off x="9260409" y="5351857"/>
              <a:ext cx="342734" cy="528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Arrow: Curved Right 49">
            <a:extLst>
              <a:ext uri="{FF2B5EF4-FFF2-40B4-BE49-F238E27FC236}">
                <a16:creationId xmlns:a16="http://schemas.microsoft.com/office/drawing/2014/main" id="{1AA08664-CAC0-42EE-85D0-375C9589B3A6}"/>
              </a:ext>
            </a:extLst>
          </p:cNvPr>
          <p:cNvSpPr/>
          <p:nvPr/>
        </p:nvSpPr>
        <p:spPr>
          <a:xfrm rot="10800000" flipV="1">
            <a:off x="7103963" y="2493228"/>
            <a:ext cx="587615" cy="2469616"/>
          </a:xfrm>
          <a:prstGeom prst="curvedRightArrow">
            <a:avLst>
              <a:gd name="adj1" fmla="val 25985"/>
              <a:gd name="adj2" fmla="val 52772"/>
              <a:gd name="adj3" fmla="val 2673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mbria"/>
              <a:ea typeface="+mn-ea"/>
              <a:cs typeface="+mn-cs"/>
            </a:endParaRPr>
          </a:p>
        </p:txBody>
      </p:sp>
      <p:pic>
        <p:nvPicPr>
          <p:cNvPr id="51" name="Picture 50">
            <a:extLst>
              <a:ext uri="{FF2B5EF4-FFF2-40B4-BE49-F238E27FC236}">
                <a16:creationId xmlns:a16="http://schemas.microsoft.com/office/drawing/2014/main" id="{C474A0E5-B23E-46A5-9422-B9A9569DDE5B}"/>
              </a:ext>
            </a:extLst>
          </p:cNvPr>
          <p:cNvPicPr>
            <a:picLocks noChangeAspect="1"/>
          </p:cNvPicPr>
          <p:nvPr/>
        </p:nvPicPr>
        <p:blipFill>
          <a:blip r:embed="rId8"/>
          <a:stretch>
            <a:fillRect/>
          </a:stretch>
        </p:blipFill>
        <p:spPr>
          <a:xfrm>
            <a:off x="4377981" y="4561618"/>
            <a:ext cx="2836663" cy="573366"/>
          </a:xfrm>
          <a:prstGeom prst="rect">
            <a:avLst/>
          </a:prstGeom>
        </p:spPr>
      </p:pic>
      <p:pic>
        <p:nvPicPr>
          <p:cNvPr id="3" name="Audio 2">
            <a:hlinkClick r:id="" action="ppaction://media"/>
            <a:extLst>
              <a:ext uri="{FF2B5EF4-FFF2-40B4-BE49-F238E27FC236}">
                <a16:creationId xmlns:a16="http://schemas.microsoft.com/office/drawing/2014/main" id="{71D38825-23C9-4764-8233-00BB3B45BA1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64178" y="5520928"/>
            <a:ext cx="365522" cy="365522"/>
          </a:xfrm>
          <a:prstGeom prst="rect">
            <a:avLst/>
          </a:prstGeom>
        </p:spPr>
      </p:pic>
    </p:spTree>
    <p:custDataLst>
      <p:tags r:id="rId1"/>
    </p:custDataLst>
    <p:extLst>
      <p:ext uri="{BB962C8B-B14F-4D97-AF65-F5344CB8AC3E}">
        <p14:creationId xmlns:p14="http://schemas.microsoft.com/office/powerpoint/2010/main" val="2206656430"/>
      </p:ext>
    </p:extLst>
  </p:cSld>
  <p:clrMapOvr>
    <a:masterClrMapping/>
  </p:clrMapOvr>
  <mc:AlternateContent xmlns:mc="http://schemas.openxmlformats.org/markup-compatibility/2006" xmlns:p14="http://schemas.microsoft.com/office/powerpoint/2010/main">
    <mc:Choice Requires="p14">
      <p:transition p14:dur="0" advTm="16344"/>
    </mc:Choice>
    <mc:Fallback xmlns="">
      <p:transition advTm="16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par>
                                <p:cTn id="20" presetID="22" presetClass="entr" presetSubtype="8"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1000"/>
                                        <p:tgtEl>
                                          <p:spTgt spid="50"/>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3"/>
                </p:tgtEl>
              </p:cMediaNode>
            </p:audio>
          </p:childTnLst>
        </p:cTn>
      </p:par>
    </p:tnLst>
    <p:bldLst>
      <p:bldP spid="49" grpId="0" animBg="1"/>
      <p:bldP spid="48" grpId="0" animBg="1"/>
      <p:bldP spid="50"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0AF598E7-770A-4F10-BF81-7AD88E6FF7D7}"/>
              </a:ext>
            </a:extLst>
          </p:cNvPr>
          <p:cNvSpPr/>
          <p:nvPr/>
        </p:nvSpPr>
        <p:spPr>
          <a:xfrm>
            <a:off x="4343400" y="2376060"/>
            <a:ext cx="2601907" cy="39617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mbria"/>
              <a:ea typeface="+mn-ea"/>
              <a:cs typeface="+mn-cs"/>
            </a:endParaRPr>
          </a:p>
        </p:txBody>
      </p:sp>
      <p:sp>
        <p:nvSpPr>
          <p:cNvPr id="29" name="Rectangle: Rounded Corners 28">
            <a:extLst>
              <a:ext uri="{FF2B5EF4-FFF2-40B4-BE49-F238E27FC236}">
                <a16:creationId xmlns:a16="http://schemas.microsoft.com/office/drawing/2014/main" id="{7A071AD6-1DF8-4A0A-AB5B-C1FCD44BDA16}"/>
              </a:ext>
            </a:extLst>
          </p:cNvPr>
          <p:cNvSpPr/>
          <p:nvPr/>
        </p:nvSpPr>
        <p:spPr>
          <a:xfrm>
            <a:off x="4355342" y="3814636"/>
            <a:ext cx="2589964" cy="39617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mbria"/>
              <a:ea typeface="+mn-ea"/>
              <a:cs typeface="+mn-cs"/>
            </a:endParaRPr>
          </a:p>
        </p:txBody>
      </p:sp>
      <p:sp>
        <p:nvSpPr>
          <p:cNvPr id="3" name="Content Placeholder 2">
            <a:extLst>
              <a:ext uri="{FF2B5EF4-FFF2-40B4-BE49-F238E27FC236}">
                <a16:creationId xmlns:a16="http://schemas.microsoft.com/office/drawing/2014/main" id="{983A0334-A864-439A-8AC5-7F321977B90A}"/>
              </a:ext>
            </a:extLst>
          </p:cNvPr>
          <p:cNvSpPr>
            <a:spLocks noGrp="1"/>
          </p:cNvSpPr>
          <p:nvPr>
            <p:ph idx="1"/>
          </p:nvPr>
        </p:nvSpPr>
        <p:spPr>
          <a:xfrm>
            <a:off x="-157939" y="4180012"/>
            <a:ext cx="3791840" cy="1420688"/>
          </a:xfrm>
        </p:spPr>
        <p:txBody>
          <a:bodyPr anchor="ctr">
            <a:normAutofit/>
          </a:bodyPr>
          <a:lstStyle/>
          <a:p>
            <a:pPr marL="0" indent="0" algn="ctr">
              <a:buNone/>
            </a:pPr>
            <a:r>
              <a:rPr lang="en-US" sz="2400" b="1" dirty="0">
                <a:solidFill>
                  <a:schemeClr val="accent6">
                    <a:lumMod val="75000"/>
                  </a:schemeClr>
                </a:solidFill>
              </a:rPr>
              <a:t>Row copy </a:t>
            </a:r>
          </a:p>
          <a:p>
            <a:pPr marL="0" indent="0" algn="ctr">
              <a:buNone/>
            </a:pPr>
            <a:r>
              <a:rPr lang="en-US" sz="2400" b="1" dirty="0">
                <a:solidFill>
                  <a:schemeClr val="accent4">
                    <a:lumMod val="75000"/>
                  </a:schemeClr>
                </a:solidFill>
              </a:rPr>
              <a:t>Multiple row activation</a:t>
            </a:r>
          </a:p>
        </p:txBody>
      </p:sp>
      <p:sp>
        <p:nvSpPr>
          <p:cNvPr id="2" name="Title 1">
            <a:extLst>
              <a:ext uri="{FF2B5EF4-FFF2-40B4-BE49-F238E27FC236}">
                <a16:creationId xmlns:a16="http://schemas.microsoft.com/office/drawing/2014/main" id="{B57DA618-DA85-4786-B350-9C791313FE0A}"/>
              </a:ext>
            </a:extLst>
          </p:cNvPr>
          <p:cNvSpPr>
            <a:spLocks noGrp="1"/>
          </p:cNvSpPr>
          <p:nvPr>
            <p:ph type="title"/>
          </p:nvPr>
        </p:nvSpPr>
        <p:spPr/>
        <p:txBody>
          <a:bodyPr>
            <a:normAutofit/>
          </a:bodyPr>
          <a:lstStyle/>
          <a:p>
            <a:r>
              <a:rPr lang="en-US" dirty="0"/>
              <a:t>Copy Row DRAM (CROW)</a:t>
            </a:r>
          </a:p>
        </p:txBody>
      </p:sp>
      <p:grpSp>
        <p:nvGrpSpPr>
          <p:cNvPr id="44" name="Group 43">
            <a:extLst>
              <a:ext uri="{FF2B5EF4-FFF2-40B4-BE49-F238E27FC236}">
                <a16:creationId xmlns:a16="http://schemas.microsoft.com/office/drawing/2014/main" id="{40E68744-FE93-40C7-B785-406440C119C2}"/>
              </a:ext>
            </a:extLst>
          </p:cNvPr>
          <p:cNvGrpSpPr/>
          <p:nvPr/>
        </p:nvGrpSpPr>
        <p:grpSpPr>
          <a:xfrm>
            <a:off x="3634760" y="1811849"/>
            <a:ext cx="3365016" cy="500901"/>
            <a:chOff x="6553200" y="1802030"/>
            <a:chExt cx="2971800" cy="445280"/>
          </a:xfrm>
        </p:grpSpPr>
        <p:sp>
          <p:nvSpPr>
            <p:cNvPr id="45" name="TextBox 44">
              <a:extLst>
                <a:ext uri="{FF2B5EF4-FFF2-40B4-BE49-F238E27FC236}">
                  <a16:creationId xmlns:a16="http://schemas.microsoft.com/office/drawing/2014/main" id="{45A04786-00BE-41ED-959B-962BE3EA03E2}"/>
                </a:ext>
              </a:extLst>
            </p:cNvPr>
            <p:cNvSpPr txBox="1"/>
            <p:nvPr/>
          </p:nvSpPr>
          <p:spPr>
            <a:xfrm>
              <a:off x="6733696" y="1802030"/>
              <a:ext cx="2743200" cy="410401"/>
            </a:xfrm>
            <a:prstGeom prst="rect">
              <a:avLst/>
            </a:prstGeom>
            <a:no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a:ea typeface="+mn-ea"/>
                  <a:cs typeface="+mn-cs"/>
                </a:rPr>
                <a:t>DRAM Subarray</a:t>
              </a:r>
            </a:p>
          </p:txBody>
        </p:sp>
        <p:cxnSp>
          <p:nvCxnSpPr>
            <p:cNvPr id="46" name="Straight Connector 45">
              <a:extLst>
                <a:ext uri="{FF2B5EF4-FFF2-40B4-BE49-F238E27FC236}">
                  <a16:creationId xmlns:a16="http://schemas.microsoft.com/office/drawing/2014/main" id="{EE6F68E0-95FA-4599-A149-66EF8DB3DF8F}"/>
                </a:ext>
              </a:extLst>
            </p:cNvPr>
            <p:cNvCxnSpPr>
              <a:cxnSpLocks/>
            </p:cNvCxnSpPr>
            <p:nvPr/>
          </p:nvCxnSpPr>
          <p:spPr>
            <a:xfrm>
              <a:off x="6553200" y="2247310"/>
              <a:ext cx="2971800" cy="0"/>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grpSp>
      <p:pic>
        <p:nvPicPr>
          <p:cNvPr id="47" name="Picture 46" descr="dram chip">
            <a:extLst>
              <a:ext uri="{FF2B5EF4-FFF2-40B4-BE49-F238E27FC236}">
                <a16:creationId xmlns:a16="http://schemas.microsoft.com/office/drawing/2014/main" id="{62EAB8B8-C73E-40F1-89DA-0393CF9D36B8}"/>
              </a:ext>
            </a:extLst>
          </p:cNvPr>
          <p:cNvPicPr>
            <a:picLocks noChangeAspect="1"/>
          </p:cNvPicPr>
          <p:nvPr/>
        </p:nvPicPr>
        <p:blipFill>
          <a:blip r:embed="rId6"/>
          <a:stretch>
            <a:fillRect/>
          </a:stretch>
        </p:blipFill>
        <p:spPr>
          <a:xfrm rot="5400000">
            <a:off x="963856" y="2635315"/>
            <a:ext cx="1299548" cy="1165397"/>
          </a:xfrm>
          <a:prstGeom prst="rect">
            <a:avLst/>
          </a:prstGeom>
        </p:spPr>
      </p:pic>
      <p:cxnSp>
        <p:nvCxnSpPr>
          <p:cNvPr id="58" name="Straight Connector 57">
            <a:extLst>
              <a:ext uri="{FF2B5EF4-FFF2-40B4-BE49-F238E27FC236}">
                <a16:creationId xmlns:a16="http://schemas.microsoft.com/office/drawing/2014/main" id="{34AF0BAA-AC9E-4FCE-AC4A-4B9187B910B0}"/>
              </a:ext>
            </a:extLst>
          </p:cNvPr>
          <p:cNvCxnSpPr>
            <a:cxnSpLocks/>
          </p:cNvCxnSpPr>
          <p:nvPr/>
        </p:nvCxnSpPr>
        <p:spPr>
          <a:xfrm flipV="1">
            <a:off x="1881489" y="2476016"/>
            <a:ext cx="948446" cy="45346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1C2672-DEC4-49AB-B48C-69810FCD59E9}"/>
              </a:ext>
            </a:extLst>
          </p:cNvPr>
          <p:cNvCxnSpPr>
            <a:cxnSpLocks/>
          </p:cNvCxnSpPr>
          <p:nvPr/>
        </p:nvCxnSpPr>
        <p:spPr>
          <a:xfrm>
            <a:off x="1888865" y="3062186"/>
            <a:ext cx="1097033" cy="137856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EFDD33A-09E3-448C-A5A2-619991DB4404}"/>
              </a:ext>
            </a:extLst>
          </p:cNvPr>
          <p:cNvSpPr/>
          <p:nvPr/>
        </p:nvSpPr>
        <p:spPr>
          <a:xfrm>
            <a:off x="1880381" y="2929483"/>
            <a:ext cx="114300" cy="132704"/>
          </a:xfrm>
          <a:prstGeom prst="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mbria"/>
              <a:ea typeface="+mn-ea"/>
              <a:cs typeface="+mn-cs"/>
            </a:endParaRPr>
          </a:p>
        </p:txBody>
      </p:sp>
      <p:grpSp>
        <p:nvGrpSpPr>
          <p:cNvPr id="6" name="Group 5">
            <a:extLst>
              <a:ext uri="{FF2B5EF4-FFF2-40B4-BE49-F238E27FC236}">
                <a16:creationId xmlns:a16="http://schemas.microsoft.com/office/drawing/2014/main" id="{C8002DB3-EFAC-4FE6-A78A-AFE6936446A3}"/>
              </a:ext>
            </a:extLst>
          </p:cNvPr>
          <p:cNvGrpSpPr/>
          <p:nvPr/>
        </p:nvGrpSpPr>
        <p:grpSpPr>
          <a:xfrm>
            <a:off x="5314950" y="5016149"/>
            <a:ext cx="1941643" cy="721932"/>
            <a:chOff x="8310014" y="5351857"/>
            <a:chExt cx="2588857" cy="962576"/>
          </a:xfrm>
        </p:grpSpPr>
        <p:sp>
          <p:nvSpPr>
            <p:cNvPr id="5" name="TextBox 4">
              <a:extLst>
                <a:ext uri="{FF2B5EF4-FFF2-40B4-BE49-F238E27FC236}">
                  <a16:creationId xmlns:a16="http://schemas.microsoft.com/office/drawing/2014/main" id="{53891E08-2BCF-4756-9EA1-DEE1AD114C4D}"/>
                </a:ext>
              </a:extLst>
            </p:cNvPr>
            <p:cNvSpPr txBox="1"/>
            <p:nvPr/>
          </p:nvSpPr>
          <p:spPr>
            <a:xfrm>
              <a:off x="8310014" y="5760436"/>
              <a:ext cx="2588857" cy="553997"/>
            </a:xfrm>
            <a:prstGeom prst="rect">
              <a:avLst/>
            </a:prstGeom>
            <a:no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100" b="0" i="1" u="none" strike="noStrike" kern="1200" cap="none" spc="0" normalizeH="0" baseline="0" noProof="0" dirty="0">
                  <a:ln>
                    <a:noFill/>
                  </a:ln>
                  <a:solidFill>
                    <a:prstClr val="black"/>
                  </a:solidFill>
                  <a:effectLst/>
                  <a:uLnTx/>
                  <a:uFillTx/>
                  <a:latin typeface="Cambria"/>
                  <a:ea typeface="+mn-ea"/>
                  <a:cs typeface="+mn-cs"/>
                </a:rPr>
                <a:t>sense amplifier</a:t>
              </a:r>
            </a:p>
          </p:txBody>
        </p:sp>
        <p:cxnSp>
          <p:nvCxnSpPr>
            <p:cNvPr id="7" name="Straight Arrow Connector 6">
              <a:extLst>
                <a:ext uri="{FF2B5EF4-FFF2-40B4-BE49-F238E27FC236}">
                  <a16:creationId xmlns:a16="http://schemas.microsoft.com/office/drawing/2014/main" id="{E3ED6901-BB5C-4E9D-9351-065CEE0831EC}"/>
                </a:ext>
              </a:extLst>
            </p:cNvPr>
            <p:cNvCxnSpPr>
              <a:cxnSpLocks/>
            </p:cNvCxnSpPr>
            <p:nvPr/>
          </p:nvCxnSpPr>
          <p:spPr>
            <a:xfrm>
              <a:off x="9260409" y="5351857"/>
              <a:ext cx="342734" cy="528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2DB1B42A-712C-485E-B393-A75DC275E3A7}"/>
              </a:ext>
            </a:extLst>
          </p:cNvPr>
          <p:cNvPicPr>
            <a:picLocks noChangeAspect="1"/>
          </p:cNvPicPr>
          <p:nvPr/>
        </p:nvPicPr>
        <p:blipFill>
          <a:blip r:embed="rId7"/>
          <a:stretch>
            <a:fillRect/>
          </a:stretch>
        </p:blipFill>
        <p:spPr>
          <a:xfrm>
            <a:off x="3594480" y="2352287"/>
            <a:ext cx="5273016" cy="2764492"/>
          </a:xfrm>
          <a:prstGeom prst="rect">
            <a:avLst/>
          </a:prstGeom>
        </p:spPr>
      </p:pic>
      <p:pic>
        <p:nvPicPr>
          <p:cNvPr id="11" name="Picture 10">
            <a:extLst>
              <a:ext uri="{FF2B5EF4-FFF2-40B4-BE49-F238E27FC236}">
                <a16:creationId xmlns:a16="http://schemas.microsoft.com/office/drawing/2014/main" id="{8AB82628-B067-4F26-8B62-543DC674C207}"/>
              </a:ext>
            </a:extLst>
          </p:cNvPr>
          <p:cNvPicPr>
            <a:picLocks noChangeAspect="1"/>
          </p:cNvPicPr>
          <p:nvPr/>
        </p:nvPicPr>
        <p:blipFill>
          <a:blip r:embed="rId8"/>
          <a:stretch>
            <a:fillRect/>
          </a:stretch>
        </p:blipFill>
        <p:spPr>
          <a:xfrm>
            <a:off x="4352748" y="4526893"/>
            <a:ext cx="2836663" cy="573366"/>
          </a:xfrm>
          <a:prstGeom prst="rect">
            <a:avLst/>
          </a:prstGeom>
        </p:spPr>
      </p:pic>
      <p:pic>
        <p:nvPicPr>
          <p:cNvPr id="31" name="Picture 30">
            <a:extLst>
              <a:ext uri="{FF2B5EF4-FFF2-40B4-BE49-F238E27FC236}">
                <a16:creationId xmlns:a16="http://schemas.microsoft.com/office/drawing/2014/main" id="{81F74D26-9827-45F5-A093-D51DA0C83A86}"/>
              </a:ext>
            </a:extLst>
          </p:cNvPr>
          <p:cNvPicPr>
            <a:picLocks noChangeAspect="1"/>
          </p:cNvPicPr>
          <p:nvPr/>
        </p:nvPicPr>
        <p:blipFill>
          <a:blip r:embed="rId9"/>
          <a:stretch>
            <a:fillRect/>
          </a:stretch>
        </p:blipFill>
        <p:spPr>
          <a:xfrm>
            <a:off x="4356107" y="4525136"/>
            <a:ext cx="2833304" cy="578157"/>
          </a:xfrm>
          <a:prstGeom prst="rect">
            <a:avLst/>
          </a:prstGeom>
        </p:spPr>
      </p:pic>
      <p:sp>
        <p:nvSpPr>
          <p:cNvPr id="32" name="Arrow: Curved Right 31">
            <a:extLst>
              <a:ext uri="{FF2B5EF4-FFF2-40B4-BE49-F238E27FC236}">
                <a16:creationId xmlns:a16="http://schemas.microsoft.com/office/drawing/2014/main" id="{26817674-AB8E-43EF-AC02-82C1992F0141}"/>
              </a:ext>
            </a:extLst>
          </p:cNvPr>
          <p:cNvSpPr/>
          <p:nvPr/>
        </p:nvSpPr>
        <p:spPr>
          <a:xfrm>
            <a:off x="2917770" y="2476016"/>
            <a:ext cx="1402090" cy="2570135"/>
          </a:xfrm>
          <a:prstGeom prst="curvedRightArrow">
            <a:avLst>
              <a:gd name="adj1" fmla="val 10894"/>
              <a:gd name="adj2" fmla="val 33277"/>
              <a:gd name="adj3" fmla="val 2253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mbria"/>
              <a:ea typeface="+mn-ea"/>
              <a:cs typeface="+mn-cs"/>
            </a:endParaRPr>
          </a:p>
        </p:txBody>
      </p:sp>
      <p:sp>
        <p:nvSpPr>
          <p:cNvPr id="33" name="Arrow: Curved Right 32">
            <a:extLst>
              <a:ext uri="{FF2B5EF4-FFF2-40B4-BE49-F238E27FC236}">
                <a16:creationId xmlns:a16="http://schemas.microsoft.com/office/drawing/2014/main" id="{86DD6392-22AC-4886-939A-F19A5918FA09}"/>
              </a:ext>
            </a:extLst>
          </p:cNvPr>
          <p:cNvSpPr/>
          <p:nvPr/>
        </p:nvSpPr>
        <p:spPr>
          <a:xfrm rot="10564546">
            <a:off x="7062592" y="3894263"/>
            <a:ext cx="587615" cy="988622"/>
          </a:xfrm>
          <a:prstGeom prst="curvedRightArrow">
            <a:avLst>
              <a:gd name="adj1" fmla="val 25985"/>
              <a:gd name="adj2" fmla="val 52772"/>
              <a:gd name="adj3" fmla="val 2673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mbria"/>
              <a:ea typeface="+mn-ea"/>
              <a:cs typeface="+mn-cs"/>
            </a:endParaRPr>
          </a:p>
        </p:txBody>
      </p:sp>
      <p:sp>
        <p:nvSpPr>
          <p:cNvPr id="39" name="Arrow: Curved Right 38">
            <a:extLst>
              <a:ext uri="{FF2B5EF4-FFF2-40B4-BE49-F238E27FC236}">
                <a16:creationId xmlns:a16="http://schemas.microsoft.com/office/drawing/2014/main" id="{501B0FE9-E819-4304-A48C-C994C6FFB88F}"/>
              </a:ext>
            </a:extLst>
          </p:cNvPr>
          <p:cNvSpPr/>
          <p:nvPr/>
        </p:nvSpPr>
        <p:spPr>
          <a:xfrm>
            <a:off x="2884161" y="2470576"/>
            <a:ext cx="1402090" cy="2359666"/>
          </a:xfrm>
          <a:prstGeom prst="curvedRightArrow">
            <a:avLst>
              <a:gd name="adj1" fmla="val 9242"/>
              <a:gd name="adj2" fmla="val 16070"/>
              <a:gd name="adj3" fmla="val 1112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mbria"/>
              <a:ea typeface="+mn-ea"/>
              <a:cs typeface="+mn-cs"/>
            </a:endParaRPr>
          </a:p>
        </p:txBody>
      </p:sp>
      <p:sp>
        <p:nvSpPr>
          <p:cNvPr id="40" name="Arrow: Curved Right 39">
            <a:extLst>
              <a:ext uri="{FF2B5EF4-FFF2-40B4-BE49-F238E27FC236}">
                <a16:creationId xmlns:a16="http://schemas.microsoft.com/office/drawing/2014/main" id="{CDB89385-FB56-420A-BC10-AA2D8A9443E4}"/>
              </a:ext>
            </a:extLst>
          </p:cNvPr>
          <p:cNvSpPr/>
          <p:nvPr/>
        </p:nvSpPr>
        <p:spPr>
          <a:xfrm>
            <a:off x="2884161" y="3943351"/>
            <a:ext cx="1402090" cy="1083569"/>
          </a:xfrm>
          <a:prstGeom prst="curvedRightArrow">
            <a:avLst>
              <a:gd name="adj1" fmla="val 9822"/>
              <a:gd name="adj2" fmla="val 18401"/>
              <a:gd name="adj3" fmla="val 15802"/>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mbria"/>
              <a:ea typeface="+mn-ea"/>
              <a:cs typeface="+mn-cs"/>
            </a:endParaRPr>
          </a:p>
        </p:txBody>
      </p:sp>
      <p:pic>
        <p:nvPicPr>
          <p:cNvPr id="8" name="Audio 7">
            <a:hlinkClick r:id="" action="ppaction://media"/>
            <a:extLst>
              <a:ext uri="{FF2B5EF4-FFF2-40B4-BE49-F238E27FC236}">
                <a16:creationId xmlns:a16="http://schemas.microsoft.com/office/drawing/2014/main" id="{EC6943C6-81C8-4516-BA84-AFBF5EB2FC58}"/>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664178" y="5520928"/>
            <a:ext cx="365522" cy="365522"/>
          </a:xfrm>
          <a:prstGeom prst="rect">
            <a:avLst/>
          </a:prstGeom>
        </p:spPr>
      </p:pic>
    </p:spTree>
    <p:custDataLst>
      <p:tags r:id="rId1"/>
    </p:custDataLst>
    <p:extLst>
      <p:ext uri="{BB962C8B-B14F-4D97-AF65-F5344CB8AC3E}">
        <p14:creationId xmlns:p14="http://schemas.microsoft.com/office/powerpoint/2010/main" val="1845281038"/>
      </p:ext>
    </p:extLst>
  </p:cSld>
  <p:clrMapOvr>
    <a:masterClrMapping/>
  </p:clrMapOvr>
  <mc:AlternateContent xmlns:mc="http://schemas.openxmlformats.org/markup-compatibility/2006" xmlns:p14="http://schemas.microsoft.com/office/powerpoint/2010/main">
    <mc:Choice Requires="p14">
      <p:transition p14:dur="10" advTm="46607"/>
    </mc:Choice>
    <mc:Fallback xmlns="">
      <p:transition advTm="46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500"/>
                                        <p:tgtEl>
                                          <p:spTgt spid="3">
                                            <p:txEl>
                                              <p:pRg st="1" end="1"/>
                                            </p:txEl>
                                          </p:spTgt>
                                        </p:tgtEl>
                                      </p:cBhvr>
                                    </p:animEffect>
                                  </p:childTnLst>
                                </p:cTn>
                              </p:par>
                              <p:par>
                                <p:cTn id="37" presetID="10" presetClass="exit" presetSubtype="0" fill="hold" grpId="1" nodeType="withEffect">
                                  <p:stCondLst>
                                    <p:cond delay="0"/>
                                  </p:stCondLst>
                                  <p:childTnLst>
                                    <p:animEffect transition="out" filter="fade">
                                      <p:cBhvr>
                                        <p:cTn id="38" dur="500"/>
                                        <p:tgtEl>
                                          <p:spTgt spid="28"/>
                                        </p:tgtEl>
                                      </p:cBhvr>
                                    </p:animEffect>
                                    <p:set>
                                      <p:cBhvr>
                                        <p:cTn id="39" dur="1" fill="hold">
                                          <p:stCondLst>
                                            <p:cond delay="499"/>
                                          </p:stCondLst>
                                        </p:cTn>
                                        <p:tgtEl>
                                          <p:spTgt spid="28"/>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9"/>
                                        </p:tgtEl>
                                      </p:cBhvr>
                                    </p:animEffect>
                                    <p:set>
                                      <p:cBhvr>
                                        <p:cTn id="42" dur="1" fill="hold">
                                          <p:stCondLst>
                                            <p:cond delay="499"/>
                                          </p:stCondLst>
                                        </p:cTn>
                                        <p:tgtEl>
                                          <p:spTgt spid="2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32"/>
                                        </p:tgtEl>
                                      </p:cBhvr>
                                    </p:animEffect>
                                    <p:set>
                                      <p:cBhvr>
                                        <p:cTn id="45" dur="1" fill="hold">
                                          <p:stCondLst>
                                            <p:cond delay="499"/>
                                          </p:stCondLst>
                                        </p:cTn>
                                        <p:tgtEl>
                                          <p:spTgt spid="3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par>
                          <p:cTn id="52" fill="hold">
                            <p:stCondLst>
                              <p:cond delay="500"/>
                            </p:stCondLst>
                            <p:childTnLst>
                              <p:par>
                                <p:cTn id="53" presetID="1" presetClass="emph" presetSubtype="2" fill="hold" nodeType="afterEffect">
                                  <p:stCondLst>
                                    <p:cond delay="0"/>
                                  </p:stCondLst>
                                  <p:childTnLst>
                                    <p:animClr clrSpc="rgb" dir="cw">
                                      <p:cBhvr>
                                        <p:cTn id="54" dur="100" fill="hold"/>
                                        <p:tgtEl>
                                          <p:spTgt spid="29"/>
                                        </p:tgtEl>
                                        <p:attrNameLst>
                                          <p:attrName>fillcolor</p:attrName>
                                        </p:attrNameLst>
                                      </p:cBhvr>
                                      <p:to>
                                        <a:srgbClr val="FFD965"/>
                                      </p:to>
                                    </p:animClr>
                                    <p:set>
                                      <p:cBhvr>
                                        <p:cTn id="55" dur="100" fill="hold"/>
                                        <p:tgtEl>
                                          <p:spTgt spid="29"/>
                                        </p:tgtEl>
                                        <p:attrNameLst>
                                          <p:attrName>fill.type</p:attrName>
                                        </p:attrNameLst>
                                      </p:cBhvr>
                                      <p:to>
                                        <p:strVal val="solid"/>
                                      </p:to>
                                    </p:set>
                                    <p:set>
                                      <p:cBhvr>
                                        <p:cTn id="56" dur="100" fill="hold"/>
                                        <p:tgtEl>
                                          <p:spTgt spid="29"/>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100" fill="hold"/>
                                        <p:tgtEl>
                                          <p:spTgt spid="28"/>
                                        </p:tgtEl>
                                        <p:attrNameLst>
                                          <p:attrName>fillcolor</p:attrName>
                                        </p:attrNameLst>
                                      </p:cBhvr>
                                      <p:to>
                                        <a:srgbClr val="FFD965"/>
                                      </p:to>
                                    </p:animClr>
                                    <p:set>
                                      <p:cBhvr>
                                        <p:cTn id="59" dur="100" fill="hold"/>
                                        <p:tgtEl>
                                          <p:spTgt spid="28"/>
                                        </p:tgtEl>
                                        <p:attrNameLst>
                                          <p:attrName>fill.type</p:attrName>
                                        </p:attrNameLst>
                                      </p:cBhvr>
                                      <p:to>
                                        <p:strVal val="solid"/>
                                      </p:to>
                                    </p:set>
                                    <p:set>
                                      <p:cBhvr>
                                        <p:cTn id="60" dur="100" fill="hold"/>
                                        <p:tgtEl>
                                          <p:spTgt spid="28"/>
                                        </p:tgtEl>
                                        <p:attrNameLst>
                                          <p:attrName>fill.on</p:attrName>
                                        </p:attrNameLst>
                                      </p:cBhvr>
                                      <p:to>
                                        <p:strVal val="true"/>
                                      </p:to>
                                    </p:set>
                                  </p:childTnLst>
                                </p:cTn>
                              </p:par>
                            </p:childTnLst>
                          </p:cTn>
                        </p:par>
                        <p:par>
                          <p:cTn id="61" fill="hold">
                            <p:stCondLst>
                              <p:cond delay="600"/>
                            </p:stCondLst>
                            <p:childTnLst>
                              <p:par>
                                <p:cTn id="62" presetID="10" presetClass="entr" presetSubtype="0" fill="hold" grpId="2"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childTnLst>
                                </p:cTn>
                              </p:par>
                              <p:par>
                                <p:cTn id="65" presetID="10" presetClass="entr" presetSubtype="0" fill="hold" grpId="2"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10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1000"/>
                                        <p:tgtEl>
                                          <p:spTgt spid="39"/>
                                        </p:tgtEl>
                                      </p:cBhvr>
                                    </p:animEffect>
                                  </p:childTnLst>
                                </p:cTn>
                              </p:par>
                            </p:childTnLst>
                          </p:cTn>
                        </p:par>
                        <p:par>
                          <p:cTn id="75" fill="hold">
                            <p:stCondLst>
                              <p:cond delay="2600"/>
                            </p:stCondLst>
                            <p:childTnLst>
                              <p:par>
                                <p:cTn id="76" presetID="10" presetClass="entr" presetSubtype="0" fill="hold"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9" fill="hold" display="0">
                  <p:stCondLst>
                    <p:cond delay="indefinite"/>
                  </p:stCondLst>
                  <p:endCondLst>
                    <p:cond evt="onStopAudio" delay="0">
                      <p:tgtEl>
                        <p:sldTgt/>
                      </p:tgtEl>
                    </p:cond>
                  </p:endCondLst>
                </p:cTn>
                <p:tgtEl>
                  <p:spTgt spid="8"/>
                </p:tgtEl>
              </p:cMediaNode>
            </p:audio>
          </p:childTnLst>
        </p:cTn>
      </p:par>
    </p:tnLst>
    <p:bldLst>
      <p:bldP spid="28" grpId="0" animBg="1"/>
      <p:bldP spid="28" grpId="1" animBg="1"/>
      <p:bldP spid="28" grpId="2" animBg="1"/>
      <p:bldP spid="29" grpId="0" animBg="1"/>
      <p:bldP spid="29" grpId="1" animBg="1"/>
      <p:bldP spid="29" grpId="2" animBg="1"/>
      <p:bldP spid="3" grpId="0" uiExpand="1" build="p"/>
      <p:bldP spid="32" grpId="0" animBg="1"/>
      <p:bldP spid="32" grpId="1" animBg="1"/>
      <p:bldP spid="33" grpId="0" animBg="1"/>
      <p:bldP spid="33" grpId="1" animBg="1"/>
      <p:bldP spid="39" grpId="0" animBg="1"/>
      <p:bldP spid="40"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F37C3FB5-B2CA-4136-B3F0-F2FD8B4F497D}"/>
              </a:ext>
            </a:extLst>
          </p:cNvPr>
          <p:cNvSpPr/>
          <p:nvPr/>
        </p:nvSpPr>
        <p:spPr>
          <a:xfrm>
            <a:off x="6065466" y="1888873"/>
            <a:ext cx="2293679" cy="355118"/>
          </a:xfrm>
          <a:prstGeom prst="roundRect">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mbria"/>
              <a:ea typeface="+mn-ea"/>
              <a:cs typeface="+mn-cs"/>
            </a:endParaRPr>
          </a:p>
        </p:txBody>
      </p:sp>
      <p:sp>
        <p:nvSpPr>
          <p:cNvPr id="28" name="Rectangle: Rounded Corners 27">
            <a:extLst>
              <a:ext uri="{FF2B5EF4-FFF2-40B4-BE49-F238E27FC236}">
                <a16:creationId xmlns:a16="http://schemas.microsoft.com/office/drawing/2014/main" id="{79B6DEFA-15DE-40F6-8100-26A76B3CACAA}"/>
              </a:ext>
            </a:extLst>
          </p:cNvPr>
          <p:cNvSpPr/>
          <p:nvPr/>
        </p:nvSpPr>
        <p:spPr>
          <a:xfrm>
            <a:off x="6068684" y="2840980"/>
            <a:ext cx="2293679" cy="35511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mbria"/>
              <a:ea typeface="+mn-ea"/>
              <a:cs typeface="+mn-cs"/>
            </a:endParaRPr>
          </a:p>
        </p:txBody>
      </p:sp>
      <p:sp>
        <p:nvSpPr>
          <p:cNvPr id="3" name="Content Placeholder 2">
            <a:extLst>
              <a:ext uri="{FF2B5EF4-FFF2-40B4-BE49-F238E27FC236}">
                <a16:creationId xmlns:a16="http://schemas.microsoft.com/office/drawing/2014/main" id="{983A0334-A864-439A-8AC5-7F321977B90A}"/>
              </a:ext>
            </a:extLst>
          </p:cNvPr>
          <p:cNvSpPr>
            <a:spLocks noGrp="1"/>
          </p:cNvSpPr>
          <p:nvPr>
            <p:ph idx="1"/>
          </p:nvPr>
        </p:nvSpPr>
        <p:spPr>
          <a:xfrm>
            <a:off x="171450" y="1657350"/>
            <a:ext cx="8686800" cy="3738893"/>
          </a:xfrm>
        </p:spPr>
        <p:txBody>
          <a:bodyPr anchor="ctr">
            <a:normAutofit/>
          </a:bodyPr>
          <a:lstStyle/>
          <a:p>
            <a:pPr>
              <a:buFont typeface="Wingdings" panose="05000000000000000000" pitchFamily="2" charset="2"/>
              <a:buChar char="Ø"/>
            </a:pPr>
            <a:r>
              <a:rPr lang="en-US" sz="3300" b="1" dirty="0">
                <a:solidFill>
                  <a:srgbClr val="FF0066"/>
                </a:solidFill>
              </a:rPr>
              <a:t>CROW-cache </a:t>
            </a:r>
            <a:endParaRPr lang="en-US" sz="3300" dirty="0">
              <a:latin typeface="Cambria" panose="02040503050406030204" pitchFamily="18" charset="0"/>
              <a:ea typeface="Cambria" panose="02040503050406030204" pitchFamily="18" charset="0"/>
            </a:endParaRPr>
          </a:p>
          <a:p>
            <a:pPr lvl="1">
              <a:buFont typeface="Wingdings" panose="05000000000000000000" pitchFamily="2" charset="2"/>
              <a:buChar char="ü"/>
            </a:pPr>
            <a:r>
              <a:rPr lang="en-US" sz="3000" dirty="0">
                <a:latin typeface="Cambria" panose="02040503050406030204" pitchFamily="18" charset="0"/>
                <a:ea typeface="Cambria" panose="02040503050406030204" pitchFamily="18" charset="0"/>
              </a:rPr>
              <a:t>reduces </a:t>
            </a:r>
            <a:r>
              <a:rPr lang="en-US" sz="3000" i="1" dirty="0">
                <a:latin typeface="Cambria" panose="02040503050406030204" pitchFamily="18" charset="0"/>
                <a:ea typeface="Cambria" panose="02040503050406030204" pitchFamily="18" charset="0"/>
              </a:rPr>
              <a:t>access latency</a:t>
            </a:r>
            <a:endParaRPr lang="en-US" sz="3000" i="1" dirty="0"/>
          </a:p>
          <a:p>
            <a:pPr marL="342900" lvl="1" indent="0">
              <a:buNone/>
            </a:pPr>
            <a:endParaRPr lang="en-US" sz="3000" b="1" dirty="0">
              <a:solidFill>
                <a:srgbClr val="FF0066"/>
              </a:solidFill>
            </a:endParaRPr>
          </a:p>
          <a:p>
            <a:pPr>
              <a:buFont typeface="Wingdings" panose="05000000000000000000" pitchFamily="2" charset="2"/>
              <a:buChar char="Ø"/>
            </a:pPr>
            <a:r>
              <a:rPr lang="en-US" sz="3300" b="1" dirty="0">
                <a:solidFill>
                  <a:srgbClr val="FF0066"/>
                </a:solidFill>
              </a:rPr>
              <a:t>CROW-ref </a:t>
            </a:r>
            <a:endParaRPr lang="en-US" sz="3300" dirty="0">
              <a:latin typeface="Cambria" panose="02040503050406030204" pitchFamily="18" charset="0"/>
              <a:ea typeface="Cambria" panose="02040503050406030204" pitchFamily="18" charset="0"/>
            </a:endParaRPr>
          </a:p>
          <a:p>
            <a:pPr lvl="1">
              <a:buFont typeface="Wingdings" panose="05000000000000000000" pitchFamily="2" charset="2"/>
              <a:buChar char="ü"/>
            </a:pPr>
            <a:r>
              <a:rPr lang="en-US" sz="3000" dirty="0">
                <a:latin typeface="Cambria" panose="02040503050406030204" pitchFamily="18" charset="0"/>
                <a:ea typeface="Cambria" panose="02040503050406030204" pitchFamily="18" charset="0"/>
              </a:rPr>
              <a:t>reduces DRAM </a:t>
            </a:r>
            <a:r>
              <a:rPr lang="en-US" sz="3000" i="1" dirty="0">
                <a:latin typeface="Cambria" panose="02040503050406030204" pitchFamily="18" charset="0"/>
                <a:ea typeface="Cambria" panose="02040503050406030204" pitchFamily="18" charset="0"/>
              </a:rPr>
              <a:t>refresh overhead</a:t>
            </a:r>
            <a:endParaRPr lang="en-US" sz="3000" i="1" dirty="0"/>
          </a:p>
          <a:p>
            <a:pPr marL="342900" lvl="1" indent="0">
              <a:buNone/>
            </a:pPr>
            <a:endParaRPr lang="en-US" sz="3000" dirty="0">
              <a:solidFill>
                <a:schemeClr val="tx1">
                  <a:lumMod val="50000"/>
                  <a:lumOff val="50000"/>
                </a:schemeClr>
              </a:solidFill>
            </a:endParaRPr>
          </a:p>
          <a:p>
            <a:pPr>
              <a:buFont typeface="Wingdings" panose="05000000000000000000" pitchFamily="2" charset="2"/>
              <a:buChar char="Ø"/>
            </a:pPr>
            <a:r>
              <a:rPr lang="en-US" sz="3000" dirty="0"/>
              <a:t>A mechanism for protecting against </a:t>
            </a:r>
            <a:r>
              <a:rPr lang="en-US" sz="3000" i="1" dirty="0" err="1"/>
              <a:t>RowHammer</a:t>
            </a:r>
            <a:endParaRPr lang="en-US" sz="3300" i="1" dirty="0"/>
          </a:p>
        </p:txBody>
      </p:sp>
      <p:sp>
        <p:nvSpPr>
          <p:cNvPr id="2" name="Title 1">
            <a:extLst>
              <a:ext uri="{FF2B5EF4-FFF2-40B4-BE49-F238E27FC236}">
                <a16:creationId xmlns:a16="http://schemas.microsoft.com/office/drawing/2014/main" id="{B57DA618-DA85-4786-B350-9C791313FE0A}"/>
              </a:ext>
            </a:extLst>
          </p:cNvPr>
          <p:cNvSpPr>
            <a:spLocks noGrp="1"/>
          </p:cNvSpPr>
          <p:nvPr>
            <p:ph type="title"/>
          </p:nvPr>
        </p:nvSpPr>
        <p:spPr/>
        <p:txBody>
          <a:bodyPr>
            <a:normAutofit/>
          </a:bodyPr>
          <a:lstStyle/>
          <a:p>
            <a:r>
              <a:rPr lang="en-US" dirty="0"/>
              <a:t>Use Cases of CROW</a:t>
            </a:r>
          </a:p>
        </p:txBody>
      </p:sp>
      <p:sp>
        <p:nvSpPr>
          <p:cNvPr id="5" name="Rectangle: Rounded Corners 4">
            <a:extLst>
              <a:ext uri="{FF2B5EF4-FFF2-40B4-BE49-F238E27FC236}">
                <a16:creationId xmlns:a16="http://schemas.microsoft.com/office/drawing/2014/main" id="{BFC0183B-2F05-4FA7-9B37-A8EDE479041D}"/>
              </a:ext>
            </a:extLst>
          </p:cNvPr>
          <p:cNvSpPr/>
          <p:nvPr/>
        </p:nvSpPr>
        <p:spPr>
          <a:xfrm>
            <a:off x="6065466" y="1275007"/>
            <a:ext cx="2293679" cy="35511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mbria"/>
              <a:ea typeface="+mn-ea"/>
              <a:cs typeface="+mn-cs"/>
            </a:endParaRPr>
          </a:p>
        </p:txBody>
      </p:sp>
      <p:sp>
        <p:nvSpPr>
          <p:cNvPr id="6" name="Rectangle: Rounded Corners 5">
            <a:extLst>
              <a:ext uri="{FF2B5EF4-FFF2-40B4-BE49-F238E27FC236}">
                <a16:creationId xmlns:a16="http://schemas.microsoft.com/office/drawing/2014/main" id="{62487DEE-95E3-4330-9B02-5716E842E56C}"/>
              </a:ext>
            </a:extLst>
          </p:cNvPr>
          <p:cNvSpPr/>
          <p:nvPr/>
        </p:nvSpPr>
        <p:spPr>
          <a:xfrm>
            <a:off x="6057900" y="2515240"/>
            <a:ext cx="2301245" cy="32746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mbria"/>
              <a:ea typeface="+mn-ea"/>
              <a:cs typeface="+mn-cs"/>
            </a:endParaRPr>
          </a:p>
        </p:txBody>
      </p:sp>
      <p:pic>
        <p:nvPicPr>
          <p:cNvPr id="10" name="Audio 73">
            <a:hlinkClick r:id="" action="ppaction://media"/>
            <a:extLst>
              <a:ext uri="{FF2B5EF4-FFF2-40B4-BE49-F238E27FC236}">
                <a16:creationId xmlns:a16="http://schemas.microsoft.com/office/drawing/2014/main" id="{2B8D0FB4-E7AD-481E-A1EF-4012C4DA1AE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64178" y="5520928"/>
            <a:ext cx="365522" cy="365522"/>
          </a:xfrm>
          <a:prstGeom prst="rect">
            <a:avLst/>
          </a:prstGeom>
        </p:spPr>
      </p:pic>
      <p:sp>
        <p:nvSpPr>
          <p:cNvPr id="19" name="Arrow: Curved Right 18">
            <a:extLst>
              <a:ext uri="{FF2B5EF4-FFF2-40B4-BE49-F238E27FC236}">
                <a16:creationId xmlns:a16="http://schemas.microsoft.com/office/drawing/2014/main" id="{CB013F6E-8DDB-40C4-8546-DE5BF713D85A}"/>
              </a:ext>
            </a:extLst>
          </p:cNvPr>
          <p:cNvSpPr/>
          <p:nvPr/>
        </p:nvSpPr>
        <p:spPr>
          <a:xfrm>
            <a:off x="4914900" y="1325780"/>
            <a:ext cx="1111999" cy="2327304"/>
          </a:xfrm>
          <a:prstGeom prst="curvedRightArrow">
            <a:avLst>
              <a:gd name="adj1" fmla="val 15639"/>
              <a:gd name="adj2" fmla="val 33277"/>
              <a:gd name="adj3" fmla="val 2253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mbria"/>
              <a:ea typeface="+mn-ea"/>
              <a:cs typeface="+mn-cs"/>
            </a:endParaRPr>
          </a:p>
        </p:txBody>
      </p:sp>
      <p:sp>
        <p:nvSpPr>
          <p:cNvPr id="20" name="Arrow: Curved Right 19">
            <a:extLst>
              <a:ext uri="{FF2B5EF4-FFF2-40B4-BE49-F238E27FC236}">
                <a16:creationId xmlns:a16="http://schemas.microsoft.com/office/drawing/2014/main" id="{45D57253-80D9-4533-9474-BA721202DC8C}"/>
              </a:ext>
            </a:extLst>
          </p:cNvPr>
          <p:cNvSpPr/>
          <p:nvPr/>
        </p:nvSpPr>
        <p:spPr>
          <a:xfrm rot="10564546">
            <a:off x="8418330" y="2505862"/>
            <a:ext cx="587615" cy="988622"/>
          </a:xfrm>
          <a:prstGeom prst="curvedRightArrow">
            <a:avLst>
              <a:gd name="adj1" fmla="val 25985"/>
              <a:gd name="adj2" fmla="val 52772"/>
              <a:gd name="adj3" fmla="val 2673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mbria"/>
              <a:ea typeface="+mn-ea"/>
              <a:cs typeface="+mn-cs"/>
            </a:endParaRPr>
          </a:p>
        </p:txBody>
      </p:sp>
      <p:sp>
        <p:nvSpPr>
          <p:cNvPr id="21" name="Arrow: Curved Right 20">
            <a:extLst>
              <a:ext uri="{FF2B5EF4-FFF2-40B4-BE49-F238E27FC236}">
                <a16:creationId xmlns:a16="http://schemas.microsoft.com/office/drawing/2014/main" id="{4957B03C-49E0-4E2C-AD11-886F167EC931}"/>
              </a:ext>
            </a:extLst>
          </p:cNvPr>
          <p:cNvSpPr/>
          <p:nvPr/>
        </p:nvSpPr>
        <p:spPr>
          <a:xfrm>
            <a:off x="4914900" y="1349937"/>
            <a:ext cx="1118260" cy="2079063"/>
          </a:xfrm>
          <a:prstGeom prst="curvedRightArrow">
            <a:avLst>
              <a:gd name="adj1" fmla="val 8823"/>
              <a:gd name="adj2" fmla="val 18026"/>
              <a:gd name="adj3" fmla="val 1436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mbria"/>
              <a:ea typeface="+mn-ea"/>
              <a:cs typeface="+mn-cs"/>
            </a:endParaRPr>
          </a:p>
        </p:txBody>
      </p:sp>
      <p:sp>
        <p:nvSpPr>
          <p:cNvPr id="22" name="Arrow: Curved Right 21">
            <a:extLst>
              <a:ext uri="{FF2B5EF4-FFF2-40B4-BE49-F238E27FC236}">
                <a16:creationId xmlns:a16="http://schemas.microsoft.com/office/drawing/2014/main" id="{0BA6B16B-77B8-40D4-9279-F6F9DA297DCD}"/>
              </a:ext>
            </a:extLst>
          </p:cNvPr>
          <p:cNvSpPr/>
          <p:nvPr/>
        </p:nvSpPr>
        <p:spPr>
          <a:xfrm>
            <a:off x="5143500" y="2639997"/>
            <a:ext cx="876908" cy="989029"/>
          </a:xfrm>
          <a:prstGeom prst="curvedRightArrow">
            <a:avLst>
              <a:gd name="adj1" fmla="val 11065"/>
              <a:gd name="adj2" fmla="val 22581"/>
              <a:gd name="adj3" fmla="val 1667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mbria"/>
              <a:ea typeface="+mn-ea"/>
              <a:cs typeface="+mn-cs"/>
            </a:endParaRPr>
          </a:p>
        </p:txBody>
      </p:sp>
      <p:pic>
        <p:nvPicPr>
          <p:cNvPr id="4" name="Picture 3">
            <a:extLst>
              <a:ext uri="{FF2B5EF4-FFF2-40B4-BE49-F238E27FC236}">
                <a16:creationId xmlns:a16="http://schemas.microsoft.com/office/drawing/2014/main" id="{A4EA6595-6B60-440B-9263-475982D423B1}"/>
              </a:ext>
            </a:extLst>
          </p:cNvPr>
          <p:cNvPicPr>
            <a:picLocks noChangeAspect="1"/>
          </p:cNvPicPr>
          <p:nvPr/>
        </p:nvPicPr>
        <p:blipFill>
          <a:blip r:embed="rId9"/>
          <a:stretch>
            <a:fillRect/>
          </a:stretch>
        </p:blipFill>
        <p:spPr>
          <a:xfrm>
            <a:off x="6091509" y="1291095"/>
            <a:ext cx="2440684" cy="2361989"/>
          </a:xfrm>
          <a:prstGeom prst="rect">
            <a:avLst/>
          </a:prstGeom>
        </p:spPr>
      </p:pic>
      <p:pic>
        <p:nvPicPr>
          <p:cNvPr id="17" name="Picture 16">
            <a:extLst>
              <a:ext uri="{FF2B5EF4-FFF2-40B4-BE49-F238E27FC236}">
                <a16:creationId xmlns:a16="http://schemas.microsoft.com/office/drawing/2014/main" id="{68DF66E1-24FD-471C-9931-91EF30CAB93E}"/>
              </a:ext>
            </a:extLst>
          </p:cNvPr>
          <p:cNvPicPr>
            <a:picLocks noChangeAspect="1"/>
          </p:cNvPicPr>
          <p:nvPr/>
        </p:nvPicPr>
        <p:blipFill>
          <a:blip r:embed="rId10"/>
          <a:stretch>
            <a:fillRect/>
          </a:stretch>
        </p:blipFill>
        <p:spPr>
          <a:xfrm>
            <a:off x="6091509" y="3159561"/>
            <a:ext cx="2440685" cy="493328"/>
          </a:xfrm>
          <a:prstGeom prst="rect">
            <a:avLst/>
          </a:prstGeom>
        </p:spPr>
      </p:pic>
      <p:pic>
        <p:nvPicPr>
          <p:cNvPr id="18" name="Picture 17">
            <a:extLst>
              <a:ext uri="{FF2B5EF4-FFF2-40B4-BE49-F238E27FC236}">
                <a16:creationId xmlns:a16="http://schemas.microsoft.com/office/drawing/2014/main" id="{BF45EB4B-3308-48F0-8276-2B1402C27B9C}"/>
              </a:ext>
            </a:extLst>
          </p:cNvPr>
          <p:cNvPicPr>
            <a:picLocks noChangeAspect="1"/>
          </p:cNvPicPr>
          <p:nvPr/>
        </p:nvPicPr>
        <p:blipFill>
          <a:blip r:embed="rId11"/>
          <a:stretch>
            <a:fillRect/>
          </a:stretch>
        </p:blipFill>
        <p:spPr>
          <a:xfrm>
            <a:off x="6097092" y="3159561"/>
            <a:ext cx="2440684" cy="498040"/>
          </a:xfrm>
          <a:prstGeom prst="rect">
            <a:avLst/>
          </a:prstGeom>
        </p:spPr>
      </p:pic>
      <p:sp>
        <p:nvSpPr>
          <p:cNvPr id="23" name="TextBox 22">
            <a:extLst>
              <a:ext uri="{FF2B5EF4-FFF2-40B4-BE49-F238E27FC236}">
                <a16:creationId xmlns:a16="http://schemas.microsoft.com/office/drawing/2014/main" id="{3CC0A6F7-27BF-4749-8299-8E8B50E51CB1}"/>
              </a:ext>
            </a:extLst>
          </p:cNvPr>
          <p:cNvSpPr txBox="1"/>
          <p:nvPr/>
        </p:nvSpPr>
        <p:spPr>
          <a:xfrm>
            <a:off x="5088279" y="1893585"/>
            <a:ext cx="1207607" cy="415498"/>
          </a:xfrm>
          <a:prstGeom prst="rect">
            <a:avLst/>
          </a:prstGeom>
          <a:no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C00000"/>
                </a:solidFill>
                <a:effectLst/>
                <a:uLnTx/>
                <a:uFillTx/>
                <a:latin typeface="Cambria"/>
                <a:ea typeface="+mn-ea"/>
                <a:cs typeface="+mn-cs"/>
              </a:rPr>
              <a:t>weak</a:t>
            </a:r>
          </a:p>
        </p:txBody>
      </p:sp>
      <p:sp>
        <p:nvSpPr>
          <p:cNvPr id="24" name="TextBox 23">
            <a:extLst>
              <a:ext uri="{FF2B5EF4-FFF2-40B4-BE49-F238E27FC236}">
                <a16:creationId xmlns:a16="http://schemas.microsoft.com/office/drawing/2014/main" id="{5C2ED028-F71F-4046-B8CA-B1BC3B2AE069}"/>
              </a:ext>
            </a:extLst>
          </p:cNvPr>
          <p:cNvSpPr txBox="1"/>
          <p:nvPr/>
        </p:nvSpPr>
        <p:spPr>
          <a:xfrm>
            <a:off x="4993273" y="2777925"/>
            <a:ext cx="1207607" cy="415498"/>
          </a:xfrm>
          <a:prstGeom prst="rect">
            <a:avLst/>
          </a:prstGeom>
          <a:no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00B050"/>
                </a:solidFill>
                <a:effectLst/>
                <a:uLnTx/>
                <a:uFillTx/>
                <a:latin typeface="Cambria"/>
                <a:ea typeface="+mn-ea"/>
                <a:cs typeface="+mn-cs"/>
              </a:rPr>
              <a:t>strong</a:t>
            </a:r>
          </a:p>
        </p:txBody>
      </p:sp>
      <p:sp>
        <p:nvSpPr>
          <p:cNvPr id="25" name="Arrow: Curved Right 24">
            <a:extLst>
              <a:ext uri="{FF2B5EF4-FFF2-40B4-BE49-F238E27FC236}">
                <a16:creationId xmlns:a16="http://schemas.microsoft.com/office/drawing/2014/main" id="{1BBE79B4-DF82-42F0-AE1C-92DEF39F1295}"/>
              </a:ext>
            </a:extLst>
          </p:cNvPr>
          <p:cNvSpPr/>
          <p:nvPr/>
        </p:nvSpPr>
        <p:spPr>
          <a:xfrm flipH="1">
            <a:off x="8434976" y="2914651"/>
            <a:ext cx="604110" cy="679685"/>
          </a:xfrm>
          <a:prstGeom prst="curvedRightArrow">
            <a:avLst>
              <a:gd name="adj1" fmla="val 25985"/>
              <a:gd name="adj2" fmla="val 52772"/>
              <a:gd name="adj3" fmla="val 2673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mbria"/>
              <a:ea typeface="+mn-ea"/>
              <a:cs typeface="+mn-cs"/>
            </a:endParaRPr>
          </a:p>
        </p:txBody>
      </p:sp>
      <p:pic>
        <p:nvPicPr>
          <p:cNvPr id="11" name="Audio 10">
            <a:hlinkClick r:id="" action="ppaction://media"/>
            <a:extLst>
              <a:ext uri="{FF2B5EF4-FFF2-40B4-BE49-F238E27FC236}">
                <a16:creationId xmlns:a16="http://schemas.microsoft.com/office/drawing/2014/main" id="{47CC87B9-93DB-4303-969F-F0CFE2014ECD}"/>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664178" y="5520928"/>
            <a:ext cx="365522" cy="365522"/>
          </a:xfrm>
          <a:prstGeom prst="rect">
            <a:avLst/>
          </a:prstGeom>
        </p:spPr>
      </p:pic>
    </p:spTree>
    <p:custDataLst>
      <p:tags r:id="rId1"/>
    </p:custDataLst>
    <p:extLst>
      <p:ext uri="{BB962C8B-B14F-4D97-AF65-F5344CB8AC3E}">
        <p14:creationId xmlns:p14="http://schemas.microsoft.com/office/powerpoint/2010/main" val="1390228631"/>
      </p:ext>
    </p:extLst>
  </p:cSld>
  <p:clrMapOvr>
    <a:masterClrMapping/>
  </p:clrMapOvr>
  <mc:AlternateContent xmlns:mc="http://schemas.openxmlformats.org/markup-compatibility/2006" xmlns:p14="http://schemas.microsoft.com/office/powerpoint/2010/main">
    <mc:Choice Requires="p14">
      <p:transition spd="slow" p14:dur="2000" advTm="55046"/>
    </mc:Choice>
    <mc:Fallback xmlns="">
      <p:transition spd="slow" advTm="55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childTnLst>
                          </p:cTn>
                        </p:par>
                        <p:par>
                          <p:cTn id="57" fill="hold">
                            <p:stCondLst>
                              <p:cond delay="500"/>
                            </p:stCondLst>
                            <p:childTnLst>
                              <p:par>
                                <p:cTn id="58" presetID="1" presetClass="emph" presetSubtype="2" fill="hold" nodeType="afterEffect">
                                  <p:stCondLst>
                                    <p:cond delay="0"/>
                                  </p:stCondLst>
                                  <p:childTnLst>
                                    <p:animClr clrSpc="rgb" dir="cw">
                                      <p:cBhvr>
                                        <p:cTn id="59" dur="100" fill="hold"/>
                                        <p:tgtEl>
                                          <p:spTgt spid="6"/>
                                        </p:tgtEl>
                                        <p:attrNameLst>
                                          <p:attrName>fillcolor</p:attrName>
                                        </p:attrNameLst>
                                      </p:cBhvr>
                                      <p:to>
                                        <a:srgbClr val="FFD965"/>
                                      </p:to>
                                    </p:animClr>
                                    <p:set>
                                      <p:cBhvr>
                                        <p:cTn id="60" dur="100" fill="hold"/>
                                        <p:tgtEl>
                                          <p:spTgt spid="6"/>
                                        </p:tgtEl>
                                        <p:attrNameLst>
                                          <p:attrName>fill.type</p:attrName>
                                        </p:attrNameLst>
                                      </p:cBhvr>
                                      <p:to>
                                        <p:strVal val="solid"/>
                                      </p:to>
                                    </p:set>
                                    <p:set>
                                      <p:cBhvr>
                                        <p:cTn id="61" dur="100" fill="hold"/>
                                        <p:tgtEl>
                                          <p:spTgt spid="6"/>
                                        </p:tgtEl>
                                        <p:attrNameLst>
                                          <p:attrName>fill.on</p:attrName>
                                        </p:attrNameLst>
                                      </p:cBhvr>
                                      <p:to>
                                        <p:strVal val="true"/>
                                      </p:to>
                                    </p:set>
                                  </p:childTnLst>
                                </p:cTn>
                              </p:par>
                              <p:par>
                                <p:cTn id="62" presetID="1" presetClass="emph" presetSubtype="2" fill="hold" nodeType="withEffect">
                                  <p:stCondLst>
                                    <p:cond delay="0"/>
                                  </p:stCondLst>
                                  <p:childTnLst>
                                    <p:animClr clrSpc="rgb" dir="cw">
                                      <p:cBhvr>
                                        <p:cTn id="63" dur="100" fill="hold"/>
                                        <p:tgtEl>
                                          <p:spTgt spid="5"/>
                                        </p:tgtEl>
                                        <p:attrNameLst>
                                          <p:attrName>fillcolor</p:attrName>
                                        </p:attrNameLst>
                                      </p:cBhvr>
                                      <p:to>
                                        <a:srgbClr val="FFD965"/>
                                      </p:to>
                                    </p:animClr>
                                    <p:set>
                                      <p:cBhvr>
                                        <p:cTn id="64" dur="100" fill="hold"/>
                                        <p:tgtEl>
                                          <p:spTgt spid="5"/>
                                        </p:tgtEl>
                                        <p:attrNameLst>
                                          <p:attrName>fill.type</p:attrName>
                                        </p:attrNameLst>
                                      </p:cBhvr>
                                      <p:to>
                                        <p:strVal val="solid"/>
                                      </p:to>
                                    </p:set>
                                    <p:set>
                                      <p:cBhvr>
                                        <p:cTn id="65" dur="100" fill="hold"/>
                                        <p:tgtEl>
                                          <p:spTgt spid="5"/>
                                        </p:tgtEl>
                                        <p:attrNameLst>
                                          <p:attrName>fill.on</p:attrName>
                                        </p:attrNameLst>
                                      </p:cBhvr>
                                      <p:to>
                                        <p:strVal val="true"/>
                                      </p:to>
                                    </p:set>
                                  </p:childTnLst>
                                </p:cTn>
                              </p:par>
                            </p:childTnLst>
                          </p:cTn>
                        </p:par>
                        <p:par>
                          <p:cTn id="66" fill="hold">
                            <p:stCondLst>
                              <p:cond delay="600"/>
                            </p:stCondLst>
                            <p:childTnLst>
                              <p:par>
                                <p:cTn id="67" presetID="10" presetClass="entr" presetSubtype="0" fill="hold" grpId="2" nodeType="after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1000"/>
                                        <p:tgtEl>
                                          <p:spTgt spid="5"/>
                                        </p:tgtEl>
                                      </p:cBhvr>
                                    </p:animEffect>
                                  </p:childTnLst>
                                </p:cTn>
                              </p:par>
                              <p:par>
                                <p:cTn id="70" presetID="10" presetClass="entr" presetSubtype="0" fill="hold" grpId="2"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1000"/>
                                        <p:tgtEl>
                                          <p:spTgt spid="6"/>
                                        </p:tgtEl>
                                      </p:cBhvr>
                                    </p:animEffect>
                                  </p:childTnLst>
                                </p:cTn>
                              </p:par>
                            </p:childTnLst>
                          </p:cTn>
                        </p:par>
                        <p:par>
                          <p:cTn id="73" fill="hold">
                            <p:stCondLst>
                              <p:cond delay="1600"/>
                            </p:stCondLst>
                            <p:childTnLst>
                              <p:par>
                                <p:cTn id="74" presetID="10" presetClass="entr" presetSubtype="0"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1000"/>
                                        <p:tgtEl>
                                          <p:spTgt spid="21"/>
                                        </p:tgtEl>
                                      </p:cBhvr>
                                    </p:animEffect>
                                  </p:childTnLst>
                                </p:cTn>
                              </p:par>
                            </p:childTnLst>
                          </p:cTn>
                        </p:par>
                        <p:par>
                          <p:cTn id="80" fill="hold">
                            <p:stCondLst>
                              <p:cond delay="2600"/>
                            </p:stCondLst>
                            <p:childTnLst>
                              <p:par>
                                <p:cTn id="81" presetID="10" presetClass="entr" presetSubtype="0" fill="hold"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
                                            <p:txEl>
                                              <p:pRg st="3" end="3"/>
                                            </p:txEl>
                                          </p:spTgt>
                                        </p:tgtEl>
                                        <p:attrNameLst>
                                          <p:attrName>style.visibility</p:attrName>
                                        </p:attrNameLst>
                                      </p:cBhvr>
                                      <p:to>
                                        <p:strVal val="visible"/>
                                      </p:to>
                                    </p:set>
                                    <p:animEffect transition="in" filter="fade">
                                      <p:cBhvr>
                                        <p:cTn id="88" dur="500"/>
                                        <p:tgtEl>
                                          <p:spTgt spid="3">
                                            <p:txEl>
                                              <p:pRg st="3" end="3"/>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
                                            <p:txEl>
                                              <p:pRg st="4" end="4"/>
                                            </p:txEl>
                                          </p:spTgt>
                                        </p:tgtEl>
                                        <p:attrNameLst>
                                          <p:attrName>style.visibility</p:attrName>
                                        </p:attrNameLst>
                                      </p:cBhvr>
                                      <p:to>
                                        <p:strVal val="visible"/>
                                      </p:to>
                                    </p:set>
                                    <p:animEffect transition="in" filter="fade">
                                      <p:cBhvr>
                                        <p:cTn id="91" dur="500"/>
                                        <p:tgtEl>
                                          <p:spTgt spid="3">
                                            <p:txEl>
                                              <p:pRg st="4" end="4"/>
                                            </p:txEl>
                                          </p:spTgt>
                                        </p:tgtEl>
                                      </p:cBhvr>
                                    </p:animEffect>
                                  </p:childTnLst>
                                </p:cTn>
                              </p:par>
                              <p:par>
                                <p:cTn id="92" presetID="10" presetClass="exit" presetSubtype="0" fill="hold" nodeType="withEffect">
                                  <p:stCondLst>
                                    <p:cond delay="0"/>
                                  </p:stCondLst>
                                  <p:childTnLst>
                                    <p:animEffect transition="out" filter="fade">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21"/>
                                        </p:tgtEl>
                                      </p:cBhvr>
                                    </p:animEffect>
                                    <p:set>
                                      <p:cBhvr>
                                        <p:cTn id="97" dur="1" fill="hold">
                                          <p:stCondLst>
                                            <p:cond delay="499"/>
                                          </p:stCondLst>
                                        </p:cTn>
                                        <p:tgtEl>
                                          <p:spTgt spid="2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22"/>
                                        </p:tgtEl>
                                      </p:cBhvr>
                                    </p:animEffect>
                                    <p:set>
                                      <p:cBhvr>
                                        <p:cTn id="100" dur="1" fill="hold">
                                          <p:stCondLst>
                                            <p:cond delay="499"/>
                                          </p:stCondLst>
                                        </p:cTn>
                                        <p:tgtEl>
                                          <p:spTgt spid="22"/>
                                        </p:tgtEl>
                                        <p:attrNameLst>
                                          <p:attrName>style.visibility</p:attrName>
                                        </p:attrNameLst>
                                      </p:cBhvr>
                                      <p:to>
                                        <p:strVal val="hidden"/>
                                      </p:to>
                                    </p:set>
                                  </p:childTnLst>
                                </p:cTn>
                              </p:par>
                              <p:par>
                                <p:cTn id="101" presetID="10" presetClass="exit" presetSubtype="0" fill="hold" grpId="3" nodeType="withEffect">
                                  <p:stCondLst>
                                    <p:cond delay="0"/>
                                  </p:stCondLst>
                                  <p:childTnLst>
                                    <p:animEffect transition="out" filter="fade">
                                      <p:cBhvr>
                                        <p:cTn id="102" dur="500"/>
                                        <p:tgtEl>
                                          <p:spTgt spid="5"/>
                                        </p:tgtEl>
                                      </p:cBhvr>
                                    </p:animEffect>
                                    <p:set>
                                      <p:cBhvr>
                                        <p:cTn id="103" dur="1" fill="hold">
                                          <p:stCondLst>
                                            <p:cond delay="499"/>
                                          </p:stCondLst>
                                        </p:cTn>
                                        <p:tgtEl>
                                          <p:spTgt spid="5"/>
                                        </p:tgtEl>
                                        <p:attrNameLst>
                                          <p:attrName>style.visibility</p:attrName>
                                        </p:attrNameLst>
                                      </p:cBhvr>
                                      <p:to>
                                        <p:strVal val="hidden"/>
                                      </p:to>
                                    </p:set>
                                  </p:childTnLst>
                                </p:cTn>
                              </p:par>
                              <p:par>
                                <p:cTn id="104" presetID="10" presetClass="exit" presetSubtype="0" fill="hold" grpId="3" nodeType="withEffect">
                                  <p:stCondLst>
                                    <p:cond delay="0"/>
                                  </p:stCondLst>
                                  <p:childTnLst>
                                    <p:animEffect transition="out" filter="fade">
                                      <p:cBhvr>
                                        <p:cTn id="105" dur="500"/>
                                        <p:tgtEl>
                                          <p:spTgt spid="6"/>
                                        </p:tgtEl>
                                      </p:cBhvr>
                                    </p:animEffect>
                                    <p:set>
                                      <p:cBhvr>
                                        <p:cTn id="106" dur="1" fill="hold">
                                          <p:stCondLst>
                                            <p:cond delay="499"/>
                                          </p:stCondLst>
                                        </p:cTn>
                                        <p:tgtEl>
                                          <p:spTgt spid="6"/>
                                        </p:tgtEl>
                                        <p:attrNameLst>
                                          <p:attrName>style.visibility</p:attrName>
                                        </p:attrNameLst>
                                      </p:cBhvr>
                                      <p:to>
                                        <p:strVal val="hidden"/>
                                      </p:to>
                                    </p:se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500"/>
                                        <p:tgtEl>
                                          <p:spTgt spid="2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fade">
                                      <p:cBhvr>
                                        <p:cTn id="118" dur="1000"/>
                                        <p:tgtEl>
                                          <p:spTgt spid="27"/>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1000"/>
                                        <p:tgtEl>
                                          <p:spTgt spid="28"/>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fade">
                                      <p:cBhvr>
                                        <p:cTn id="126" dur="1000"/>
                                        <p:tgtEl>
                                          <p:spTgt spid="25"/>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17"/>
                                        </p:tgtEl>
                                        <p:attrNameLst>
                                          <p:attrName>style.visibility</p:attrName>
                                        </p:attrNameLst>
                                      </p:cBhvr>
                                      <p:to>
                                        <p:strVal val="visible"/>
                                      </p:to>
                                    </p:set>
                                    <p:animEffect transition="in" filter="fade">
                                      <p:cBhvr>
                                        <p:cTn id="130" dur="500"/>
                                        <p:tgtEl>
                                          <p:spTgt spid="17"/>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3">
                                            <p:txEl>
                                              <p:pRg st="6" end="6"/>
                                            </p:txEl>
                                          </p:spTgt>
                                        </p:tgtEl>
                                        <p:attrNameLst>
                                          <p:attrName>style.visibility</p:attrName>
                                        </p:attrNameLst>
                                      </p:cBhvr>
                                      <p:to>
                                        <p:strVal val="visible"/>
                                      </p:to>
                                    </p:set>
                                    <p:animEffect transition="in" filter="fade">
                                      <p:cBhvr>
                                        <p:cTn id="1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6" fill="hold" display="0">
                  <p:stCondLst>
                    <p:cond delay="indefinite"/>
                  </p:stCondLst>
                  <p:endCondLst>
                    <p:cond evt="onStopAudio" delay="0">
                      <p:tgtEl>
                        <p:sldTgt/>
                      </p:tgtEl>
                    </p:cond>
                  </p:endCondLst>
                </p:cTn>
                <p:tgtEl>
                  <p:spTgt spid="10"/>
                </p:tgtEl>
              </p:cMediaNode>
            </p:audio>
            <p:audio isNarration="1">
              <p:cMediaNode vol="80000" showWhenStopped="0">
                <p:cTn id="137" fill="hold" display="0">
                  <p:stCondLst>
                    <p:cond delay="indefinite"/>
                  </p:stCondLst>
                  <p:endCondLst>
                    <p:cond evt="onStopAudio" delay="0">
                      <p:tgtEl>
                        <p:sldTgt/>
                      </p:tgtEl>
                    </p:cond>
                  </p:endCondLst>
                </p:cTn>
                <p:tgtEl>
                  <p:spTgt spid="11"/>
                </p:tgtEl>
              </p:cMediaNode>
            </p:audio>
          </p:childTnLst>
        </p:cTn>
      </p:par>
    </p:tnLst>
    <p:bldLst>
      <p:bldP spid="27" grpId="0" uiExpand="1" animBg="1"/>
      <p:bldP spid="28" grpId="0" uiExpand="1" animBg="1"/>
      <p:bldP spid="3" grpId="0" uiExpand="1" build="p"/>
      <p:bldP spid="5" grpId="0" uiExpand="1" animBg="1"/>
      <p:bldP spid="5" grpId="1" uiExpand="1" animBg="1"/>
      <p:bldP spid="5" grpId="2" uiExpand="1" animBg="1"/>
      <p:bldP spid="5" grpId="3" animBg="1"/>
      <p:bldP spid="6" grpId="0" uiExpand="1" animBg="1"/>
      <p:bldP spid="6" grpId="1" uiExpand="1" animBg="1"/>
      <p:bldP spid="6" grpId="2" uiExpand="1" animBg="1"/>
      <p:bldP spid="6" grpId="3" animBg="1"/>
      <p:bldP spid="19" grpId="0" uiExpand="1" animBg="1"/>
      <p:bldP spid="19" grpId="1" uiExpand="1" animBg="1"/>
      <p:bldP spid="20" grpId="0" uiExpand="1" animBg="1"/>
      <p:bldP spid="20" grpId="1" uiExpand="1" animBg="1"/>
      <p:bldP spid="21" grpId="0" uiExpand="1" animBg="1"/>
      <p:bldP spid="21" grpId="1" animBg="1"/>
      <p:bldP spid="22" grpId="0" uiExpand="1" animBg="1"/>
      <p:bldP spid="22" grpId="1" animBg="1"/>
      <p:bldP spid="23" grpId="0"/>
      <p:bldP spid="24" grpId="0"/>
      <p:bldP spid="25" grpId="0" uiExpand="1"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3A0334-A864-439A-8AC5-7F321977B90A}"/>
              </a:ext>
            </a:extLst>
          </p:cNvPr>
          <p:cNvSpPr>
            <a:spLocks noGrp="1"/>
          </p:cNvSpPr>
          <p:nvPr>
            <p:ph idx="1"/>
          </p:nvPr>
        </p:nvSpPr>
        <p:spPr>
          <a:xfrm>
            <a:off x="400050" y="1747507"/>
            <a:ext cx="8686800" cy="3738893"/>
          </a:xfrm>
        </p:spPr>
        <p:txBody>
          <a:bodyPr anchor="ctr">
            <a:noAutofit/>
          </a:bodyPr>
          <a:lstStyle/>
          <a:p>
            <a:pPr marL="342900" lvl="1" indent="0">
              <a:buNone/>
            </a:pPr>
            <a:r>
              <a:rPr lang="en-US" sz="3300" b="1" dirty="0">
                <a:solidFill>
                  <a:srgbClr val="FF0066"/>
                </a:solidFill>
              </a:rPr>
              <a:t>CROW-cache + CROW-ref</a:t>
            </a:r>
          </a:p>
          <a:p>
            <a:pPr lvl="2">
              <a:buClr>
                <a:schemeClr val="tx1"/>
              </a:buClr>
            </a:pPr>
            <a:r>
              <a:rPr lang="en-US" sz="3000" dirty="0">
                <a:solidFill>
                  <a:srgbClr val="00B050"/>
                </a:solidFill>
              </a:rPr>
              <a:t>20% speedup</a:t>
            </a:r>
          </a:p>
          <a:p>
            <a:pPr lvl="2">
              <a:buClr>
                <a:schemeClr val="tx1"/>
              </a:buClr>
            </a:pPr>
            <a:r>
              <a:rPr lang="en-US" sz="3000" dirty="0">
                <a:solidFill>
                  <a:srgbClr val="00B050"/>
                </a:solidFill>
              </a:rPr>
              <a:t>22% less DRAM energy</a:t>
            </a:r>
          </a:p>
          <a:p>
            <a:pPr lvl="2">
              <a:buClr>
                <a:schemeClr val="tx1"/>
              </a:buClr>
            </a:pPr>
            <a:endParaRPr lang="en-US" sz="3300" i="1" dirty="0"/>
          </a:p>
          <a:p>
            <a:pPr marL="342900" lvl="1" indent="0">
              <a:buNone/>
            </a:pPr>
            <a:r>
              <a:rPr lang="en-US" sz="3300" b="1" dirty="0"/>
              <a:t>Hardware Overhead</a:t>
            </a:r>
          </a:p>
          <a:p>
            <a:pPr lvl="2">
              <a:buClr>
                <a:schemeClr val="tx1"/>
              </a:buClr>
            </a:pPr>
            <a:r>
              <a:rPr lang="en-US" sz="3000" dirty="0">
                <a:solidFill>
                  <a:srgbClr val="C00000"/>
                </a:solidFill>
              </a:rPr>
              <a:t>0.5% DRAM chip area</a:t>
            </a:r>
          </a:p>
          <a:p>
            <a:pPr lvl="2">
              <a:buClr>
                <a:schemeClr val="tx1"/>
              </a:buClr>
            </a:pPr>
            <a:r>
              <a:rPr lang="en-US" sz="3000" dirty="0">
                <a:solidFill>
                  <a:srgbClr val="C00000"/>
                </a:solidFill>
              </a:rPr>
              <a:t>1.6% DRAM capacity</a:t>
            </a:r>
          </a:p>
          <a:p>
            <a:pPr lvl="2">
              <a:buClr>
                <a:schemeClr val="tx1"/>
              </a:buClr>
            </a:pPr>
            <a:r>
              <a:rPr lang="en-US" sz="3000" dirty="0">
                <a:solidFill>
                  <a:srgbClr val="C00000"/>
                </a:solidFill>
              </a:rPr>
              <a:t>11.3 KiB memory controller storage</a:t>
            </a:r>
          </a:p>
        </p:txBody>
      </p:sp>
      <p:sp>
        <p:nvSpPr>
          <p:cNvPr id="2" name="Title 1">
            <a:extLst>
              <a:ext uri="{FF2B5EF4-FFF2-40B4-BE49-F238E27FC236}">
                <a16:creationId xmlns:a16="http://schemas.microsoft.com/office/drawing/2014/main" id="{B57DA618-DA85-4786-B350-9C791313FE0A}"/>
              </a:ext>
            </a:extLst>
          </p:cNvPr>
          <p:cNvSpPr>
            <a:spLocks noGrp="1"/>
          </p:cNvSpPr>
          <p:nvPr>
            <p:ph type="title"/>
          </p:nvPr>
        </p:nvSpPr>
        <p:spPr/>
        <p:txBody>
          <a:bodyPr>
            <a:normAutofit/>
          </a:bodyPr>
          <a:lstStyle/>
          <a:p>
            <a:r>
              <a:rPr lang="en-US" dirty="0"/>
              <a:t>Key Results</a:t>
            </a:r>
          </a:p>
        </p:txBody>
      </p:sp>
      <p:pic>
        <p:nvPicPr>
          <p:cNvPr id="7" name="Audio 6">
            <a:hlinkClick r:id="" action="ppaction://media"/>
            <a:extLst>
              <a:ext uri="{FF2B5EF4-FFF2-40B4-BE49-F238E27FC236}">
                <a16:creationId xmlns:a16="http://schemas.microsoft.com/office/drawing/2014/main" id="{53BFB404-FA21-42FA-9237-5335FDFBCAA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64178" y="5520928"/>
            <a:ext cx="365522" cy="365522"/>
          </a:xfrm>
          <a:prstGeom prst="rect">
            <a:avLst/>
          </a:prstGeom>
        </p:spPr>
      </p:pic>
    </p:spTree>
    <p:custDataLst>
      <p:tags r:id="rId1"/>
    </p:custDataLst>
    <p:extLst>
      <p:ext uri="{BB962C8B-B14F-4D97-AF65-F5344CB8AC3E}">
        <p14:creationId xmlns:p14="http://schemas.microsoft.com/office/powerpoint/2010/main" val="2535501789"/>
      </p:ext>
    </p:extLst>
  </p:cSld>
  <p:clrMapOvr>
    <a:masterClrMapping/>
  </p:clrMapOvr>
  <mc:AlternateContent xmlns:mc="http://schemas.openxmlformats.org/markup-compatibility/2006" xmlns:p14="http://schemas.microsoft.com/office/powerpoint/2010/main">
    <mc:Choice Requires="p14">
      <p:transition spd="slow" p14:dur="2000" advTm="19134"/>
    </mc:Choice>
    <mc:Fallback xmlns="">
      <p:transition spd="slow" advTm="19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7"/>
                </p:tgtEl>
              </p:cMediaNode>
            </p:audio>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Infrastructures to Understand Such Issues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251520" y="1052736"/>
            <a:ext cx="4378369" cy="2520280"/>
          </a:xfrm>
          <a:prstGeom prst="rect">
            <a:avLst/>
          </a:prstGeom>
        </p:spPr>
      </p:pic>
      <p:pic>
        <p:nvPicPr>
          <p:cNvPr id="6" name="Picture 5"/>
          <p:cNvPicPr>
            <a:picLocks noChangeAspect="1"/>
          </p:cNvPicPr>
          <p:nvPr/>
        </p:nvPicPr>
        <p:blipFill>
          <a:blip r:embed="rId3"/>
          <a:stretch>
            <a:fillRect/>
          </a:stretch>
        </p:blipFill>
        <p:spPr>
          <a:xfrm>
            <a:off x="4973630" y="3573016"/>
            <a:ext cx="4170370" cy="2840360"/>
          </a:xfrm>
          <a:prstGeom prst="rect">
            <a:avLst/>
          </a:prstGeom>
        </p:spPr>
      </p:pic>
      <p:sp>
        <p:nvSpPr>
          <p:cNvPr id="7" name="Rectangle 6"/>
          <p:cNvSpPr/>
          <p:nvPr/>
        </p:nvSpPr>
        <p:spPr>
          <a:xfrm>
            <a:off x="4561741" y="980728"/>
            <a:ext cx="4474755" cy="2308324"/>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mn-ea"/>
                <a:cs typeface="+mn-cs"/>
                <a:hlinkClick r:id="rId4"/>
              </a:rPr>
              <a:t>An Experimental Study of Data Retention Behavior in Modern DRAM Devices: Implications for Retention Time Profiling Mechanisms</a:t>
            </a:r>
            <a:r>
              <a:rPr kumimoji="0" lang="en-US" sz="1600" b="0" i="0" u="none" strike="noStrike" kern="1200" cap="none" spc="0" normalizeH="0" baseline="0" noProof="0" dirty="0">
                <a:ln>
                  <a:noFill/>
                </a:ln>
                <a:solidFill>
                  <a:srgbClr val="000000"/>
                </a:solidFill>
                <a:effectLst/>
                <a:uLnTx/>
                <a:uFillTx/>
                <a:latin typeface="Tahoma"/>
                <a:ea typeface="+mn-ea"/>
                <a:cs typeface="+mn-cs"/>
              </a:rPr>
              <a:t> (Liu et al., ISCA 2013)</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ＭＳ Ｐゴシック" charset="0"/>
                <a:cs typeface="ＭＳ Ｐゴシック" charset="0"/>
                <a:hlinkClick r:id="rId5"/>
              </a:rPr>
              <a:t>The Efficacy of Error Mitigation Techniques for DRAM Retention Failures: A Comparative Experimental Study</a:t>
            </a: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(Khan et al., SIGMETRICS 2014)</a:t>
            </a:r>
            <a:endParaRPr kumimoji="0" lang="en-US" sz="1600" b="0" i="0" u="none" strike="noStrike" kern="1200" cap="none" spc="0" normalizeH="0" baseline="0" noProof="0" dirty="0">
              <a:ln>
                <a:noFill/>
              </a:ln>
              <a:solidFill>
                <a:srgbClr val="000000"/>
              </a:solidFill>
              <a:effectLst/>
              <a:uLnTx/>
              <a:uFillTx/>
              <a:latin typeface="Tahoma"/>
              <a:ea typeface="+mn-ea"/>
              <a:cs typeface="+mn-cs"/>
            </a:endParaRPr>
          </a:p>
        </p:txBody>
      </p:sp>
      <p:sp>
        <p:nvSpPr>
          <p:cNvPr id="8" name="Rectangle 7"/>
          <p:cNvSpPr/>
          <p:nvPr/>
        </p:nvSpPr>
        <p:spPr>
          <a:xfrm>
            <a:off x="25237" y="3652570"/>
            <a:ext cx="4690779" cy="280076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mn-ea"/>
                <a:cs typeface="+mn-cs"/>
                <a:hlinkClick r:id="rId6"/>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a:ea typeface="+mn-ea"/>
                <a:cs typeface="+mn-cs"/>
              </a:rPr>
              <a:t> (Kim et al., ISCA 2014)</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ＭＳ Ｐゴシック" charset="0"/>
                <a:cs typeface="ＭＳ Ｐゴシック" charset="0"/>
                <a:hlinkClick r:id="rId7"/>
              </a:rPr>
              <a:t>Adaptive-Latency DRAM: Optimizing DRAM Timing for the Common-Case</a:t>
            </a: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(Lee et al., HPCA 2015)</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ＭＳ Ｐゴシック" charset="0"/>
                <a:cs typeface="ＭＳ Ｐゴシック" charset="0"/>
                <a:hlinkClick r:id="rId8"/>
              </a:rPr>
              <a:t>AVATAR: A Variable-Retention-Time (VRT) Aware Refresh for DRAM Systems</a:t>
            </a: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a:t>
            </a:r>
            <a:r>
              <a:rPr kumimoji="0" lang="en-US" sz="1600" b="0" i="0" u="none" strike="noStrike" kern="1200" cap="none" spc="0" normalizeH="0" baseline="0" noProof="0" dirty="0" err="1">
                <a:ln>
                  <a:noFill/>
                </a:ln>
                <a:solidFill>
                  <a:srgbClr val="000000"/>
                </a:solidFill>
                <a:effectLst/>
                <a:uLnTx/>
                <a:uFillTx/>
                <a:latin typeface="Tahoma"/>
                <a:ea typeface="ＭＳ Ｐゴシック" charset="0"/>
                <a:cs typeface="ＭＳ Ｐゴシック" charset="0"/>
              </a:rPr>
              <a:t>Qureshi</a:t>
            </a: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et al., DSN 2015)</a:t>
            </a:r>
            <a:endParaRPr kumimoji="0" lang="en-US" sz="16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299378488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CROW</a:t>
            </a:r>
          </a:p>
        </p:txBody>
      </p:sp>
      <p:sp>
        <p:nvSpPr>
          <p:cNvPr id="3" name="Content Placeholder 2"/>
          <p:cNvSpPr>
            <a:spLocks noGrp="1"/>
          </p:cNvSpPr>
          <p:nvPr>
            <p:ph idx="1"/>
          </p:nvPr>
        </p:nvSpPr>
        <p:spPr/>
        <p:txBody>
          <a:bodyPr/>
          <a:lstStyle/>
          <a:p>
            <a:r>
              <a:rPr lang="en-US" sz="1700" dirty="0"/>
              <a:t>Hasan Hassan, Minesh Patel, </a:t>
            </a:r>
            <a:r>
              <a:rPr lang="en-US" sz="1700" dirty="0" err="1"/>
              <a:t>Jeremie</a:t>
            </a:r>
            <a:r>
              <a:rPr lang="en-US" sz="1700" dirty="0"/>
              <a:t> S. Kim, A. </a:t>
            </a:r>
            <a:r>
              <a:rPr lang="en-US" sz="1700" dirty="0" err="1"/>
              <a:t>Giray</a:t>
            </a:r>
            <a:r>
              <a:rPr lang="en-US" sz="1700" dirty="0"/>
              <a:t> </a:t>
            </a:r>
            <a:r>
              <a:rPr lang="en-US" sz="1700" dirty="0" err="1"/>
              <a:t>Yaglikci</a:t>
            </a:r>
            <a:r>
              <a:rPr lang="en-US" sz="1700" dirty="0"/>
              <a:t>, Nandita Vijaykumar, Nika </a:t>
            </a:r>
            <a:r>
              <a:rPr lang="en-US" sz="1700" dirty="0" err="1"/>
              <a:t>Mansourighiasi</a:t>
            </a:r>
            <a:r>
              <a:rPr lang="en-US" sz="1700" dirty="0"/>
              <a:t>, Saugata Ghose, and Onur Mutlu,</a:t>
            </a:r>
            <a:br>
              <a:rPr lang="en-US" sz="1700" dirty="0"/>
            </a:br>
            <a:r>
              <a:rPr lang="en-US" sz="1700" b="1" dirty="0">
                <a:hlinkClick r:id="rId2"/>
              </a:rPr>
              <a:t>"CROW: A Low-Cost Substrate for Improving DRAM Performance, Energy Efficiency, and Reliability"</a:t>
            </a:r>
            <a:br>
              <a:rPr lang="en-US" sz="1700" dirty="0"/>
            </a:br>
            <a:r>
              <a:rPr lang="en-US" sz="1700" i="1" dirty="0"/>
              <a:t>Proceedings of the </a:t>
            </a:r>
            <a:r>
              <a:rPr lang="en-US" sz="1700" i="1" dirty="0">
                <a:hlinkClick r:id="rId3"/>
              </a:rPr>
              <a:t>46th International Symposium on Computer Architecture</a:t>
            </a:r>
            <a:r>
              <a:rPr lang="en-US" sz="1700" i="1" dirty="0"/>
              <a:t> (</a:t>
            </a:r>
            <a:r>
              <a:rPr lang="en-US" sz="1700" b="1" i="1" dirty="0"/>
              <a:t>ISCA</a:t>
            </a:r>
            <a:r>
              <a:rPr lang="en-US" sz="1700" i="1" dirty="0"/>
              <a:t>)</a:t>
            </a:r>
            <a:r>
              <a:rPr lang="en-US" sz="1700" dirty="0"/>
              <a:t>, Phoenix, AZ, USA, June 2019.</a:t>
            </a:r>
            <a:br>
              <a:rPr lang="en-US" sz="1700" dirty="0"/>
            </a:br>
            <a:r>
              <a:rPr lang="en-US" sz="1700" dirty="0"/>
              <a:t>[</a:t>
            </a:r>
            <a:r>
              <a:rPr lang="en-US" sz="1700" dirty="0">
                <a:hlinkClick r:id="rId4"/>
              </a:rPr>
              <a:t>Slides (pptx)</a:t>
            </a:r>
            <a:r>
              <a:rPr lang="en-US" sz="1700" dirty="0"/>
              <a:t> </a:t>
            </a:r>
            <a:r>
              <a:rPr lang="en-US" sz="1700" dirty="0">
                <a:hlinkClick r:id="rId5"/>
              </a:rPr>
              <a:t>(pdf)</a:t>
            </a:r>
            <a:r>
              <a:rPr lang="en-US" sz="1700" dirty="0"/>
              <a:t>]</a:t>
            </a:r>
            <a:br>
              <a:rPr lang="en-US" sz="1700" dirty="0"/>
            </a:br>
            <a:r>
              <a:rPr lang="en-US" sz="1700" dirty="0"/>
              <a:t>[</a:t>
            </a:r>
            <a:r>
              <a:rPr lang="en-US" sz="1700" dirty="0">
                <a:hlinkClick r:id="rId6"/>
              </a:rPr>
              <a:t>Lightning Talk Slides (pptx)</a:t>
            </a:r>
            <a:r>
              <a:rPr lang="en-US" sz="1700" dirty="0"/>
              <a:t> </a:t>
            </a:r>
            <a:r>
              <a:rPr lang="en-US" sz="1700" dirty="0">
                <a:hlinkClick r:id="rId7"/>
              </a:rPr>
              <a:t>(pdf)</a:t>
            </a:r>
            <a:r>
              <a:rPr lang="en-US" sz="1700" dirty="0"/>
              <a:t>]</a:t>
            </a:r>
            <a:br>
              <a:rPr lang="en-US" sz="1700" dirty="0"/>
            </a:br>
            <a:r>
              <a:rPr lang="en-US" sz="1700" dirty="0"/>
              <a:t>[</a:t>
            </a:r>
            <a:r>
              <a:rPr lang="en-US" sz="1700" dirty="0">
                <a:hlinkClick r:id="rId8"/>
              </a:rPr>
              <a:t>Poster (pptx)</a:t>
            </a:r>
            <a:r>
              <a:rPr lang="en-US" sz="1700" dirty="0"/>
              <a:t> </a:t>
            </a:r>
            <a:r>
              <a:rPr lang="en-US" sz="1700" dirty="0">
                <a:hlinkClick r:id="rId9"/>
              </a:rPr>
              <a:t>(pdf)</a:t>
            </a:r>
            <a:r>
              <a:rPr lang="en-US" sz="1700" dirty="0"/>
              <a:t>]</a:t>
            </a:r>
            <a:br>
              <a:rPr lang="en-US" sz="1700" dirty="0"/>
            </a:br>
            <a:r>
              <a:rPr lang="en-US" sz="1700" dirty="0"/>
              <a:t>[</a:t>
            </a:r>
            <a:r>
              <a:rPr lang="en-US" sz="1700" dirty="0">
                <a:hlinkClick r:id="rId10"/>
              </a:rPr>
              <a:t>Lightning Talk Video</a:t>
            </a:r>
            <a:r>
              <a:rPr lang="en-US" sz="1700" dirty="0"/>
              <a:t> (3 minutes)]</a:t>
            </a:r>
            <a:br>
              <a:rPr lang="en-US" sz="1700" dirty="0"/>
            </a:br>
            <a:r>
              <a:rPr lang="en-US" sz="1700" dirty="0"/>
              <a:t>[</a:t>
            </a:r>
            <a:r>
              <a:rPr lang="en-US" sz="1700" dirty="0">
                <a:hlinkClick r:id="rId11"/>
              </a:rPr>
              <a:t>Full Talk Video</a:t>
            </a:r>
            <a:r>
              <a:rPr lang="en-US" sz="1700" dirty="0"/>
              <a:t> (16 minutes)]</a:t>
            </a:r>
            <a:br>
              <a:rPr lang="en-US" sz="1700" dirty="0"/>
            </a:br>
            <a:r>
              <a:rPr lang="en-US" sz="1700" dirty="0"/>
              <a:t>[</a:t>
            </a:r>
            <a:r>
              <a:rPr lang="en-US" sz="1700" dirty="0">
                <a:hlinkClick r:id="rId12"/>
              </a:rPr>
              <a:t>Source Code for CROW</a:t>
            </a:r>
            <a:r>
              <a:rPr lang="en-US" sz="1700" dirty="0"/>
              <a:t> (Ramulator and Circuit Modeling)]</a:t>
            </a:r>
            <a:br>
              <a:rPr lang="en-US" sz="1700" dirty="0"/>
            </a:br>
            <a:endParaRPr lang="en-US" sz="17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a:extLst>
              <a:ext uri="{FF2B5EF4-FFF2-40B4-BE49-F238E27FC236}">
                <a16:creationId xmlns:a16="http://schemas.microsoft.com/office/drawing/2014/main" id="{AF949416-2B44-2245-91D3-C3136C03D9B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100" y="4329801"/>
            <a:ext cx="9144000" cy="2217049"/>
          </a:xfrm>
          <a:prstGeom prst="rect">
            <a:avLst/>
          </a:prstGeom>
        </p:spPr>
      </p:pic>
    </p:spTree>
    <p:extLst>
      <p:ext uri="{BB962C8B-B14F-4D97-AF65-F5344CB8AC3E}">
        <p14:creationId xmlns:p14="http://schemas.microsoft.com/office/powerpoint/2010/main" val="38484258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03BB-C474-3743-9AED-4F8E5978E0F9}"/>
              </a:ext>
            </a:extLst>
          </p:cNvPr>
          <p:cNvSpPr>
            <a:spLocks noGrp="1"/>
          </p:cNvSpPr>
          <p:nvPr>
            <p:ph type="title"/>
          </p:nvPr>
        </p:nvSpPr>
        <p:spPr>
          <a:xfrm>
            <a:off x="228600" y="152400"/>
            <a:ext cx="8915400" cy="1066800"/>
          </a:xfrm>
        </p:spPr>
        <p:txBody>
          <a:bodyPr/>
          <a:lstStyle/>
          <a:p>
            <a:r>
              <a:rPr lang="en-US" sz="3600" dirty="0"/>
              <a:t>CLR-DRAM: Capacity-Latency Reconfigurability</a:t>
            </a:r>
          </a:p>
        </p:txBody>
      </p:sp>
      <p:sp>
        <p:nvSpPr>
          <p:cNvPr id="3" name="Content Placeholder 2">
            <a:extLst>
              <a:ext uri="{FF2B5EF4-FFF2-40B4-BE49-F238E27FC236}">
                <a16:creationId xmlns:a16="http://schemas.microsoft.com/office/drawing/2014/main" id="{46338C27-AA63-F346-9B31-7ED0FA9A86DD}"/>
              </a:ext>
            </a:extLst>
          </p:cNvPr>
          <p:cNvSpPr>
            <a:spLocks noGrp="1"/>
          </p:cNvSpPr>
          <p:nvPr>
            <p:ph idx="1"/>
          </p:nvPr>
        </p:nvSpPr>
        <p:spPr/>
        <p:txBody>
          <a:bodyPr/>
          <a:lstStyle/>
          <a:p>
            <a:r>
              <a:rPr lang="en-US" sz="2200" dirty="0" err="1"/>
              <a:t>Haocong</a:t>
            </a:r>
            <a:r>
              <a:rPr lang="en-US" sz="2200" dirty="0"/>
              <a:t> Luo, Taha </a:t>
            </a:r>
            <a:r>
              <a:rPr lang="en-US" sz="2200" dirty="0" err="1"/>
              <a:t>Shahroodi</a:t>
            </a:r>
            <a:r>
              <a:rPr lang="en-US" sz="2200" dirty="0"/>
              <a:t>, Hasan Hassan, Minesh Patel, A. </a:t>
            </a:r>
            <a:r>
              <a:rPr lang="en-US" sz="2200" dirty="0" err="1"/>
              <a:t>Giray</a:t>
            </a:r>
            <a:r>
              <a:rPr lang="en-US" sz="2200" dirty="0"/>
              <a:t> </a:t>
            </a:r>
            <a:r>
              <a:rPr lang="en-US" sz="2200" dirty="0" err="1"/>
              <a:t>Yaglikci</a:t>
            </a:r>
            <a:r>
              <a:rPr lang="en-US" sz="2200" dirty="0"/>
              <a:t>, Lois </a:t>
            </a:r>
            <a:r>
              <a:rPr lang="en-US" sz="2200" dirty="0" err="1"/>
              <a:t>Orosa</a:t>
            </a:r>
            <a:r>
              <a:rPr lang="en-US" sz="2200" dirty="0"/>
              <a:t>, Jisung Park, and Onur Mutlu,</a:t>
            </a:r>
            <a:br>
              <a:rPr lang="en-US" sz="2200" dirty="0"/>
            </a:br>
            <a:r>
              <a:rPr lang="en-US" sz="2200" b="1" dirty="0">
                <a:hlinkClick r:id="rId2"/>
              </a:rPr>
              <a:t>"CLR-DRAM: A Low-Cost DRAM Architecture Enabling Dynamic Capacity-Latency Trade-Off"</a:t>
            </a:r>
            <a:br>
              <a:rPr lang="en-US" sz="2200" dirty="0"/>
            </a:br>
            <a:r>
              <a:rPr lang="en-US" sz="2200" i="1" dirty="0"/>
              <a:t>Proceedings of the </a:t>
            </a:r>
            <a:r>
              <a:rPr lang="en-US" sz="2200" i="1" dirty="0">
                <a:hlinkClick r:id="rId3"/>
              </a:rPr>
              <a:t>47th International Symposium on Computer Architecture</a:t>
            </a:r>
            <a:r>
              <a:rPr lang="en-US" sz="2200" i="1" dirty="0"/>
              <a:t> (</a:t>
            </a:r>
            <a:r>
              <a:rPr lang="en-US" sz="2200" b="1" i="1" dirty="0"/>
              <a:t>ISCA</a:t>
            </a:r>
            <a:r>
              <a:rPr lang="en-US" sz="2200" i="1" dirty="0"/>
              <a:t>)</a:t>
            </a:r>
            <a:r>
              <a:rPr lang="en-US" sz="2200" dirty="0"/>
              <a:t>, Valencia, Spain, June 2020.</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a:t>
            </a:r>
            <a:br>
              <a:rPr lang="en-US" sz="2200" dirty="0"/>
            </a:br>
            <a:r>
              <a:rPr lang="en-US" sz="2200" dirty="0"/>
              <a:t>[</a:t>
            </a:r>
            <a:r>
              <a:rPr lang="en-US" sz="2200" dirty="0">
                <a:hlinkClick r:id="rId6"/>
              </a:rPr>
              <a:t>Lightning Talk Slides (pptx)</a:t>
            </a:r>
            <a:r>
              <a:rPr lang="en-US" sz="2200" dirty="0"/>
              <a:t> </a:t>
            </a:r>
            <a:r>
              <a:rPr lang="en-US" sz="2200" dirty="0">
                <a:hlinkClick r:id="rId7"/>
              </a:rPr>
              <a:t>(pdf)</a:t>
            </a:r>
            <a:r>
              <a:rPr lang="en-US" sz="2200" dirty="0"/>
              <a:t>]</a:t>
            </a:r>
            <a:br>
              <a:rPr lang="en-US" sz="2200" dirty="0"/>
            </a:br>
            <a:r>
              <a:rPr lang="en-US" sz="2200" dirty="0"/>
              <a:t>[</a:t>
            </a:r>
            <a:r>
              <a:rPr lang="en-US" sz="2200" dirty="0">
                <a:hlinkClick r:id="rId8"/>
              </a:rPr>
              <a:t>Talk Video</a:t>
            </a:r>
            <a:r>
              <a:rPr lang="en-US" sz="2200" dirty="0"/>
              <a:t> (20 minutes)]</a:t>
            </a:r>
            <a:br>
              <a:rPr lang="en-US" sz="2200" dirty="0"/>
            </a:br>
            <a:r>
              <a:rPr lang="en-US" sz="2200" dirty="0"/>
              <a:t>[</a:t>
            </a:r>
            <a:r>
              <a:rPr lang="en-US" sz="2200" dirty="0">
                <a:hlinkClick r:id="rId9"/>
              </a:rPr>
              <a:t>Lightning Talk Video</a:t>
            </a:r>
            <a:r>
              <a:rPr lang="en-US" sz="2200" dirty="0"/>
              <a:t> (3 minutes)]</a:t>
            </a:r>
          </a:p>
          <a:p>
            <a:pPr marL="0" indent="0">
              <a:buNone/>
            </a:pPr>
            <a:endParaRPr lang="en-US" sz="2200" dirty="0"/>
          </a:p>
        </p:txBody>
      </p:sp>
      <p:sp>
        <p:nvSpPr>
          <p:cNvPr id="4" name="Slide Number Placeholder 3">
            <a:extLst>
              <a:ext uri="{FF2B5EF4-FFF2-40B4-BE49-F238E27FC236}">
                <a16:creationId xmlns:a16="http://schemas.microsoft.com/office/drawing/2014/main" id="{BE9F525C-1573-0943-86E0-ACEB4B8A310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D0F14FA1-CD5D-204C-A4F6-152CF334C6AE}"/>
              </a:ext>
            </a:extLst>
          </p:cNvPr>
          <p:cNvPicPr>
            <a:picLocks noChangeAspect="1"/>
          </p:cNvPicPr>
          <p:nvPr/>
        </p:nvPicPr>
        <p:blipFill>
          <a:blip r:embed="rId10"/>
          <a:stretch>
            <a:fillRect/>
          </a:stretch>
        </p:blipFill>
        <p:spPr>
          <a:xfrm>
            <a:off x="1330142" y="4692650"/>
            <a:ext cx="6489700" cy="1854200"/>
          </a:xfrm>
          <a:prstGeom prst="rect">
            <a:avLst/>
          </a:prstGeom>
        </p:spPr>
      </p:pic>
    </p:spTree>
    <p:extLst>
      <p:ext uri="{BB962C8B-B14F-4D97-AF65-F5344CB8AC3E}">
        <p14:creationId xmlns:p14="http://schemas.microsoft.com/office/powerpoint/2010/main" val="460942670"/>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24000"/>
            <a:ext cx="8280920" cy="1752600"/>
          </a:xfrm>
        </p:spPr>
        <p:txBody>
          <a:bodyPr/>
          <a:lstStyle/>
          <a:p>
            <a:pPr algn="ctr"/>
            <a:r>
              <a:rPr lang="en-US" sz="4000" dirty="0"/>
              <a:t>CLR-DRAM: Capacity-Latency Reconfigurable DRAM </a:t>
            </a:r>
            <a:r>
              <a:rPr lang="en-US" sz="3000" b="1" dirty="0"/>
              <a:t>[ISCA 2020]</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a:t>
            </a:fld>
            <a:endParaRPr kumimoji="0" 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7133604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3" cstate="screen">
            <a:alphaModFix/>
            <a:extLst>
              <a:ext uri="{28A0092B-C50C-407E-A947-70E740481C1C}">
                <a14:useLocalDpi xmlns:a14="http://schemas.microsoft.com/office/drawing/2010/main"/>
              </a:ext>
            </a:extLst>
          </a:blip>
          <a:srcRect t="25649" b="27026"/>
          <a:stretch/>
        </p:blipFill>
        <p:spPr>
          <a:xfrm>
            <a:off x="6443436" y="5111650"/>
            <a:ext cx="2332391" cy="613200"/>
          </a:xfrm>
          <a:prstGeom prst="rect">
            <a:avLst/>
          </a:prstGeom>
          <a:noFill/>
          <a:ln>
            <a:noFill/>
          </a:ln>
        </p:spPr>
      </p:pic>
      <p:sp>
        <p:nvSpPr>
          <p:cNvPr id="60" name="Google Shape;60;p14"/>
          <p:cNvSpPr/>
          <p:nvPr/>
        </p:nvSpPr>
        <p:spPr>
          <a:xfrm>
            <a:off x="0" y="857250"/>
            <a:ext cx="9144000" cy="2307300"/>
          </a:xfrm>
          <a:prstGeom prst="rect">
            <a:avLst/>
          </a:prstGeom>
          <a:solidFill>
            <a:srgbClr val="1C45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 name="Google Shape;61;p14"/>
          <p:cNvSpPr txBox="1"/>
          <p:nvPr/>
        </p:nvSpPr>
        <p:spPr>
          <a:xfrm>
            <a:off x="156000" y="1138350"/>
            <a:ext cx="8988000" cy="2026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4100" b="1" i="0" u="none" strike="noStrike" kern="0" cap="none" spc="0" normalizeH="0" baseline="0" noProof="0">
                <a:ln>
                  <a:noFill/>
                </a:ln>
                <a:solidFill>
                  <a:srgbClr val="F3F3F3"/>
                </a:solidFill>
                <a:effectLst/>
                <a:uLnTx/>
                <a:uFillTx/>
                <a:latin typeface="Cambria"/>
                <a:ea typeface="Cambria"/>
                <a:cs typeface="Cambria"/>
                <a:sym typeface="Cambria"/>
              </a:rPr>
              <a:t>CLR-DRAM:</a:t>
            </a:r>
            <a:endParaRPr kumimoji="0" sz="4100" b="1" i="0" u="none" strike="noStrike" kern="0" cap="none" spc="0" normalizeH="0" baseline="0" noProof="0">
              <a:ln>
                <a:noFill/>
              </a:ln>
              <a:solidFill>
                <a:srgbClr val="F3F3F3"/>
              </a:solidFill>
              <a:effectLst/>
              <a:uLnTx/>
              <a:uFillTx/>
              <a:latin typeface="Cambria"/>
              <a:ea typeface="Cambria"/>
              <a:cs typeface="Cambria"/>
              <a:sym typeface="Cambria"/>
            </a:endParaRPr>
          </a:p>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3000" b="1" i="0" u="none" strike="noStrike" kern="0" cap="none" spc="0" normalizeH="0" baseline="0" noProof="0">
                <a:ln>
                  <a:noFill/>
                </a:ln>
                <a:solidFill>
                  <a:srgbClr val="F3F3F3"/>
                </a:solidFill>
                <a:effectLst/>
                <a:uLnTx/>
                <a:uFillTx/>
                <a:latin typeface="Cambria"/>
                <a:ea typeface="Cambria"/>
                <a:cs typeface="Cambria"/>
                <a:sym typeface="Cambria"/>
              </a:rPr>
              <a:t> A Low-Cost DRAM Architecture</a:t>
            </a:r>
            <a:endParaRPr kumimoji="0" sz="3000" b="1" i="0" u="none" strike="noStrike" kern="0" cap="none" spc="0" normalizeH="0" baseline="0" noProof="0">
              <a:ln>
                <a:noFill/>
              </a:ln>
              <a:solidFill>
                <a:srgbClr val="F3F3F3"/>
              </a:solidFill>
              <a:effectLst/>
              <a:uLnTx/>
              <a:uFillTx/>
              <a:latin typeface="Cambria"/>
              <a:ea typeface="Cambria"/>
              <a:cs typeface="Cambria"/>
              <a:sym typeface="Cambria"/>
            </a:endParaRPr>
          </a:p>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3000" b="1" i="0" u="none" strike="noStrike" kern="0" cap="none" spc="0" normalizeH="0" baseline="0" noProof="0">
                <a:ln>
                  <a:noFill/>
                </a:ln>
                <a:solidFill>
                  <a:srgbClr val="F3F3F3"/>
                </a:solidFill>
                <a:effectLst/>
                <a:uLnTx/>
                <a:uFillTx/>
                <a:latin typeface="Cambria"/>
                <a:ea typeface="Cambria"/>
                <a:cs typeface="Cambria"/>
                <a:sym typeface="Cambria"/>
              </a:rPr>
              <a:t>Enabling Dynamic Capacity-Latency Trade-off</a:t>
            </a:r>
            <a:endParaRPr kumimoji="0" sz="3000" b="1" i="0" u="none" strike="noStrike" kern="0" cap="none" spc="0" normalizeH="0" baseline="0" noProof="0">
              <a:ln>
                <a:noFill/>
              </a:ln>
              <a:solidFill>
                <a:srgbClr val="F3F3F3"/>
              </a:solidFill>
              <a:effectLst/>
              <a:uLnTx/>
              <a:uFillTx/>
              <a:latin typeface="Cambria"/>
              <a:ea typeface="Cambria"/>
              <a:cs typeface="Cambria"/>
              <a:sym typeface="Cambria"/>
            </a:endParaRPr>
          </a:p>
        </p:txBody>
      </p:sp>
      <p:pic>
        <p:nvPicPr>
          <p:cNvPr id="62" name="Google Shape;62;p14" descr="http://www.euroc-project.eu/fileadmin/imgEuroc/eurocConsortiumLogos/ethLogo.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59029" y="5172006"/>
            <a:ext cx="2397511" cy="492491"/>
          </a:xfrm>
          <a:prstGeom prst="rect">
            <a:avLst/>
          </a:prstGeom>
          <a:noFill/>
          <a:ln>
            <a:noFill/>
          </a:ln>
        </p:spPr>
      </p:pic>
      <p:sp>
        <p:nvSpPr>
          <p:cNvPr id="63" name="Google Shape;63;p14"/>
          <p:cNvSpPr txBox="1"/>
          <p:nvPr/>
        </p:nvSpPr>
        <p:spPr>
          <a:xfrm>
            <a:off x="228600" y="3684925"/>
            <a:ext cx="8686800" cy="9156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Tx/>
              <a:buNone/>
              <a:tabLst/>
              <a:defRPr/>
            </a:pPr>
            <a:r>
              <a:rPr kumimoji="0" lang="en" sz="2000" b="1" i="0" u="sng" strike="noStrike" kern="0" cap="none" spc="0" normalizeH="0" baseline="0" noProof="0">
                <a:ln>
                  <a:noFill/>
                </a:ln>
                <a:solidFill>
                  <a:srgbClr val="000000"/>
                </a:solidFill>
                <a:effectLst/>
                <a:uLnTx/>
                <a:uFillTx/>
                <a:latin typeface="Cambria"/>
                <a:ea typeface="Cambria"/>
                <a:cs typeface="Cambria"/>
                <a:sym typeface="Cambria"/>
              </a:rPr>
              <a:t>Haocong Luo</a:t>
            </a:r>
            <a:r>
              <a:rPr kumimoji="0" lang="en" sz="2000" b="1" i="0" u="none" strike="noStrike" kern="0" cap="none" spc="0" normalizeH="0" baseline="0" noProof="0">
                <a:ln>
                  <a:noFill/>
                </a:ln>
                <a:solidFill>
                  <a:srgbClr val="000000"/>
                </a:solidFill>
                <a:effectLst/>
                <a:uLnTx/>
                <a:uFillTx/>
                <a:latin typeface="Cambria"/>
                <a:ea typeface="Cambria"/>
                <a:cs typeface="Cambria"/>
                <a:sym typeface="Cambria"/>
              </a:rPr>
              <a:t>   Taha Shahroodi   Hasan Hassan   Minesh Patel     </a:t>
            </a:r>
            <a:endParaRPr kumimoji="0" sz="2000" b="1" i="0" u="none" strike="noStrike" kern="0" cap="none" spc="0" normalizeH="0" baseline="0" noProof="0">
              <a:ln>
                <a:noFill/>
              </a:ln>
              <a:solidFill>
                <a:srgbClr val="000000"/>
              </a:solidFill>
              <a:effectLst/>
              <a:uLnTx/>
              <a:uFillTx/>
              <a:latin typeface="Cambria"/>
              <a:ea typeface="Cambria"/>
              <a:cs typeface="Cambria"/>
              <a:sym typeface="Cambria"/>
            </a:endParaRPr>
          </a:p>
          <a:p>
            <a:pPr marL="0" marR="0" lvl="0" indent="0" algn="ctr" defTabSz="914400" rtl="0" eaLnBrk="1" fontAlgn="auto" latinLnBrk="0" hangingPunct="1">
              <a:lnSpc>
                <a:spcPct val="9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000000"/>
                </a:solidFill>
                <a:effectLst/>
                <a:uLnTx/>
                <a:uFillTx/>
                <a:latin typeface="Cambria"/>
                <a:ea typeface="Cambria"/>
                <a:cs typeface="Cambria"/>
                <a:sym typeface="Cambria"/>
              </a:rPr>
              <a:t>A. Giray Yaglıkçı</a:t>
            </a:r>
            <a:r>
              <a:rPr kumimoji="0" lang="en" sz="600" b="0" i="0" u="none" strike="noStrike" kern="0" cap="none" spc="0" normalizeH="0" baseline="0" noProof="0">
                <a:ln>
                  <a:noFill/>
                </a:ln>
                <a:solidFill>
                  <a:srgbClr val="000000"/>
                </a:solidFill>
                <a:effectLst/>
                <a:uLnTx/>
                <a:uFillTx/>
                <a:latin typeface="Arial"/>
                <a:ea typeface="+mn-ea"/>
                <a:cs typeface="Arial"/>
                <a:sym typeface="Arial"/>
              </a:rPr>
              <a:t> </a:t>
            </a:r>
            <a:r>
              <a:rPr kumimoji="0" lang="en" sz="2000" b="0" i="0" u="none" strike="noStrike" kern="0" cap="none" spc="0" normalizeH="0" baseline="0" noProof="0">
                <a:ln>
                  <a:noFill/>
                </a:ln>
                <a:solidFill>
                  <a:srgbClr val="000000"/>
                </a:solidFill>
                <a:effectLst/>
                <a:uLnTx/>
                <a:uFillTx/>
                <a:latin typeface="Arial"/>
                <a:ea typeface="+mn-ea"/>
                <a:cs typeface="Arial"/>
                <a:sym typeface="Arial"/>
              </a:rPr>
              <a:t>  </a:t>
            </a:r>
            <a:r>
              <a:rPr kumimoji="0" lang="en" sz="2000" b="1" i="0" u="none" strike="noStrike" kern="0" cap="none" spc="0" normalizeH="0" baseline="0" noProof="0">
                <a:ln>
                  <a:noFill/>
                </a:ln>
                <a:solidFill>
                  <a:srgbClr val="000000"/>
                </a:solidFill>
                <a:effectLst/>
                <a:uLnTx/>
                <a:uFillTx/>
                <a:latin typeface="Cambria"/>
                <a:ea typeface="Cambria"/>
                <a:cs typeface="Cambria"/>
                <a:sym typeface="Cambria"/>
              </a:rPr>
              <a:t>Lois Orosa   Jisung Park  Onur Mutlu </a:t>
            </a:r>
            <a:endParaRPr kumimoji="0" sz="2000" b="0" i="0" u="none" strike="noStrike" kern="0" cap="none" spc="0" normalizeH="0" baseline="0" noProof="0">
              <a:ln>
                <a:noFill/>
              </a:ln>
              <a:solidFill>
                <a:srgbClr val="000000"/>
              </a:solidFill>
              <a:effectLst/>
              <a:uLnTx/>
              <a:uFillTx/>
              <a:latin typeface="Cambria"/>
              <a:ea typeface="Cambria"/>
              <a:cs typeface="Cambria"/>
              <a:sym typeface="Cambria"/>
            </a:endParaRPr>
          </a:p>
        </p:txBody>
      </p:sp>
      <p:pic>
        <p:nvPicPr>
          <p:cNvPr id="64" name="Google Shape;64;p1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607663" y="5111651"/>
            <a:ext cx="1928674" cy="766375"/>
          </a:xfrm>
          <a:prstGeom prst="rect">
            <a:avLst/>
          </a:prstGeom>
          <a:noFill/>
          <a:ln>
            <a:noFill/>
          </a:ln>
        </p:spPr>
      </p:pic>
    </p:spTree>
    <p:extLst>
      <p:ext uri="{BB962C8B-B14F-4D97-AF65-F5344CB8AC3E}">
        <p14:creationId xmlns:p14="http://schemas.microsoft.com/office/powerpoint/2010/main" val="393770309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p:nvPr/>
        </p:nvSpPr>
        <p:spPr>
          <a:xfrm>
            <a:off x="0" y="857250"/>
            <a:ext cx="9144000" cy="483900"/>
          </a:xfrm>
          <a:prstGeom prst="rect">
            <a:avLst/>
          </a:prstGeom>
          <a:solidFill>
            <a:srgbClr val="1C45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0" name="Google Shape;70;p15"/>
          <p:cNvSpPr txBox="1"/>
          <p:nvPr/>
        </p:nvSpPr>
        <p:spPr>
          <a:xfrm>
            <a:off x="103900" y="935250"/>
            <a:ext cx="3434400" cy="327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 sz="2300" b="1" i="0" u="none" strike="noStrike" kern="0" cap="none" spc="0" normalizeH="0" baseline="0" noProof="0">
                <a:ln>
                  <a:noFill/>
                </a:ln>
                <a:solidFill>
                  <a:srgbClr val="F3F3F3"/>
                </a:solidFill>
                <a:effectLst/>
                <a:uLnTx/>
                <a:uFillTx/>
                <a:latin typeface="Cambria"/>
                <a:ea typeface="Cambria"/>
                <a:cs typeface="Cambria"/>
                <a:sym typeface="Cambria"/>
              </a:rPr>
              <a:t>Motivation &amp; Goal</a:t>
            </a:r>
            <a:endParaRPr kumimoji="0" sz="2300" b="1" i="0" u="none" strike="noStrike" kern="0" cap="none" spc="0" normalizeH="0" baseline="0" noProof="0">
              <a:ln>
                <a:noFill/>
              </a:ln>
              <a:solidFill>
                <a:srgbClr val="F3F3F3"/>
              </a:solidFill>
              <a:effectLst/>
              <a:uLnTx/>
              <a:uFillTx/>
              <a:latin typeface="Cambria"/>
              <a:ea typeface="Cambria"/>
              <a:cs typeface="Cambria"/>
              <a:sym typeface="Cambria"/>
            </a:endParaRPr>
          </a:p>
        </p:txBody>
      </p:sp>
      <p:sp>
        <p:nvSpPr>
          <p:cNvPr id="71" name="Google Shape;71;p15"/>
          <p:cNvSpPr txBox="1">
            <a:spLocks noGrp="1"/>
          </p:cNvSpPr>
          <p:nvPr>
            <p:ph type="sldNum" idx="12"/>
          </p:nvPr>
        </p:nvSpPr>
        <p:spPr>
          <a:xfrm>
            <a:off x="8472458" y="552046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Tx/>
                <a:buNone/>
                <a:tabLst/>
                <a:defRPr/>
              </a:pPr>
              <a:t>344</a:t>
            </a:fld>
            <a:endParaRPr kumimoji="0" sz="1000" b="0" i="0" u="none" strike="noStrike" kern="0" cap="none" spc="0" normalizeH="0" baseline="0" noProof="0">
              <a:ln>
                <a:noFill/>
              </a:ln>
              <a:solidFill>
                <a:srgbClr val="595959"/>
              </a:solidFill>
              <a:effectLst/>
              <a:uLnTx/>
              <a:uFillTx/>
              <a:latin typeface="Arial"/>
              <a:ea typeface="+mn-ea"/>
              <a:cs typeface="Arial"/>
              <a:sym typeface="Arial"/>
            </a:endParaRPr>
          </a:p>
        </p:txBody>
      </p:sp>
      <p:pic>
        <p:nvPicPr>
          <p:cNvPr id="72" name="Google Shape;72;p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6249" y="5586175"/>
            <a:ext cx="1134466" cy="327900"/>
          </a:xfrm>
          <a:prstGeom prst="rect">
            <a:avLst/>
          </a:prstGeom>
          <a:noFill/>
          <a:ln>
            <a:noFill/>
          </a:ln>
        </p:spPr>
      </p:pic>
      <p:sp>
        <p:nvSpPr>
          <p:cNvPr id="73" name="Google Shape;73;p15"/>
          <p:cNvSpPr txBox="1"/>
          <p:nvPr/>
        </p:nvSpPr>
        <p:spPr>
          <a:xfrm>
            <a:off x="76200" y="1475500"/>
            <a:ext cx="8572200" cy="1689000"/>
          </a:xfrm>
          <a:prstGeom prst="rect">
            <a:avLst/>
          </a:prstGeom>
          <a:noFill/>
          <a:ln>
            <a:noFill/>
          </a:ln>
        </p:spPr>
        <p:txBody>
          <a:bodyPr spcFirstLastPara="1" wrap="square" lIns="91425" tIns="45700" rIns="91425" bIns="45700" anchor="t" anchorCtr="0">
            <a:noAutofit/>
          </a:bodyPr>
          <a:lstStyle/>
          <a:p>
            <a:pPr marL="342900" marR="0" lvl="0" indent="-228600" algn="l" defTabSz="914400" rtl="0" eaLnBrk="1" fontAlgn="auto" latinLnBrk="0" hangingPunct="1">
              <a:lnSpc>
                <a:spcPct val="115000"/>
              </a:lnSpc>
              <a:spcBef>
                <a:spcPts val="0"/>
              </a:spcBef>
              <a:spcAft>
                <a:spcPts val="0"/>
              </a:spcAft>
              <a:buClr>
                <a:srgbClr val="000000"/>
              </a:buClr>
              <a:buSzPts val="1800"/>
              <a:buFont typeface="Arial"/>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Workloads and systems have </a:t>
            </a:r>
            <a:r>
              <a:rPr kumimoji="0" lang="en" sz="1800" b="0" i="0" u="none" strike="noStrike" kern="0" cap="none" spc="0" normalizeH="0" baseline="0" noProof="0">
                <a:ln>
                  <a:noFill/>
                </a:ln>
                <a:solidFill>
                  <a:srgbClr val="980000"/>
                </a:solidFill>
                <a:effectLst/>
                <a:uLnTx/>
                <a:uFillTx/>
                <a:latin typeface="Cambria"/>
                <a:ea typeface="Cambria"/>
                <a:cs typeface="Cambria"/>
                <a:sym typeface="Cambria"/>
              </a:rPr>
              <a:t>varying</a:t>
            </a: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 main memory capacity and latency demands.</a:t>
            </a:r>
            <a:endParaRPr kumimoji="0" sz="1800" b="0" i="0" u="none" strike="noStrike" kern="0" cap="none" spc="0" normalizeH="0" baseline="0" noProof="0">
              <a:ln>
                <a:noFill/>
              </a:ln>
              <a:solidFill>
                <a:srgbClr val="000000"/>
              </a:solidFill>
              <a:effectLst/>
              <a:uLnTx/>
              <a:uFillTx/>
              <a:latin typeface="Cambria"/>
              <a:ea typeface="Cambria"/>
              <a:cs typeface="Cambria"/>
              <a:sym typeface="Cambria"/>
            </a:endParaRPr>
          </a:p>
          <a:p>
            <a:pPr marL="342900" marR="0" lvl="0" indent="-228600" algn="l" defTabSz="914400" rtl="0" eaLnBrk="1" fontAlgn="auto" latinLnBrk="0" hangingPunct="1">
              <a:lnSpc>
                <a:spcPct val="115000"/>
              </a:lnSpc>
              <a:spcBef>
                <a:spcPts val="0"/>
              </a:spcBef>
              <a:spcAft>
                <a:spcPts val="0"/>
              </a:spcAft>
              <a:buClr>
                <a:srgbClr val="000000"/>
              </a:buClr>
              <a:buSzPts val="18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Existing commodity DRAM makes </a:t>
            </a:r>
            <a:r>
              <a:rPr kumimoji="0" lang="en" sz="1800" b="0" i="0" u="none" strike="noStrike" kern="0" cap="none" spc="0" normalizeH="0" baseline="0" noProof="0">
                <a:ln>
                  <a:noFill/>
                </a:ln>
                <a:solidFill>
                  <a:srgbClr val="980000"/>
                </a:solidFill>
                <a:effectLst/>
                <a:uLnTx/>
                <a:uFillTx/>
                <a:latin typeface="Cambria"/>
                <a:ea typeface="Cambria"/>
                <a:cs typeface="Cambria"/>
                <a:sym typeface="Cambria"/>
              </a:rPr>
              <a:t>static</a:t>
            </a: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 capacity-latency trade-off at </a:t>
            </a:r>
            <a:r>
              <a:rPr kumimoji="0" lang="en" sz="1800" b="0" i="0" u="none" strike="noStrike" kern="0" cap="none" spc="0" normalizeH="0" baseline="0" noProof="0">
                <a:ln>
                  <a:noFill/>
                </a:ln>
                <a:solidFill>
                  <a:srgbClr val="980000"/>
                </a:solidFill>
                <a:effectLst/>
                <a:uLnTx/>
                <a:uFillTx/>
                <a:latin typeface="Cambria"/>
                <a:ea typeface="Cambria"/>
                <a:cs typeface="Cambria"/>
                <a:sym typeface="Cambria"/>
              </a:rPr>
              <a:t>design time</a:t>
            </a: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a:t>
            </a:r>
            <a:endParaRPr kumimoji="0" sz="1800" b="0" i="0" u="none" strike="noStrike" kern="0" cap="none" spc="0" normalizeH="0" baseline="0" noProof="0">
              <a:ln>
                <a:noFill/>
              </a:ln>
              <a:solidFill>
                <a:srgbClr val="000000"/>
              </a:solidFill>
              <a:effectLst/>
              <a:uLnTx/>
              <a:uFillTx/>
              <a:latin typeface="Cambria"/>
              <a:ea typeface="Cambria"/>
              <a:cs typeface="Cambria"/>
              <a:sym typeface="Cambria"/>
            </a:endParaRPr>
          </a:p>
          <a:p>
            <a:pPr marL="457200" marR="0" lvl="0" indent="0" algn="l" defTabSz="914400" rtl="0" eaLnBrk="1" fontAlgn="auto" latinLnBrk="0" hangingPunct="1">
              <a:lnSpc>
                <a:spcPct val="115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000000"/>
              </a:solidFill>
              <a:effectLst/>
              <a:uLnTx/>
              <a:uFillTx/>
              <a:latin typeface="Cambria"/>
              <a:ea typeface="Cambria"/>
              <a:cs typeface="Cambria"/>
              <a:sym typeface="Cambria"/>
            </a:endParaRPr>
          </a:p>
          <a:p>
            <a:pPr marL="342900" marR="0" lvl="0" indent="-228600" algn="l" defTabSz="914400" rtl="0" eaLnBrk="1" fontAlgn="auto" latinLnBrk="0" hangingPunct="1">
              <a:lnSpc>
                <a:spcPct val="115000"/>
              </a:lnSpc>
              <a:spcBef>
                <a:spcPts val="0"/>
              </a:spcBef>
              <a:spcAft>
                <a:spcPts val="0"/>
              </a:spcAft>
              <a:buClr>
                <a:srgbClr val="980000"/>
              </a:buClr>
              <a:buSzPts val="1800"/>
              <a:buFont typeface="Cambria"/>
              <a:buChar char="●"/>
              <a:tabLst/>
              <a:defRPr/>
            </a:pPr>
            <a:r>
              <a:rPr kumimoji="0" lang="en" sz="1800" b="0" i="0" u="none" strike="noStrike" kern="0" cap="none" spc="0" normalizeH="0" baseline="0" noProof="0">
                <a:ln>
                  <a:noFill/>
                </a:ln>
                <a:solidFill>
                  <a:srgbClr val="980000"/>
                </a:solidFill>
                <a:effectLst/>
                <a:uLnTx/>
                <a:uFillTx/>
                <a:latin typeface="Cambria"/>
                <a:ea typeface="Cambria"/>
                <a:cs typeface="Cambria"/>
                <a:sym typeface="Cambria"/>
              </a:rPr>
              <a:t>Systems miss opportunities to improve performance by adapting to changes in main memory capacity and latency demands.</a:t>
            </a:r>
            <a:endParaRPr kumimoji="0" sz="1800" b="0" i="0" u="none" strike="noStrike" kern="0" cap="none" spc="0" normalizeH="0" baseline="0" noProof="0">
              <a:ln>
                <a:noFill/>
              </a:ln>
              <a:solidFill>
                <a:srgbClr val="980000"/>
              </a:solidFill>
              <a:effectLst/>
              <a:uLnTx/>
              <a:uFillTx/>
              <a:latin typeface="Cambria"/>
              <a:ea typeface="Cambria"/>
              <a:cs typeface="Cambria"/>
              <a:sym typeface="Cambria"/>
            </a:endParaRPr>
          </a:p>
        </p:txBody>
      </p:sp>
      <p:sp>
        <p:nvSpPr>
          <p:cNvPr id="74" name="Google Shape;74;p15"/>
          <p:cNvSpPr txBox="1"/>
          <p:nvPr/>
        </p:nvSpPr>
        <p:spPr>
          <a:xfrm>
            <a:off x="0" y="3532901"/>
            <a:ext cx="9068100" cy="744600"/>
          </a:xfrm>
          <a:prstGeom prst="rect">
            <a:avLst/>
          </a:prstGeom>
          <a:noFill/>
          <a:ln>
            <a:noFill/>
          </a:ln>
        </p:spPr>
        <p:txBody>
          <a:bodyPr spcFirstLastPara="1" wrap="square" lIns="91425" tIns="45700" rIns="91425" bIns="45700" anchor="t" anchorCtr="0">
            <a:noAutofit/>
          </a:bodyPr>
          <a:lstStyle/>
          <a:p>
            <a:pPr marL="342900" marR="0" lvl="0" indent="-228600" algn="l" defTabSz="914400" rtl="0" eaLnBrk="1" fontAlgn="auto" latinLnBrk="0" hangingPunct="1">
              <a:lnSpc>
                <a:spcPct val="100000"/>
              </a:lnSpc>
              <a:spcBef>
                <a:spcPts val="0"/>
              </a:spcBef>
              <a:spcAft>
                <a:spcPts val="0"/>
              </a:spcAft>
              <a:buClr>
                <a:srgbClr val="38761D"/>
              </a:buClr>
              <a:buSzPts val="1800"/>
              <a:buFont typeface="Arial"/>
              <a:buChar char="●"/>
              <a:tabLst/>
              <a:defRPr/>
            </a:pPr>
            <a:r>
              <a:rPr kumimoji="0" lang="en" sz="1800" b="1" i="0" u="sng" strike="noStrike" kern="0" cap="none" spc="0" normalizeH="0" baseline="0" noProof="0">
                <a:ln>
                  <a:noFill/>
                </a:ln>
                <a:solidFill>
                  <a:srgbClr val="38761D"/>
                </a:solidFill>
                <a:effectLst/>
                <a:uLnTx/>
                <a:uFillTx/>
                <a:latin typeface="Cambria"/>
                <a:ea typeface="Cambria"/>
                <a:cs typeface="Cambria"/>
                <a:sym typeface="Cambria"/>
              </a:rPr>
              <a:t>Goal</a:t>
            </a:r>
            <a:r>
              <a:rPr kumimoji="0" lang="en" sz="1800" b="0" i="0" u="none" strike="noStrike" kern="0" cap="none" spc="0" normalizeH="0" baseline="0" noProof="0">
                <a:ln>
                  <a:noFill/>
                </a:ln>
                <a:solidFill>
                  <a:srgbClr val="38761D"/>
                </a:solidFill>
                <a:effectLst/>
                <a:uLnTx/>
                <a:uFillTx/>
                <a:latin typeface="Cambria"/>
                <a:ea typeface="Cambria"/>
                <a:cs typeface="Cambria"/>
                <a:sym typeface="Cambria"/>
              </a:rPr>
              <a:t>: </a:t>
            </a: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Design a low-cost DRAM architecture that can be </a:t>
            </a:r>
            <a:r>
              <a:rPr kumimoji="0" lang="en" sz="1800" b="0" i="0" u="none" strike="noStrike" kern="0" cap="none" spc="0" normalizeH="0" baseline="0" noProof="0">
                <a:ln>
                  <a:noFill/>
                </a:ln>
                <a:solidFill>
                  <a:srgbClr val="558B3D"/>
                </a:solidFill>
                <a:effectLst/>
                <a:uLnTx/>
                <a:uFillTx/>
                <a:latin typeface="Cambria"/>
                <a:ea typeface="Cambria"/>
                <a:cs typeface="Cambria"/>
                <a:sym typeface="Cambria"/>
              </a:rPr>
              <a:t>dynamically</a:t>
            </a: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 configured to have high capacity or low latency at a fine granularity (i.e., at the granularity of a row).</a:t>
            </a:r>
            <a:endParaRPr kumimoji="0" sz="1800" b="0" i="0" u="none" strike="noStrike" kern="0" cap="none" spc="0" normalizeH="0" baseline="0" noProof="0">
              <a:ln>
                <a:noFill/>
              </a:ln>
              <a:solidFill>
                <a:srgbClr val="000000"/>
              </a:solidFill>
              <a:effectLst/>
              <a:uLnTx/>
              <a:uFillTx/>
              <a:latin typeface="Cambria"/>
              <a:ea typeface="Cambria"/>
              <a:cs typeface="Cambria"/>
              <a:sym typeface="Cambria"/>
            </a:endParaRPr>
          </a:p>
          <a:p>
            <a:pPr marL="0" marR="0" lvl="0" indent="457200" algn="l" defTabSz="914400" rtl="0" eaLnBrk="1" fontAlgn="auto" latinLnBrk="0" hangingPunct="1">
              <a:lnSpc>
                <a:spcPct val="100000"/>
              </a:lnSpc>
              <a:spcBef>
                <a:spcPts val="0"/>
              </a:spcBef>
              <a:spcAft>
                <a:spcPts val="0"/>
              </a:spcAft>
              <a:buClr>
                <a:srgbClr val="000000"/>
              </a:buClr>
              <a:buSzTx/>
              <a:buFontTx/>
              <a:buNone/>
              <a:tabLst/>
              <a:defRPr/>
            </a:pPr>
            <a:endParaRPr kumimoji="0" sz="300" b="0" i="0" u="none" strike="noStrike" kern="0" cap="none" spc="0" normalizeH="0" baseline="0" noProof="0">
              <a:ln>
                <a:noFill/>
              </a:ln>
              <a:solidFill>
                <a:srgbClr val="000000"/>
              </a:solidFill>
              <a:effectLst/>
              <a:uLnTx/>
              <a:uFillTx/>
              <a:latin typeface="Cambria"/>
              <a:ea typeface="Cambria"/>
              <a:cs typeface="Cambria"/>
              <a:sym typeface="Cambria"/>
            </a:endParaRPr>
          </a:p>
        </p:txBody>
      </p:sp>
      <p:grpSp>
        <p:nvGrpSpPr>
          <p:cNvPr id="75" name="Google Shape;75;p15"/>
          <p:cNvGrpSpPr/>
          <p:nvPr/>
        </p:nvGrpSpPr>
        <p:grpSpPr>
          <a:xfrm>
            <a:off x="1398884" y="4125077"/>
            <a:ext cx="6343981" cy="1609935"/>
            <a:chOff x="1398883" y="3267826"/>
            <a:chExt cx="6343981" cy="1609935"/>
          </a:xfrm>
        </p:grpSpPr>
        <p:grpSp>
          <p:nvGrpSpPr>
            <p:cNvPr id="76" name="Google Shape;76;p15"/>
            <p:cNvGrpSpPr/>
            <p:nvPr/>
          </p:nvGrpSpPr>
          <p:grpSpPr>
            <a:xfrm>
              <a:off x="1398883" y="3883501"/>
              <a:ext cx="2329539" cy="661146"/>
              <a:chOff x="713125" y="3196450"/>
              <a:chExt cx="2901045" cy="823344"/>
            </a:xfrm>
          </p:grpSpPr>
          <p:sp>
            <p:nvSpPr>
              <p:cNvPr id="77" name="Google Shape;77;p15"/>
              <p:cNvSpPr/>
              <p:nvPr/>
            </p:nvSpPr>
            <p:spPr>
              <a:xfrm>
                <a:off x="713125" y="3196450"/>
                <a:ext cx="2901000" cy="393600"/>
              </a:xfrm>
              <a:prstGeom prst="rect">
                <a:avLst/>
              </a:prstGeom>
              <a:solidFill>
                <a:srgbClr val="1C4587"/>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400" b="1" i="0" u="none" strike="noStrike" kern="0" cap="none" spc="0" normalizeH="0" baseline="0" noProof="0">
                    <a:ln>
                      <a:noFill/>
                    </a:ln>
                    <a:solidFill>
                      <a:srgbClr val="FFFFFF"/>
                    </a:solidFill>
                    <a:effectLst/>
                    <a:uLnTx/>
                    <a:uFillTx/>
                    <a:latin typeface="Cambria"/>
                    <a:ea typeface="Cambria"/>
                    <a:cs typeface="Cambria"/>
                    <a:sym typeface="Cambria"/>
                  </a:rPr>
                  <a:t>DRAM Row </a:t>
                </a:r>
                <a:r>
                  <a:rPr kumimoji="0" lang="en" sz="1400" b="1" i="1" u="none" strike="noStrike" kern="0" cap="none" spc="0" normalizeH="0" baseline="0" noProof="0">
                    <a:ln>
                      <a:noFill/>
                    </a:ln>
                    <a:solidFill>
                      <a:srgbClr val="FFFFFF"/>
                    </a:solidFill>
                    <a:effectLst/>
                    <a:uLnTx/>
                    <a:uFillTx/>
                    <a:latin typeface="Cambria"/>
                    <a:ea typeface="Cambria"/>
                    <a:cs typeface="Cambria"/>
                    <a:sym typeface="Cambria"/>
                  </a:rPr>
                  <a:t>X</a:t>
                </a:r>
                <a:endParaRPr kumimoji="0" sz="1400" b="1" i="1" u="none" strike="noStrike" kern="0" cap="none" spc="0" normalizeH="0" baseline="0" noProof="0">
                  <a:ln>
                    <a:noFill/>
                  </a:ln>
                  <a:solidFill>
                    <a:srgbClr val="FFFFFF"/>
                  </a:solidFill>
                  <a:effectLst/>
                  <a:uLnTx/>
                  <a:uFillTx/>
                  <a:latin typeface="Cambria"/>
                  <a:ea typeface="Cambria"/>
                  <a:cs typeface="Cambria"/>
                  <a:sym typeface="Cambria"/>
                </a:endParaRPr>
              </a:p>
            </p:txBody>
          </p:sp>
          <p:sp>
            <p:nvSpPr>
              <p:cNvPr id="78" name="Google Shape;78;p15"/>
              <p:cNvSpPr txBox="1"/>
              <p:nvPr/>
            </p:nvSpPr>
            <p:spPr>
              <a:xfrm>
                <a:off x="815170" y="3535894"/>
                <a:ext cx="2799000" cy="483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400" b="1" i="0" u="none" strike="noStrike" kern="0" cap="none" spc="0" normalizeH="0" baseline="0" noProof="0">
                    <a:ln>
                      <a:noFill/>
                    </a:ln>
                    <a:solidFill>
                      <a:srgbClr val="000000"/>
                    </a:solidFill>
                    <a:effectLst/>
                    <a:uLnTx/>
                    <a:uFillTx/>
                    <a:latin typeface="Cambria"/>
                    <a:ea typeface="Cambria"/>
                    <a:cs typeface="Cambria"/>
                    <a:sym typeface="Cambria"/>
                  </a:rPr>
                  <a:t>High Storage Capacity</a:t>
                </a:r>
                <a:endParaRPr kumimoji="0" sz="12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79" name="Google Shape;79;p15"/>
            <p:cNvGrpSpPr/>
            <p:nvPr/>
          </p:nvGrpSpPr>
          <p:grpSpPr>
            <a:xfrm>
              <a:off x="5413361" y="3878643"/>
              <a:ext cx="2329503" cy="666008"/>
              <a:chOff x="5712475" y="3190400"/>
              <a:chExt cx="2901000" cy="829400"/>
            </a:xfrm>
          </p:grpSpPr>
          <p:sp>
            <p:nvSpPr>
              <p:cNvPr id="80" name="Google Shape;80;p15"/>
              <p:cNvSpPr/>
              <p:nvPr/>
            </p:nvSpPr>
            <p:spPr>
              <a:xfrm>
                <a:off x="5712475" y="3190400"/>
                <a:ext cx="2901000" cy="393600"/>
              </a:xfrm>
              <a:prstGeom prst="rect">
                <a:avLst/>
              </a:prstGeom>
              <a:solidFill>
                <a:srgbClr val="1C4587"/>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400" b="1" i="0" u="none" strike="noStrike" kern="0" cap="none" spc="0" normalizeH="0" baseline="0" noProof="0">
                    <a:ln>
                      <a:noFill/>
                    </a:ln>
                    <a:solidFill>
                      <a:srgbClr val="FFFFFF"/>
                    </a:solidFill>
                    <a:effectLst/>
                    <a:uLnTx/>
                    <a:uFillTx/>
                    <a:latin typeface="Cambria"/>
                    <a:ea typeface="Cambria"/>
                    <a:cs typeface="Cambria"/>
                    <a:sym typeface="Cambria"/>
                  </a:rPr>
                  <a:t>DRAM Row </a:t>
                </a:r>
                <a:r>
                  <a:rPr kumimoji="0" lang="en" sz="1400" b="1" i="1" u="none" strike="noStrike" kern="0" cap="none" spc="0" normalizeH="0" baseline="0" noProof="0">
                    <a:ln>
                      <a:noFill/>
                    </a:ln>
                    <a:solidFill>
                      <a:srgbClr val="FFFFFF"/>
                    </a:solidFill>
                    <a:effectLst/>
                    <a:uLnTx/>
                    <a:uFillTx/>
                    <a:latin typeface="Cambria"/>
                    <a:ea typeface="Cambria"/>
                    <a:cs typeface="Cambria"/>
                    <a:sym typeface="Cambria"/>
                  </a:rPr>
                  <a:t>X</a:t>
                </a:r>
                <a:endParaRPr kumimoji="0" sz="1400" b="1" i="1" u="none" strike="noStrike" kern="0" cap="none" spc="0" normalizeH="0" baseline="0" noProof="0">
                  <a:ln>
                    <a:noFill/>
                  </a:ln>
                  <a:solidFill>
                    <a:srgbClr val="FFFFFF"/>
                  </a:solidFill>
                  <a:effectLst/>
                  <a:uLnTx/>
                  <a:uFillTx/>
                  <a:latin typeface="Cambria"/>
                  <a:ea typeface="Cambria"/>
                  <a:cs typeface="Cambria"/>
                  <a:sym typeface="Cambria"/>
                </a:endParaRPr>
              </a:p>
            </p:txBody>
          </p:sp>
          <p:sp>
            <p:nvSpPr>
              <p:cNvPr id="81" name="Google Shape;81;p15"/>
              <p:cNvSpPr txBox="1"/>
              <p:nvPr/>
            </p:nvSpPr>
            <p:spPr>
              <a:xfrm>
                <a:off x="5795500" y="3535900"/>
                <a:ext cx="2736900" cy="483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400" b="1" i="0" u="none" strike="noStrike" kern="0" cap="none" spc="0" normalizeH="0" baseline="0" noProof="0">
                    <a:ln>
                      <a:noFill/>
                    </a:ln>
                    <a:solidFill>
                      <a:srgbClr val="000000"/>
                    </a:solidFill>
                    <a:effectLst/>
                    <a:uLnTx/>
                    <a:uFillTx/>
                    <a:latin typeface="Cambria"/>
                    <a:ea typeface="Cambria"/>
                    <a:cs typeface="Cambria"/>
                    <a:sym typeface="Cambria"/>
                  </a:rPr>
                  <a:t>Low Latency</a:t>
                </a:r>
                <a:endParaRPr kumimoji="0" sz="12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82" name="Google Shape;82;p15"/>
            <p:cNvGrpSpPr/>
            <p:nvPr/>
          </p:nvGrpSpPr>
          <p:grpSpPr>
            <a:xfrm>
              <a:off x="3943238" y="3267826"/>
              <a:ext cx="1139788" cy="1609935"/>
              <a:chOff x="3881688" y="2429731"/>
              <a:chExt cx="1419413" cy="2004900"/>
            </a:xfrm>
          </p:grpSpPr>
          <p:sp>
            <p:nvSpPr>
              <p:cNvPr id="83" name="Google Shape;83;p15"/>
              <p:cNvSpPr/>
              <p:nvPr/>
            </p:nvSpPr>
            <p:spPr>
              <a:xfrm rot="2700000">
                <a:off x="4212307" y="2616538"/>
                <a:ext cx="901985" cy="901985"/>
              </a:xfrm>
              <a:prstGeom prst="bentArrow">
                <a:avLst>
                  <a:gd name="adj1" fmla="val 25000"/>
                  <a:gd name="adj2" fmla="val 25000"/>
                  <a:gd name="adj3" fmla="val 25000"/>
                  <a:gd name="adj4" fmla="val 43750"/>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 name="Google Shape;84;p15"/>
              <p:cNvSpPr/>
              <p:nvPr/>
            </p:nvSpPr>
            <p:spPr>
              <a:xfrm rot="-8100000">
                <a:off x="4068495" y="3345838"/>
                <a:ext cx="901985" cy="901985"/>
              </a:xfrm>
              <a:prstGeom prst="bentArrow">
                <a:avLst>
                  <a:gd name="adj1" fmla="val 25000"/>
                  <a:gd name="adj2" fmla="val 25000"/>
                  <a:gd name="adj3" fmla="val 25000"/>
                  <a:gd name="adj4" fmla="val 43750"/>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spTree>
    <p:extLst>
      <p:ext uri="{BB962C8B-B14F-4D97-AF65-F5344CB8AC3E}">
        <p14:creationId xmlns:p14="http://schemas.microsoft.com/office/powerpoint/2010/main" val="110502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10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1000"/>
                                        <p:tgtEl>
                                          <p:spTgt spid="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
                                            <p:txEl>
                                              <p:pRg st="3" end="3"/>
                                            </p:txEl>
                                          </p:spTgt>
                                        </p:tgtEl>
                                        <p:attrNameLst>
                                          <p:attrName>style.visibility</p:attrName>
                                        </p:attrNameLst>
                                      </p:cBhvr>
                                      <p:to>
                                        <p:strVal val="visible"/>
                                      </p:to>
                                    </p:set>
                                    <p:animEffect transition="in" filter="fade">
                                      <p:cBhvr>
                                        <p:cTn id="17" dur="1000"/>
                                        <p:tgtEl>
                                          <p:spTgt spid="7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1000"/>
                                        <p:tgtEl>
                                          <p:spTgt spid="74"/>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p:nvPr/>
        </p:nvSpPr>
        <p:spPr>
          <a:xfrm>
            <a:off x="0" y="857250"/>
            <a:ext cx="9144000" cy="483900"/>
          </a:xfrm>
          <a:prstGeom prst="rect">
            <a:avLst/>
          </a:prstGeom>
          <a:solidFill>
            <a:srgbClr val="1C45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0" name="Google Shape;90;p16"/>
          <p:cNvSpPr txBox="1"/>
          <p:nvPr/>
        </p:nvSpPr>
        <p:spPr>
          <a:xfrm>
            <a:off x="103900" y="935250"/>
            <a:ext cx="7471200" cy="327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 sz="2300" b="1" i="0" u="none" strike="noStrike" kern="0" cap="none" spc="0" normalizeH="0" baseline="0" noProof="0">
                <a:ln>
                  <a:noFill/>
                </a:ln>
                <a:solidFill>
                  <a:srgbClr val="F3F3F3"/>
                </a:solidFill>
                <a:effectLst/>
                <a:uLnTx/>
                <a:uFillTx/>
                <a:latin typeface="Cambria"/>
                <a:ea typeface="Cambria"/>
                <a:cs typeface="Cambria"/>
                <a:sym typeface="Cambria"/>
              </a:rPr>
              <a:t>CLR-DRAM (</a:t>
            </a:r>
            <a:r>
              <a:rPr kumimoji="0" lang="en" sz="2300" b="1" i="0" u="sng" strike="noStrike" kern="0" cap="none" spc="0" normalizeH="0" baseline="0" noProof="0">
                <a:ln>
                  <a:noFill/>
                </a:ln>
                <a:solidFill>
                  <a:srgbClr val="F3F3F3"/>
                </a:solidFill>
                <a:effectLst/>
                <a:uLnTx/>
                <a:uFillTx/>
                <a:latin typeface="Cambria"/>
                <a:ea typeface="Cambria"/>
                <a:cs typeface="Cambria"/>
                <a:sym typeface="Cambria"/>
              </a:rPr>
              <a:t>C</a:t>
            </a:r>
            <a:r>
              <a:rPr kumimoji="0" lang="en" sz="2300" b="1" i="0" u="none" strike="noStrike" kern="0" cap="none" spc="0" normalizeH="0" baseline="0" noProof="0">
                <a:ln>
                  <a:noFill/>
                </a:ln>
                <a:solidFill>
                  <a:srgbClr val="F3F3F3"/>
                </a:solidFill>
                <a:effectLst/>
                <a:uLnTx/>
                <a:uFillTx/>
                <a:latin typeface="Cambria"/>
                <a:ea typeface="Cambria"/>
                <a:cs typeface="Cambria"/>
                <a:sym typeface="Cambria"/>
              </a:rPr>
              <a:t>apacity-</a:t>
            </a:r>
            <a:r>
              <a:rPr kumimoji="0" lang="en" sz="2300" b="1" i="0" u="sng" strike="noStrike" kern="0" cap="none" spc="0" normalizeH="0" baseline="0" noProof="0">
                <a:ln>
                  <a:noFill/>
                </a:ln>
                <a:solidFill>
                  <a:srgbClr val="F3F3F3"/>
                </a:solidFill>
                <a:effectLst/>
                <a:uLnTx/>
                <a:uFillTx/>
                <a:latin typeface="Cambria"/>
                <a:ea typeface="Cambria"/>
                <a:cs typeface="Cambria"/>
                <a:sym typeface="Cambria"/>
              </a:rPr>
              <a:t>L</a:t>
            </a:r>
            <a:r>
              <a:rPr kumimoji="0" lang="en" sz="2300" b="1" i="0" u="none" strike="noStrike" kern="0" cap="none" spc="0" normalizeH="0" baseline="0" noProof="0">
                <a:ln>
                  <a:noFill/>
                </a:ln>
                <a:solidFill>
                  <a:srgbClr val="F3F3F3"/>
                </a:solidFill>
                <a:effectLst/>
                <a:uLnTx/>
                <a:uFillTx/>
                <a:latin typeface="Cambria"/>
                <a:ea typeface="Cambria"/>
                <a:cs typeface="Cambria"/>
                <a:sym typeface="Cambria"/>
              </a:rPr>
              <a:t>atency-</a:t>
            </a:r>
            <a:r>
              <a:rPr kumimoji="0" lang="en" sz="2300" b="1" i="0" u="sng" strike="noStrike" kern="0" cap="none" spc="0" normalizeH="0" baseline="0" noProof="0">
                <a:ln>
                  <a:noFill/>
                </a:ln>
                <a:solidFill>
                  <a:srgbClr val="F3F3F3"/>
                </a:solidFill>
                <a:effectLst/>
                <a:uLnTx/>
                <a:uFillTx/>
                <a:latin typeface="Cambria"/>
                <a:ea typeface="Cambria"/>
                <a:cs typeface="Cambria"/>
                <a:sym typeface="Cambria"/>
              </a:rPr>
              <a:t>R</a:t>
            </a:r>
            <a:r>
              <a:rPr kumimoji="0" lang="en" sz="2300" b="1" i="0" u="none" strike="noStrike" kern="0" cap="none" spc="0" normalizeH="0" baseline="0" noProof="0">
                <a:ln>
                  <a:noFill/>
                </a:ln>
                <a:solidFill>
                  <a:srgbClr val="F3F3F3"/>
                </a:solidFill>
                <a:effectLst/>
                <a:uLnTx/>
                <a:uFillTx/>
                <a:latin typeface="Cambria"/>
                <a:ea typeface="Cambria"/>
                <a:cs typeface="Cambria"/>
                <a:sym typeface="Cambria"/>
              </a:rPr>
              <a:t>econfigurable DRAM)</a:t>
            </a:r>
            <a:endParaRPr kumimoji="0" sz="2300" b="1" i="0" u="none" strike="noStrike" kern="0" cap="none" spc="0" normalizeH="0" baseline="0" noProof="0">
              <a:ln>
                <a:noFill/>
              </a:ln>
              <a:solidFill>
                <a:srgbClr val="F3F3F3"/>
              </a:solidFill>
              <a:effectLst/>
              <a:uLnTx/>
              <a:uFillTx/>
              <a:latin typeface="Cambria"/>
              <a:ea typeface="Cambria"/>
              <a:cs typeface="Cambria"/>
              <a:sym typeface="Cambria"/>
            </a:endParaRPr>
          </a:p>
        </p:txBody>
      </p:sp>
      <p:sp>
        <p:nvSpPr>
          <p:cNvPr id="91" name="Google Shape;91;p16"/>
          <p:cNvSpPr txBox="1">
            <a:spLocks noGrp="1"/>
          </p:cNvSpPr>
          <p:nvPr>
            <p:ph type="sldNum" idx="12"/>
          </p:nvPr>
        </p:nvSpPr>
        <p:spPr>
          <a:xfrm>
            <a:off x="8472458" y="552046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Tx/>
                <a:buNone/>
                <a:tabLst/>
                <a:defRPr/>
              </a:pPr>
              <a:t>345</a:t>
            </a:fld>
            <a:endParaRPr kumimoji="0" sz="1000" b="0" i="0" u="none" strike="noStrike" kern="0" cap="none" spc="0" normalizeH="0" baseline="0" noProof="0">
              <a:ln>
                <a:noFill/>
              </a:ln>
              <a:solidFill>
                <a:srgbClr val="595959"/>
              </a:solidFill>
              <a:effectLst/>
              <a:uLnTx/>
              <a:uFillTx/>
              <a:latin typeface="Arial"/>
              <a:ea typeface="+mn-ea"/>
              <a:cs typeface="Arial"/>
              <a:sym typeface="Arial"/>
            </a:endParaRPr>
          </a:p>
        </p:txBody>
      </p:sp>
      <p:pic>
        <p:nvPicPr>
          <p:cNvPr id="92" name="Google Shape;92;p1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6249" y="5586175"/>
            <a:ext cx="1134466" cy="327900"/>
          </a:xfrm>
          <a:prstGeom prst="rect">
            <a:avLst/>
          </a:prstGeom>
          <a:noFill/>
          <a:ln>
            <a:noFill/>
          </a:ln>
        </p:spPr>
      </p:pic>
      <p:sp>
        <p:nvSpPr>
          <p:cNvPr id="93" name="Google Shape;93;p16"/>
          <p:cNvSpPr txBox="1"/>
          <p:nvPr/>
        </p:nvSpPr>
        <p:spPr>
          <a:xfrm>
            <a:off x="166250" y="1443475"/>
            <a:ext cx="8507700" cy="1116300"/>
          </a:xfrm>
          <a:prstGeom prst="rect">
            <a:avLst/>
          </a:prstGeom>
          <a:noFill/>
          <a:ln>
            <a:noFill/>
          </a:ln>
        </p:spPr>
        <p:txBody>
          <a:bodyPr spcFirstLastPara="1" wrap="square" lIns="91425" tIns="91425" rIns="91425" bIns="91425" anchor="t" anchorCtr="0">
            <a:noAutofit/>
          </a:bodyPr>
          <a:lstStyle/>
          <a:p>
            <a:pPr marL="274320" marR="0" lvl="0" indent="-236220" algn="l" defTabSz="914400" rtl="0" eaLnBrk="1" fontAlgn="auto" latinLnBrk="0" hangingPunct="1">
              <a:lnSpc>
                <a:spcPct val="100000"/>
              </a:lnSpc>
              <a:spcBef>
                <a:spcPts val="0"/>
              </a:spcBef>
              <a:spcAft>
                <a:spcPts val="0"/>
              </a:spcAft>
              <a:buClr>
                <a:srgbClr val="1C4587"/>
              </a:buClr>
              <a:buSzPts val="1600"/>
              <a:buFont typeface="Cambria"/>
              <a:buChar char="●"/>
              <a:tabLst/>
              <a:defRPr/>
            </a:pPr>
            <a:r>
              <a:rPr kumimoji="0" lang="en" sz="1600" b="1" i="0" u="none" strike="noStrike" kern="0" cap="none" spc="0" normalizeH="0" baseline="0" noProof="0">
                <a:ln>
                  <a:noFill/>
                </a:ln>
                <a:solidFill>
                  <a:srgbClr val="1C4587"/>
                </a:solidFill>
                <a:effectLst/>
                <a:uLnTx/>
                <a:uFillTx/>
                <a:latin typeface="Cambria"/>
                <a:ea typeface="Cambria"/>
                <a:cs typeface="Cambria"/>
                <a:sym typeface="Cambria"/>
              </a:rPr>
              <a:t>CLR-DRAM (Capacity-Latency-Reconfigurable DRAM)</a:t>
            </a:r>
            <a:r>
              <a:rPr kumimoji="0" lang="en" sz="1600" b="0" i="0" u="none" strike="noStrike" kern="0" cap="none" spc="0" normalizeH="0" baseline="0" noProof="0">
                <a:ln>
                  <a:noFill/>
                </a:ln>
                <a:solidFill>
                  <a:srgbClr val="1C4587"/>
                </a:solidFill>
                <a:effectLst/>
                <a:uLnTx/>
                <a:uFillTx/>
                <a:latin typeface="Cambria"/>
                <a:ea typeface="Cambria"/>
                <a:cs typeface="Cambria"/>
                <a:sym typeface="Cambria"/>
              </a:rPr>
              <a:t>:</a:t>
            </a:r>
            <a:endParaRPr kumimoji="0" sz="1600" b="0" i="0" u="none" strike="noStrike" kern="0" cap="none" spc="0" normalizeH="0" baseline="0" noProof="0">
              <a:ln>
                <a:noFill/>
              </a:ln>
              <a:solidFill>
                <a:srgbClr val="1C4587"/>
              </a:solidFill>
              <a:effectLst/>
              <a:uLnTx/>
              <a:uFillTx/>
              <a:latin typeface="Cambria"/>
              <a:ea typeface="Cambria"/>
              <a:cs typeface="Cambria"/>
              <a:sym typeface="Cambria"/>
            </a:endParaRPr>
          </a:p>
          <a:p>
            <a:pPr marL="628650" marR="0" lvl="1" indent="-330200" algn="l" defTabSz="914400" rtl="0" eaLnBrk="1" fontAlgn="auto" latinLnBrk="0" hangingPunct="1">
              <a:lnSpc>
                <a:spcPct val="100000"/>
              </a:lnSpc>
              <a:spcBef>
                <a:spcPts val="0"/>
              </a:spcBef>
              <a:spcAft>
                <a:spcPts val="0"/>
              </a:spcAft>
              <a:buClr>
                <a:srgbClr val="1C4587"/>
              </a:buClr>
              <a:buSzPts val="1600"/>
              <a:buFont typeface="Cambria"/>
              <a:buChar char="○"/>
              <a:tabLst/>
              <a:defRPr/>
            </a:pPr>
            <a:r>
              <a:rPr kumimoji="0" lang="en" sz="1600" b="0" i="0" u="none" strike="noStrike" kern="0" cap="none" spc="0" normalizeH="0" baseline="0" noProof="0">
                <a:ln>
                  <a:noFill/>
                </a:ln>
                <a:solidFill>
                  <a:srgbClr val="000000"/>
                </a:solidFill>
                <a:effectLst/>
                <a:uLnTx/>
                <a:uFillTx/>
                <a:latin typeface="Cambria"/>
                <a:ea typeface="Cambria"/>
                <a:cs typeface="Cambria"/>
                <a:sym typeface="Cambria"/>
              </a:rPr>
              <a:t>A </a:t>
            </a:r>
            <a:r>
              <a:rPr kumimoji="0" lang="en" sz="1600" b="0" i="0" u="none" strike="noStrike" kern="0" cap="none" spc="0" normalizeH="0" baseline="0" noProof="0">
                <a:ln>
                  <a:noFill/>
                </a:ln>
                <a:solidFill>
                  <a:srgbClr val="34A853"/>
                </a:solidFill>
                <a:effectLst/>
                <a:uLnTx/>
                <a:uFillTx/>
                <a:latin typeface="Cambria"/>
                <a:ea typeface="Cambria"/>
                <a:cs typeface="Cambria"/>
                <a:sym typeface="Cambria"/>
              </a:rPr>
              <a:t>low cost </a:t>
            </a:r>
            <a:r>
              <a:rPr kumimoji="0" lang="en" sz="1600" b="0" i="0" u="none" strike="noStrike" kern="0" cap="none" spc="0" normalizeH="0" baseline="0" noProof="0">
                <a:ln>
                  <a:noFill/>
                </a:ln>
                <a:solidFill>
                  <a:srgbClr val="000000"/>
                </a:solidFill>
                <a:effectLst/>
                <a:uLnTx/>
                <a:uFillTx/>
                <a:latin typeface="Cambria"/>
                <a:ea typeface="Cambria"/>
                <a:cs typeface="Cambria"/>
                <a:sym typeface="Cambria"/>
              </a:rPr>
              <a:t>DRAM architecture that enables a single DRAM row to </a:t>
            </a:r>
            <a:r>
              <a:rPr kumimoji="0" lang="en" sz="1600" b="0" i="1" u="none" strike="noStrike" kern="0" cap="none" spc="0" normalizeH="0" baseline="0" noProof="0">
                <a:ln>
                  <a:noFill/>
                </a:ln>
                <a:solidFill>
                  <a:srgbClr val="0070C0"/>
                </a:solidFill>
                <a:effectLst/>
                <a:uLnTx/>
                <a:uFillTx/>
                <a:latin typeface="Cambria"/>
                <a:ea typeface="Cambria"/>
                <a:cs typeface="Cambria"/>
                <a:sym typeface="Cambria"/>
              </a:rPr>
              <a:t>dynamically</a:t>
            </a:r>
            <a:r>
              <a:rPr kumimoji="0" lang="en" sz="1600" b="0" i="0" u="none" strike="noStrike" kern="0" cap="none" spc="0" normalizeH="0" baseline="0" noProof="0">
                <a:ln>
                  <a:noFill/>
                </a:ln>
                <a:solidFill>
                  <a:srgbClr val="0070C0"/>
                </a:solidFill>
                <a:effectLst/>
                <a:uLnTx/>
                <a:uFillTx/>
                <a:latin typeface="Cambria"/>
                <a:ea typeface="Cambria"/>
                <a:cs typeface="Cambria"/>
                <a:sym typeface="Cambria"/>
              </a:rPr>
              <a:t> </a:t>
            </a:r>
            <a:r>
              <a:rPr kumimoji="0" lang="en" sz="1600" b="0" i="0" u="none" strike="noStrike" kern="0" cap="none" spc="0" normalizeH="0" baseline="0" noProof="0">
                <a:ln>
                  <a:noFill/>
                </a:ln>
                <a:solidFill>
                  <a:srgbClr val="000000"/>
                </a:solidFill>
                <a:effectLst/>
                <a:uLnTx/>
                <a:uFillTx/>
                <a:latin typeface="Cambria"/>
                <a:ea typeface="Cambria"/>
                <a:cs typeface="Cambria"/>
                <a:sym typeface="Cambria"/>
              </a:rPr>
              <a:t>switch between </a:t>
            </a:r>
            <a:r>
              <a:rPr kumimoji="0" lang="en" sz="1600" b="1" i="0" u="none" strike="noStrike" kern="0" cap="none" spc="0" normalizeH="0" baseline="0" noProof="0">
                <a:ln>
                  <a:noFill/>
                </a:ln>
                <a:solidFill>
                  <a:srgbClr val="0070C0"/>
                </a:solidFill>
                <a:effectLst/>
                <a:uLnTx/>
                <a:uFillTx/>
                <a:latin typeface="Cambria"/>
                <a:ea typeface="Cambria"/>
                <a:cs typeface="Cambria"/>
                <a:sym typeface="Cambria"/>
              </a:rPr>
              <a:t>max-capacity mode</a:t>
            </a:r>
            <a:r>
              <a:rPr kumimoji="0" lang="en" sz="1600" b="1" i="0" u="none" strike="noStrike" kern="0" cap="none" spc="0" normalizeH="0" baseline="0" noProof="0">
                <a:ln>
                  <a:noFill/>
                </a:ln>
                <a:solidFill>
                  <a:srgbClr val="000000"/>
                </a:solidFill>
                <a:effectLst/>
                <a:uLnTx/>
                <a:uFillTx/>
                <a:latin typeface="Cambria"/>
                <a:ea typeface="Cambria"/>
                <a:cs typeface="Cambria"/>
                <a:sym typeface="Cambria"/>
              </a:rPr>
              <a:t> </a:t>
            </a:r>
            <a:r>
              <a:rPr kumimoji="0" lang="en" sz="1600" b="0" i="0" u="none" strike="noStrike" kern="0" cap="none" spc="0" normalizeH="0" baseline="0" noProof="0">
                <a:ln>
                  <a:noFill/>
                </a:ln>
                <a:solidFill>
                  <a:srgbClr val="000000"/>
                </a:solidFill>
                <a:effectLst/>
                <a:uLnTx/>
                <a:uFillTx/>
                <a:latin typeface="Cambria"/>
                <a:ea typeface="Cambria"/>
                <a:cs typeface="Cambria"/>
                <a:sym typeface="Cambria"/>
              </a:rPr>
              <a:t>or</a:t>
            </a:r>
            <a:r>
              <a:rPr kumimoji="0" lang="en" sz="1600" b="1" i="0" u="none" strike="noStrike" kern="0" cap="none" spc="0" normalizeH="0" baseline="0" noProof="0">
                <a:ln>
                  <a:noFill/>
                </a:ln>
                <a:solidFill>
                  <a:srgbClr val="000000"/>
                </a:solidFill>
                <a:effectLst/>
                <a:uLnTx/>
                <a:uFillTx/>
                <a:latin typeface="Cambria"/>
                <a:ea typeface="Cambria"/>
                <a:cs typeface="Cambria"/>
                <a:sym typeface="Cambria"/>
              </a:rPr>
              <a:t> </a:t>
            </a:r>
            <a:r>
              <a:rPr kumimoji="0" lang="en" sz="1600" b="1" i="0" u="none" strike="noStrike" kern="0" cap="none" spc="0" normalizeH="0" baseline="0" noProof="0">
                <a:ln>
                  <a:noFill/>
                </a:ln>
                <a:solidFill>
                  <a:srgbClr val="0070C0"/>
                </a:solidFill>
                <a:effectLst/>
                <a:uLnTx/>
                <a:uFillTx/>
                <a:latin typeface="Cambria"/>
                <a:ea typeface="Cambria"/>
                <a:cs typeface="Cambria"/>
                <a:sym typeface="Cambria"/>
              </a:rPr>
              <a:t>high-performance mode</a:t>
            </a:r>
            <a:r>
              <a:rPr kumimoji="0" lang="en" sz="1600" b="0" i="0" u="none" strike="noStrike" kern="0" cap="none" spc="0" normalizeH="0" baseline="0" noProof="0">
                <a:ln>
                  <a:noFill/>
                </a:ln>
                <a:solidFill>
                  <a:srgbClr val="000000"/>
                </a:solidFill>
                <a:effectLst/>
                <a:uLnTx/>
                <a:uFillTx/>
                <a:latin typeface="Cambria"/>
                <a:ea typeface="Cambria"/>
                <a:cs typeface="Cambria"/>
                <a:sym typeface="Cambria"/>
              </a:rPr>
              <a:t>.</a:t>
            </a:r>
            <a:endParaRPr kumimoji="0" sz="1600" b="0" i="0" u="none" strike="noStrike" kern="0" cap="none" spc="0" normalizeH="0" baseline="0" noProof="0">
              <a:ln>
                <a:noFill/>
              </a:ln>
              <a:solidFill>
                <a:srgbClr val="000000"/>
              </a:solidFill>
              <a:effectLst/>
              <a:uLnTx/>
              <a:uFillTx/>
              <a:latin typeface="Cambria"/>
              <a:ea typeface="Cambria"/>
              <a:cs typeface="Cambria"/>
              <a:sym typeface="Cambria"/>
            </a:endParaRPr>
          </a:p>
        </p:txBody>
      </p:sp>
      <p:sp>
        <p:nvSpPr>
          <p:cNvPr id="94" name="Google Shape;94;p16"/>
          <p:cNvSpPr txBox="1"/>
          <p:nvPr/>
        </p:nvSpPr>
        <p:spPr>
          <a:xfrm>
            <a:off x="166250" y="2255525"/>
            <a:ext cx="8507700" cy="1116300"/>
          </a:xfrm>
          <a:prstGeom prst="rect">
            <a:avLst/>
          </a:prstGeom>
          <a:noFill/>
          <a:ln>
            <a:noFill/>
          </a:ln>
        </p:spPr>
        <p:txBody>
          <a:bodyPr spcFirstLastPara="1" wrap="square" lIns="91425" tIns="91425" rIns="91425" bIns="91425" anchor="t" anchorCtr="0">
            <a:noAutofit/>
          </a:bodyPr>
          <a:lstStyle/>
          <a:p>
            <a:pPr marL="274320" marR="0" lvl="0" indent="-236220" algn="l" defTabSz="914400" rtl="0" eaLnBrk="1" fontAlgn="auto" latinLnBrk="0" hangingPunct="1">
              <a:lnSpc>
                <a:spcPct val="100000"/>
              </a:lnSpc>
              <a:spcBef>
                <a:spcPts val="0"/>
              </a:spcBef>
              <a:spcAft>
                <a:spcPts val="0"/>
              </a:spcAft>
              <a:buClr>
                <a:srgbClr val="980000"/>
              </a:buClr>
              <a:buSzPts val="1600"/>
              <a:buFont typeface="Cambria"/>
              <a:buChar char="●"/>
              <a:tabLst/>
              <a:defRPr/>
            </a:pPr>
            <a:r>
              <a:rPr kumimoji="0" lang="en" sz="1600" b="1" i="0" u="none" strike="noStrike" kern="0" cap="none" spc="0" normalizeH="0" baseline="0" noProof="0">
                <a:ln>
                  <a:noFill/>
                </a:ln>
                <a:solidFill>
                  <a:srgbClr val="980000"/>
                </a:solidFill>
                <a:effectLst/>
                <a:uLnTx/>
                <a:uFillTx/>
                <a:latin typeface="Cambria"/>
                <a:ea typeface="Cambria"/>
                <a:cs typeface="Cambria"/>
                <a:sym typeface="Cambria"/>
              </a:rPr>
              <a:t>Key Idea</a:t>
            </a:r>
            <a:r>
              <a:rPr kumimoji="0" lang="en" sz="1600" b="0" i="0" u="none" strike="noStrike" kern="0" cap="none" spc="0" normalizeH="0" baseline="0" noProof="0">
                <a:ln>
                  <a:noFill/>
                </a:ln>
                <a:solidFill>
                  <a:srgbClr val="980000"/>
                </a:solidFill>
                <a:effectLst/>
                <a:uLnTx/>
                <a:uFillTx/>
                <a:latin typeface="Cambria"/>
                <a:ea typeface="Cambria"/>
                <a:cs typeface="Cambria"/>
                <a:sym typeface="Cambria"/>
              </a:rPr>
              <a:t>: </a:t>
            </a:r>
            <a:endParaRPr kumimoji="0" sz="1600" b="0" i="0" u="none" strike="noStrike" kern="0" cap="none" spc="0" normalizeH="0" baseline="0" noProof="0">
              <a:ln>
                <a:noFill/>
              </a:ln>
              <a:solidFill>
                <a:srgbClr val="980000"/>
              </a:solidFill>
              <a:effectLst/>
              <a:uLnTx/>
              <a:uFillTx/>
              <a:latin typeface="Cambria"/>
              <a:ea typeface="Cambria"/>
              <a:cs typeface="Cambria"/>
              <a:sym typeface="Cambria"/>
            </a:endParaRPr>
          </a:p>
          <a:p>
            <a:pPr marL="45720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 sz="1600" b="0" i="1" u="none" strike="noStrike" kern="0" cap="none" spc="0" normalizeH="0" baseline="0" noProof="0">
                <a:ln>
                  <a:noFill/>
                </a:ln>
                <a:solidFill>
                  <a:srgbClr val="000000"/>
                </a:solidFill>
                <a:effectLst/>
                <a:uLnTx/>
                <a:uFillTx/>
                <a:latin typeface="Cambria"/>
                <a:ea typeface="Cambria"/>
                <a:cs typeface="Cambria"/>
                <a:sym typeface="Cambria"/>
              </a:rPr>
              <a:t>Dynamically</a:t>
            </a:r>
            <a:r>
              <a:rPr kumimoji="0" lang="en" sz="1600" b="0" i="0" u="none" strike="noStrike" kern="0" cap="none" spc="0" normalizeH="0" baseline="0" noProof="0">
                <a:ln>
                  <a:noFill/>
                </a:ln>
                <a:solidFill>
                  <a:srgbClr val="000000"/>
                </a:solidFill>
                <a:effectLst/>
                <a:uLnTx/>
                <a:uFillTx/>
                <a:latin typeface="Cambria"/>
                <a:ea typeface="Cambria"/>
                <a:cs typeface="Cambria"/>
                <a:sym typeface="Cambria"/>
              </a:rPr>
              <a:t> configure the connections between DRAM cells and sense amplifiers in the density-optimized open-bitline architecture.</a:t>
            </a:r>
            <a:endParaRPr kumimoji="0" sz="1600" b="0" i="0" u="none" strike="noStrike" kern="0" cap="none" spc="0" normalizeH="0" baseline="0" noProof="0">
              <a:ln>
                <a:noFill/>
              </a:ln>
              <a:solidFill>
                <a:srgbClr val="000000"/>
              </a:solidFill>
              <a:effectLst/>
              <a:uLnTx/>
              <a:uFillTx/>
              <a:latin typeface="Cambria"/>
              <a:ea typeface="Cambria"/>
              <a:cs typeface="Cambria"/>
              <a:sym typeface="Cambria"/>
            </a:endParaRPr>
          </a:p>
        </p:txBody>
      </p:sp>
      <p:grpSp>
        <p:nvGrpSpPr>
          <p:cNvPr id="95" name="Google Shape;95;p16"/>
          <p:cNvGrpSpPr/>
          <p:nvPr/>
        </p:nvGrpSpPr>
        <p:grpSpPr>
          <a:xfrm>
            <a:off x="4994030" y="3602667"/>
            <a:ext cx="2116603" cy="1430955"/>
            <a:chOff x="5308695" y="1980522"/>
            <a:chExt cx="2825906" cy="1910487"/>
          </a:xfrm>
        </p:grpSpPr>
        <p:grpSp>
          <p:nvGrpSpPr>
            <p:cNvPr id="96" name="Google Shape;96;p16"/>
            <p:cNvGrpSpPr/>
            <p:nvPr/>
          </p:nvGrpSpPr>
          <p:grpSpPr>
            <a:xfrm>
              <a:off x="6960231" y="3525484"/>
              <a:ext cx="227765" cy="354284"/>
              <a:chOff x="5018004" y="3311112"/>
              <a:chExt cx="167795" cy="457200"/>
            </a:xfrm>
          </p:grpSpPr>
          <p:sp>
            <p:nvSpPr>
              <p:cNvPr id="97" name="Google Shape;97;p16"/>
              <p:cNvSpPr/>
              <p:nvPr/>
            </p:nvSpPr>
            <p:spPr>
              <a:xfrm>
                <a:off x="5018004" y="3311112"/>
                <a:ext cx="91608"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C00000"/>
                </a:solidFill>
                <a:prstDash val="solid"/>
                <a:round/>
                <a:headEnd type="none" w="med" len="med"/>
                <a:tailEnd type="none" w="med" len="med"/>
              </a:ln>
            </p:spPr>
          </p:sp>
          <p:cxnSp>
            <p:nvCxnSpPr>
              <p:cNvPr id="98" name="Google Shape;98;p16"/>
              <p:cNvCxnSpPr/>
              <p:nvPr/>
            </p:nvCxnSpPr>
            <p:spPr>
              <a:xfrm>
                <a:off x="5185799" y="3463505"/>
                <a:ext cx="0" cy="152400"/>
              </a:xfrm>
              <a:prstGeom prst="straightConnector1">
                <a:avLst/>
              </a:prstGeom>
              <a:noFill/>
              <a:ln w="38100" cap="flat" cmpd="sng">
                <a:solidFill>
                  <a:srgbClr val="C00000"/>
                </a:solidFill>
                <a:prstDash val="solid"/>
                <a:round/>
                <a:headEnd type="none" w="med" len="med"/>
                <a:tailEnd type="none" w="med" len="med"/>
              </a:ln>
            </p:spPr>
          </p:cxnSp>
        </p:grpSp>
        <p:grpSp>
          <p:nvGrpSpPr>
            <p:cNvPr id="99" name="Google Shape;99;p16"/>
            <p:cNvGrpSpPr/>
            <p:nvPr/>
          </p:nvGrpSpPr>
          <p:grpSpPr>
            <a:xfrm flipH="1">
              <a:off x="6227894" y="1980522"/>
              <a:ext cx="227765" cy="354284"/>
              <a:chOff x="5016936" y="2822952"/>
              <a:chExt cx="167795" cy="457200"/>
            </a:xfrm>
          </p:grpSpPr>
          <p:sp>
            <p:nvSpPr>
              <p:cNvPr id="100" name="Google Shape;100;p16"/>
              <p:cNvSpPr/>
              <p:nvPr/>
            </p:nvSpPr>
            <p:spPr>
              <a:xfrm>
                <a:off x="5016936" y="2822952"/>
                <a:ext cx="91608"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C00000"/>
                </a:solidFill>
                <a:prstDash val="solid"/>
                <a:round/>
                <a:headEnd type="none" w="med" len="med"/>
                <a:tailEnd type="none" w="med" len="med"/>
              </a:ln>
            </p:spPr>
          </p:sp>
          <p:cxnSp>
            <p:nvCxnSpPr>
              <p:cNvPr id="101" name="Google Shape;101;p16"/>
              <p:cNvCxnSpPr/>
              <p:nvPr/>
            </p:nvCxnSpPr>
            <p:spPr>
              <a:xfrm>
                <a:off x="5184731" y="2975345"/>
                <a:ext cx="0" cy="152400"/>
              </a:xfrm>
              <a:prstGeom prst="straightConnector1">
                <a:avLst/>
              </a:prstGeom>
              <a:noFill/>
              <a:ln w="38100" cap="flat" cmpd="sng">
                <a:solidFill>
                  <a:srgbClr val="C00000"/>
                </a:solidFill>
                <a:prstDash val="solid"/>
                <a:round/>
                <a:headEnd type="none" w="med" len="med"/>
                <a:tailEnd type="none" w="med" len="med"/>
              </a:ln>
            </p:spPr>
          </p:cxnSp>
        </p:grpSp>
        <p:sp>
          <p:nvSpPr>
            <p:cNvPr id="102" name="Google Shape;102;p16"/>
            <p:cNvSpPr txBox="1"/>
            <p:nvPr/>
          </p:nvSpPr>
          <p:spPr>
            <a:xfrm>
              <a:off x="5308695" y="2022706"/>
              <a:ext cx="946200" cy="237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3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rPr>
                <a:t>Type 1</a:t>
              </a:r>
              <a:endParaRPr kumimoji="0" sz="13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3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3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3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p:txBody>
        </p:sp>
        <p:sp>
          <p:nvSpPr>
            <p:cNvPr id="103" name="Google Shape;103;p16"/>
            <p:cNvSpPr txBox="1"/>
            <p:nvPr/>
          </p:nvSpPr>
          <p:spPr>
            <a:xfrm>
              <a:off x="7188400" y="3589809"/>
              <a:ext cx="946200" cy="301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4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rPr>
                <a:t>Type 1</a:t>
              </a:r>
              <a:endParaRPr kumimoji="0" sz="14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4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4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p:txBody>
        </p:sp>
      </p:grpSp>
      <p:grpSp>
        <p:nvGrpSpPr>
          <p:cNvPr id="104" name="Google Shape;104;p16"/>
          <p:cNvGrpSpPr/>
          <p:nvPr/>
        </p:nvGrpSpPr>
        <p:grpSpPr>
          <a:xfrm>
            <a:off x="4994030" y="3602662"/>
            <a:ext cx="2116603" cy="1430958"/>
            <a:chOff x="5308695" y="1980517"/>
            <a:chExt cx="2825906" cy="1910492"/>
          </a:xfrm>
        </p:grpSpPr>
        <p:grpSp>
          <p:nvGrpSpPr>
            <p:cNvPr id="105" name="Google Shape;105;p16"/>
            <p:cNvGrpSpPr/>
            <p:nvPr/>
          </p:nvGrpSpPr>
          <p:grpSpPr>
            <a:xfrm flipH="1">
              <a:off x="6227687" y="3525480"/>
              <a:ext cx="223135" cy="354284"/>
              <a:chOff x="4978462" y="3305672"/>
              <a:chExt cx="198078" cy="457200"/>
            </a:xfrm>
          </p:grpSpPr>
          <p:sp>
            <p:nvSpPr>
              <p:cNvPr id="106" name="Google Shape;106;p16"/>
              <p:cNvSpPr/>
              <p:nvPr/>
            </p:nvSpPr>
            <p:spPr>
              <a:xfrm>
                <a:off x="4978462" y="3305672"/>
                <a:ext cx="121874"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1C4587"/>
                </a:solidFill>
                <a:prstDash val="solid"/>
                <a:round/>
                <a:headEnd type="none" w="med" len="med"/>
                <a:tailEnd type="none" w="med" len="med"/>
              </a:ln>
            </p:spPr>
          </p:sp>
          <p:cxnSp>
            <p:nvCxnSpPr>
              <p:cNvPr id="107" name="Google Shape;107;p16"/>
              <p:cNvCxnSpPr/>
              <p:nvPr/>
            </p:nvCxnSpPr>
            <p:spPr>
              <a:xfrm>
                <a:off x="5176540" y="3458066"/>
                <a:ext cx="0" cy="152400"/>
              </a:xfrm>
              <a:prstGeom prst="straightConnector1">
                <a:avLst/>
              </a:prstGeom>
              <a:noFill/>
              <a:ln w="38100" cap="flat" cmpd="sng">
                <a:solidFill>
                  <a:srgbClr val="1C4587"/>
                </a:solidFill>
                <a:prstDash val="solid"/>
                <a:round/>
                <a:headEnd type="none" w="med" len="med"/>
                <a:tailEnd type="none" w="med" len="med"/>
              </a:ln>
            </p:spPr>
          </p:cxnSp>
        </p:grpSp>
        <p:grpSp>
          <p:nvGrpSpPr>
            <p:cNvPr id="108" name="Google Shape;108;p16"/>
            <p:cNvGrpSpPr/>
            <p:nvPr/>
          </p:nvGrpSpPr>
          <p:grpSpPr>
            <a:xfrm>
              <a:off x="6965067" y="1980517"/>
              <a:ext cx="223135" cy="354284"/>
              <a:chOff x="4979749" y="2817513"/>
              <a:chExt cx="198078" cy="457200"/>
            </a:xfrm>
          </p:grpSpPr>
          <p:sp>
            <p:nvSpPr>
              <p:cNvPr id="109" name="Google Shape;109;p16"/>
              <p:cNvSpPr/>
              <p:nvPr/>
            </p:nvSpPr>
            <p:spPr>
              <a:xfrm>
                <a:off x="4979749" y="2817513"/>
                <a:ext cx="121874"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1C4587"/>
                </a:solidFill>
                <a:prstDash val="solid"/>
                <a:round/>
                <a:headEnd type="none" w="med" len="med"/>
                <a:tailEnd type="none" w="med" len="med"/>
              </a:ln>
            </p:spPr>
          </p:sp>
          <p:cxnSp>
            <p:nvCxnSpPr>
              <p:cNvPr id="110" name="Google Shape;110;p16"/>
              <p:cNvCxnSpPr/>
              <p:nvPr/>
            </p:nvCxnSpPr>
            <p:spPr>
              <a:xfrm>
                <a:off x="5177827" y="2969906"/>
                <a:ext cx="0" cy="152400"/>
              </a:xfrm>
              <a:prstGeom prst="straightConnector1">
                <a:avLst/>
              </a:prstGeom>
              <a:noFill/>
              <a:ln w="38100" cap="flat" cmpd="sng">
                <a:solidFill>
                  <a:srgbClr val="1C4587"/>
                </a:solidFill>
                <a:prstDash val="solid"/>
                <a:round/>
                <a:headEnd type="none" w="med" len="med"/>
                <a:tailEnd type="none" w="med" len="med"/>
              </a:ln>
            </p:spPr>
          </p:cxnSp>
        </p:grpSp>
        <p:sp>
          <p:nvSpPr>
            <p:cNvPr id="111" name="Google Shape;111;p16"/>
            <p:cNvSpPr txBox="1"/>
            <p:nvPr/>
          </p:nvSpPr>
          <p:spPr>
            <a:xfrm>
              <a:off x="5308695" y="3589809"/>
              <a:ext cx="946200" cy="301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3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rPr>
                <a:t>Type 2</a:t>
              </a:r>
              <a:endParaRPr kumimoji="0" sz="13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 name="Google Shape;112;p16"/>
            <p:cNvSpPr txBox="1"/>
            <p:nvPr/>
          </p:nvSpPr>
          <p:spPr>
            <a:xfrm>
              <a:off x="7188400" y="1991064"/>
              <a:ext cx="946200" cy="301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3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rPr>
                <a:t>Type 2</a:t>
              </a:r>
              <a:endParaRPr kumimoji="0" sz="1300" b="0" i="0" u="none" strike="noStrike" kern="0" cap="none" spc="0" normalizeH="0" baseline="0" noProof="0">
                <a:ln>
                  <a:noFill/>
                </a:ln>
                <a:solidFill>
                  <a:srgbClr val="000000"/>
                </a:solidFill>
                <a:effectLst/>
                <a:uLnTx/>
                <a:uFillTx/>
                <a:latin typeface="Arial"/>
                <a:ea typeface="+mn-ea"/>
                <a:cs typeface="Arial"/>
                <a:sym typeface="Arial"/>
              </a:endParaRPr>
            </a:p>
          </p:txBody>
        </p:sp>
      </p:grpSp>
      <p:cxnSp>
        <p:nvCxnSpPr>
          <p:cNvPr id="113" name="Google Shape;113;p16"/>
          <p:cNvCxnSpPr/>
          <p:nvPr/>
        </p:nvCxnSpPr>
        <p:spPr>
          <a:xfrm>
            <a:off x="4186253" y="4303463"/>
            <a:ext cx="925200" cy="0"/>
          </a:xfrm>
          <a:prstGeom prst="straightConnector1">
            <a:avLst/>
          </a:prstGeom>
          <a:noFill/>
          <a:ln w="76200" cap="flat" cmpd="sng">
            <a:solidFill>
              <a:srgbClr val="434343"/>
            </a:solidFill>
            <a:prstDash val="solid"/>
            <a:round/>
            <a:headEnd type="none" w="med" len="med"/>
            <a:tailEnd type="triangle" w="med" len="med"/>
          </a:ln>
        </p:spPr>
      </p:cxnSp>
      <p:grpSp>
        <p:nvGrpSpPr>
          <p:cNvPr id="114" name="Google Shape;114;p16"/>
          <p:cNvGrpSpPr/>
          <p:nvPr/>
        </p:nvGrpSpPr>
        <p:grpSpPr>
          <a:xfrm>
            <a:off x="4861326" y="3228303"/>
            <a:ext cx="2384783" cy="2580968"/>
            <a:chOff x="4888314" y="2289476"/>
            <a:chExt cx="2689200" cy="2910428"/>
          </a:xfrm>
        </p:grpSpPr>
        <p:sp>
          <p:nvSpPr>
            <p:cNvPr id="115" name="Google Shape;115;p16"/>
            <p:cNvSpPr txBox="1"/>
            <p:nvPr/>
          </p:nvSpPr>
          <p:spPr>
            <a:xfrm>
              <a:off x="4888314" y="5002204"/>
              <a:ext cx="2689200" cy="197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CLR-DRAM </a:t>
              </a:r>
              <a:endParaRPr kumimoji="0" sz="1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grpSp>
          <p:nvGrpSpPr>
            <p:cNvPr id="116" name="Google Shape;116;p16"/>
            <p:cNvGrpSpPr/>
            <p:nvPr/>
          </p:nvGrpSpPr>
          <p:grpSpPr>
            <a:xfrm>
              <a:off x="5608394" y="2289476"/>
              <a:ext cx="1257289" cy="2468650"/>
              <a:chOff x="5984125" y="1480675"/>
              <a:chExt cx="1488621" cy="2922863"/>
            </a:xfrm>
          </p:grpSpPr>
          <p:sp>
            <p:nvSpPr>
              <p:cNvPr id="117" name="Google Shape;117;p16"/>
              <p:cNvSpPr/>
              <p:nvPr/>
            </p:nvSpPr>
            <p:spPr>
              <a:xfrm>
                <a:off x="6900238"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 name="Google Shape;118;p16"/>
              <p:cNvSpPr/>
              <p:nvPr/>
            </p:nvSpPr>
            <p:spPr>
              <a:xfrm>
                <a:off x="6379913"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 name="Google Shape;119;p16"/>
              <p:cNvSpPr/>
              <p:nvPr/>
            </p:nvSpPr>
            <p:spPr>
              <a:xfrm>
                <a:off x="6899613" y="38096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0" name="Google Shape;120;p16"/>
              <p:cNvSpPr/>
              <p:nvPr/>
            </p:nvSpPr>
            <p:spPr>
              <a:xfrm>
                <a:off x="6379288" y="38096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21" name="Google Shape;121;p16"/>
              <p:cNvGrpSpPr/>
              <p:nvPr/>
            </p:nvGrpSpPr>
            <p:grpSpPr>
              <a:xfrm>
                <a:off x="6388773" y="4244538"/>
                <a:ext cx="679325" cy="159000"/>
                <a:chOff x="6065025" y="1897425"/>
                <a:chExt cx="679325" cy="159000"/>
              </a:xfrm>
            </p:grpSpPr>
            <p:sp>
              <p:nvSpPr>
                <p:cNvPr id="122" name="Google Shape;122;p16"/>
                <p:cNvSpPr/>
                <p:nvPr/>
              </p:nvSpPr>
              <p:spPr>
                <a:xfrm>
                  <a:off x="6585350"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 name="Google Shape;123;p16"/>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24" name="Google Shape;124;p16"/>
              <p:cNvGrpSpPr/>
              <p:nvPr/>
            </p:nvGrpSpPr>
            <p:grpSpPr>
              <a:xfrm>
                <a:off x="6388773" y="1480675"/>
                <a:ext cx="679325" cy="159000"/>
                <a:chOff x="6065025" y="1897425"/>
                <a:chExt cx="679325" cy="159000"/>
              </a:xfrm>
            </p:grpSpPr>
            <p:sp>
              <p:nvSpPr>
                <p:cNvPr id="125" name="Google Shape;125;p16"/>
                <p:cNvSpPr/>
                <p:nvPr/>
              </p:nvSpPr>
              <p:spPr>
                <a:xfrm>
                  <a:off x="6585350"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 name="Google Shape;126;p16"/>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cxnSp>
            <p:nvCxnSpPr>
              <p:cNvPr id="127" name="Google Shape;127;p16"/>
              <p:cNvCxnSpPr/>
              <p:nvPr/>
            </p:nvCxnSpPr>
            <p:spPr>
              <a:xfrm>
                <a:off x="5984125" y="2938870"/>
                <a:ext cx="1488300" cy="0"/>
              </a:xfrm>
              <a:prstGeom prst="straightConnector1">
                <a:avLst/>
              </a:prstGeom>
              <a:noFill/>
              <a:ln w="38100" cap="flat" cmpd="sng">
                <a:solidFill>
                  <a:srgbClr val="000000"/>
                </a:solidFill>
                <a:prstDash val="solid"/>
                <a:round/>
                <a:headEnd type="none" w="med" len="med"/>
                <a:tailEnd type="none" w="med" len="med"/>
              </a:ln>
            </p:spPr>
          </p:cxnSp>
          <p:cxnSp>
            <p:nvCxnSpPr>
              <p:cNvPr id="128" name="Google Shape;128;p16"/>
              <p:cNvCxnSpPr/>
              <p:nvPr/>
            </p:nvCxnSpPr>
            <p:spPr>
              <a:xfrm>
                <a:off x="5984145" y="3408750"/>
                <a:ext cx="1488600" cy="0"/>
              </a:xfrm>
              <a:prstGeom prst="straightConnector1">
                <a:avLst/>
              </a:prstGeom>
              <a:noFill/>
              <a:ln w="38100" cap="flat" cmpd="sng">
                <a:solidFill>
                  <a:srgbClr val="000000"/>
                </a:solidFill>
                <a:prstDash val="solid"/>
                <a:round/>
                <a:headEnd type="none" w="med" len="med"/>
                <a:tailEnd type="none" w="med" len="med"/>
              </a:ln>
            </p:spPr>
          </p:cxnSp>
          <p:cxnSp>
            <p:nvCxnSpPr>
              <p:cNvPr id="129" name="Google Shape;129;p16"/>
              <p:cNvCxnSpPr/>
              <p:nvPr/>
            </p:nvCxnSpPr>
            <p:spPr>
              <a:xfrm>
                <a:off x="5984145" y="2469000"/>
                <a:ext cx="1488600" cy="0"/>
              </a:xfrm>
              <a:prstGeom prst="straightConnector1">
                <a:avLst/>
              </a:prstGeom>
              <a:noFill/>
              <a:ln w="38100" cap="flat" cmpd="sng">
                <a:solidFill>
                  <a:srgbClr val="000000"/>
                </a:solidFill>
                <a:prstDash val="solid"/>
                <a:round/>
                <a:headEnd type="none" w="med" len="med"/>
                <a:tailEnd type="none" w="med" len="med"/>
              </a:ln>
            </p:spPr>
          </p:cxnSp>
          <p:cxnSp>
            <p:nvCxnSpPr>
              <p:cNvPr id="130" name="Google Shape;130;p16"/>
              <p:cNvCxnSpPr>
                <a:stCxn id="131" idx="0"/>
                <a:endCxn id="132" idx="4"/>
              </p:cNvCxnSpPr>
              <p:nvPr/>
            </p:nvCxnSpPr>
            <p:spPr>
              <a:xfrm rot="10800000">
                <a:off x="6459414" y="2641106"/>
                <a:ext cx="0" cy="595200"/>
              </a:xfrm>
              <a:prstGeom prst="straightConnector1">
                <a:avLst/>
              </a:prstGeom>
              <a:noFill/>
              <a:ln w="38100" cap="flat" cmpd="sng">
                <a:solidFill>
                  <a:srgbClr val="000000"/>
                </a:solidFill>
                <a:prstDash val="solid"/>
                <a:round/>
                <a:headEnd type="none" w="med" len="med"/>
                <a:tailEnd type="none" w="med" len="med"/>
              </a:ln>
            </p:spPr>
          </p:cxnSp>
          <p:cxnSp>
            <p:nvCxnSpPr>
              <p:cNvPr id="133" name="Google Shape;133;p16"/>
              <p:cNvCxnSpPr>
                <a:stCxn id="134" idx="4"/>
              </p:cNvCxnSpPr>
              <p:nvPr/>
            </p:nvCxnSpPr>
            <p:spPr>
              <a:xfrm rot="10800000">
                <a:off x="6978345" y="2636468"/>
                <a:ext cx="0" cy="944400"/>
              </a:xfrm>
              <a:prstGeom prst="straightConnector1">
                <a:avLst/>
              </a:prstGeom>
              <a:noFill/>
              <a:ln w="38100" cap="flat" cmpd="sng">
                <a:solidFill>
                  <a:srgbClr val="000000"/>
                </a:solidFill>
                <a:prstDash val="solid"/>
                <a:round/>
                <a:headEnd type="none" w="med" len="med"/>
                <a:tailEnd type="none" w="med" len="med"/>
              </a:ln>
            </p:spPr>
          </p:cxnSp>
          <p:sp>
            <p:nvSpPr>
              <p:cNvPr id="135" name="Google Shape;135;p16"/>
              <p:cNvSpPr/>
              <p:nvPr/>
            </p:nvSpPr>
            <p:spPr>
              <a:xfrm>
                <a:off x="6285909" y="1569704"/>
                <a:ext cx="866100" cy="398700"/>
              </a:xfrm>
              <a:prstGeom prst="rect">
                <a:avLst/>
              </a:prstGeom>
              <a:solidFill>
                <a:srgbClr val="43434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600" b="1" i="0" u="none" strike="noStrike" kern="0" cap="none" spc="0" normalizeH="0" baseline="0" noProof="0">
                    <a:ln>
                      <a:noFill/>
                    </a:ln>
                    <a:solidFill>
                      <a:srgbClr val="FFFFFF"/>
                    </a:solidFill>
                    <a:effectLst/>
                    <a:uLnTx/>
                    <a:uFillTx/>
                    <a:latin typeface="Arial"/>
                    <a:ea typeface="+mn-ea"/>
                    <a:cs typeface="Arial"/>
                    <a:sym typeface="Arial"/>
                  </a:rPr>
                  <a:t>SA1</a:t>
                </a:r>
                <a:endParaRPr kumimoji="0" sz="16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36" name="Google Shape;136;p16"/>
              <p:cNvSpPr/>
              <p:nvPr/>
            </p:nvSpPr>
            <p:spPr>
              <a:xfrm>
                <a:off x="6285909" y="3909428"/>
                <a:ext cx="866100" cy="398700"/>
              </a:xfrm>
              <a:prstGeom prst="rect">
                <a:avLst/>
              </a:prstGeom>
              <a:solidFill>
                <a:srgbClr val="43434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600" b="1" i="0" u="none" strike="noStrike" kern="0" cap="none" spc="0" normalizeH="0" baseline="0" noProof="0">
                    <a:ln>
                      <a:noFill/>
                    </a:ln>
                    <a:solidFill>
                      <a:srgbClr val="FFFFFF"/>
                    </a:solidFill>
                    <a:effectLst/>
                    <a:uLnTx/>
                    <a:uFillTx/>
                    <a:latin typeface="Arial"/>
                    <a:ea typeface="+mn-ea"/>
                    <a:cs typeface="Arial"/>
                    <a:sym typeface="Arial"/>
                  </a:rPr>
                  <a:t>SA2</a:t>
                </a:r>
                <a:endParaRPr kumimoji="0" sz="1600" b="1" i="0" u="none" strike="noStrike" kern="0" cap="none" spc="0" normalizeH="0" baseline="0" noProof="0">
                  <a:ln>
                    <a:noFill/>
                  </a:ln>
                  <a:solidFill>
                    <a:srgbClr val="FFFFFF"/>
                  </a:solidFill>
                  <a:effectLst/>
                  <a:uLnTx/>
                  <a:uFillTx/>
                  <a:latin typeface="Arial"/>
                  <a:ea typeface="+mn-ea"/>
                  <a:cs typeface="Arial"/>
                  <a:sym typeface="Arial"/>
                </a:endParaRPr>
              </a:p>
            </p:txBody>
          </p:sp>
          <p:grpSp>
            <p:nvGrpSpPr>
              <p:cNvPr id="137" name="Google Shape;137;p16"/>
              <p:cNvGrpSpPr/>
              <p:nvPr/>
            </p:nvGrpSpPr>
            <p:grpSpPr>
              <a:xfrm>
                <a:off x="6285871" y="2296650"/>
                <a:ext cx="347086" cy="1284219"/>
                <a:chOff x="1975325" y="1580225"/>
                <a:chExt cx="365700" cy="1363000"/>
              </a:xfrm>
            </p:grpSpPr>
            <p:sp>
              <p:nvSpPr>
                <p:cNvPr id="132" name="Google Shape;132;p16"/>
                <p:cNvSpPr/>
                <p:nvPr/>
              </p:nvSpPr>
              <p:spPr>
                <a:xfrm>
                  <a:off x="1975325" y="15802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 name="Google Shape;138;p16"/>
                <p:cNvSpPr/>
                <p:nvPr/>
              </p:nvSpPr>
              <p:spPr>
                <a:xfrm>
                  <a:off x="1975325" y="207887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 name="Google Shape;131;p16"/>
                <p:cNvSpPr/>
                <p:nvPr/>
              </p:nvSpPr>
              <p:spPr>
                <a:xfrm>
                  <a:off x="1975325" y="25775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39" name="Google Shape;139;p16"/>
              <p:cNvGrpSpPr/>
              <p:nvPr/>
            </p:nvGrpSpPr>
            <p:grpSpPr>
              <a:xfrm>
                <a:off x="6804802" y="2296650"/>
                <a:ext cx="347086" cy="1284219"/>
                <a:chOff x="1975325" y="1580225"/>
                <a:chExt cx="365700" cy="1363000"/>
              </a:xfrm>
            </p:grpSpPr>
            <p:sp>
              <p:nvSpPr>
                <p:cNvPr id="140" name="Google Shape;140;p16"/>
                <p:cNvSpPr/>
                <p:nvPr/>
              </p:nvSpPr>
              <p:spPr>
                <a:xfrm>
                  <a:off x="1975325" y="15802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 name="Google Shape;141;p16"/>
                <p:cNvSpPr/>
                <p:nvPr/>
              </p:nvSpPr>
              <p:spPr>
                <a:xfrm>
                  <a:off x="1975325" y="207887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 name="Google Shape;134;p16"/>
                <p:cNvSpPr/>
                <p:nvPr/>
              </p:nvSpPr>
              <p:spPr>
                <a:xfrm>
                  <a:off x="1975325" y="25775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42" name="Google Shape;142;p16"/>
              <p:cNvSpPr txBox="1"/>
              <p:nvPr/>
            </p:nvSpPr>
            <p:spPr>
              <a:xfrm>
                <a:off x="6239432" y="2744645"/>
                <a:ext cx="413400" cy="384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7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A</a:t>
                </a:r>
                <a:endParaRPr kumimoji="0" sz="17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43" name="Google Shape;143;p16"/>
              <p:cNvSpPr txBox="1"/>
              <p:nvPr/>
            </p:nvSpPr>
            <p:spPr>
              <a:xfrm>
                <a:off x="6773028" y="2748089"/>
                <a:ext cx="413400" cy="384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7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B</a:t>
                </a:r>
                <a:endParaRPr kumimoji="0" sz="17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grpSp>
      </p:grpSp>
      <p:grpSp>
        <p:nvGrpSpPr>
          <p:cNvPr id="144" name="Google Shape;144;p16"/>
          <p:cNvGrpSpPr/>
          <p:nvPr/>
        </p:nvGrpSpPr>
        <p:grpSpPr>
          <a:xfrm>
            <a:off x="6667432" y="3723360"/>
            <a:ext cx="1427519" cy="1197426"/>
            <a:chOff x="7238100" y="1989275"/>
            <a:chExt cx="1905900" cy="1598700"/>
          </a:xfrm>
        </p:grpSpPr>
        <p:sp>
          <p:nvSpPr>
            <p:cNvPr id="145" name="Google Shape;145;p16"/>
            <p:cNvSpPr txBox="1"/>
            <p:nvPr/>
          </p:nvSpPr>
          <p:spPr>
            <a:xfrm>
              <a:off x="7238100" y="2384075"/>
              <a:ext cx="1905900" cy="798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300" b="1" i="1" u="none" strike="noStrike" kern="0" cap="none" spc="0" normalizeH="0" baseline="0" noProof="0">
                  <a:ln>
                    <a:noFill/>
                  </a:ln>
                  <a:solidFill>
                    <a:srgbClr val="000000"/>
                  </a:solidFill>
                  <a:effectLst/>
                  <a:uLnTx/>
                  <a:uFillTx/>
                  <a:latin typeface="Cambria"/>
                  <a:ea typeface="Cambria"/>
                  <a:cs typeface="Cambria"/>
                  <a:sym typeface="Cambria"/>
                </a:rPr>
                <a:t>bitline mode </a:t>
              </a:r>
              <a:endParaRPr kumimoji="0" sz="1300" b="1" i="1" u="none" strike="noStrike" kern="0" cap="none" spc="0" normalizeH="0" baseline="0" noProof="0">
                <a:ln>
                  <a:noFill/>
                </a:ln>
                <a:solidFill>
                  <a:srgbClr val="000000"/>
                </a:solidFill>
                <a:effectLst/>
                <a:uLnTx/>
                <a:uFillTx/>
                <a:latin typeface="Cambria"/>
                <a:ea typeface="Cambria"/>
                <a:cs typeface="Cambria"/>
                <a:sym typeface="Cambria"/>
              </a:endParaRPr>
            </a:p>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300" b="1" i="1" u="none" strike="noStrike" kern="0" cap="none" spc="0" normalizeH="0" baseline="0" noProof="0">
                  <a:ln>
                    <a:noFill/>
                  </a:ln>
                  <a:solidFill>
                    <a:srgbClr val="000000"/>
                  </a:solidFill>
                  <a:effectLst/>
                  <a:uLnTx/>
                  <a:uFillTx/>
                  <a:latin typeface="Cambria"/>
                  <a:ea typeface="Cambria"/>
                  <a:cs typeface="Cambria"/>
                  <a:sym typeface="Cambria"/>
                </a:rPr>
                <a:t>select transistors</a:t>
              </a:r>
              <a:endParaRPr kumimoji="0" sz="1300" b="1" i="1" u="none" strike="noStrike" kern="0" cap="none" spc="0" normalizeH="0" baseline="-25000" noProof="0">
                <a:ln>
                  <a:noFill/>
                </a:ln>
                <a:solidFill>
                  <a:srgbClr val="000000"/>
                </a:solidFill>
                <a:effectLst/>
                <a:uLnTx/>
                <a:uFillTx/>
                <a:latin typeface="Cambria"/>
                <a:ea typeface="Cambria"/>
                <a:cs typeface="Cambria"/>
                <a:sym typeface="Cambria"/>
              </a:endParaRPr>
            </a:p>
          </p:txBody>
        </p:sp>
        <p:cxnSp>
          <p:nvCxnSpPr>
            <p:cNvPr id="146" name="Google Shape;146;p16"/>
            <p:cNvCxnSpPr>
              <a:stCxn id="145" idx="0"/>
              <a:endCxn id="112" idx="3"/>
            </p:cNvCxnSpPr>
            <p:nvPr/>
          </p:nvCxnSpPr>
          <p:spPr>
            <a:xfrm rot="5400000" flipH="1">
              <a:off x="7813050" y="2006075"/>
              <a:ext cx="394800" cy="361200"/>
            </a:xfrm>
            <a:prstGeom prst="bentConnector2">
              <a:avLst/>
            </a:prstGeom>
            <a:noFill/>
            <a:ln w="28575" cap="flat" cmpd="sng">
              <a:solidFill>
                <a:srgbClr val="000000"/>
              </a:solidFill>
              <a:prstDash val="solid"/>
              <a:round/>
              <a:headEnd type="none" w="med" len="med"/>
              <a:tailEnd type="stealth" w="med" len="med"/>
            </a:ln>
          </p:spPr>
        </p:cxnSp>
        <p:cxnSp>
          <p:nvCxnSpPr>
            <p:cNvPr id="147" name="Google Shape;147;p16"/>
            <p:cNvCxnSpPr>
              <a:stCxn id="145" idx="2"/>
              <a:endCxn id="103" idx="3"/>
            </p:cNvCxnSpPr>
            <p:nvPr/>
          </p:nvCxnSpPr>
          <p:spPr>
            <a:xfrm rot="5400000">
              <a:off x="7807800" y="3204725"/>
              <a:ext cx="405300" cy="361200"/>
            </a:xfrm>
            <a:prstGeom prst="bentConnector2">
              <a:avLst/>
            </a:prstGeom>
            <a:noFill/>
            <a:ln w="28575" cap="flat" cmpd="sng">
              <a:solidFill>
                <a:srgbClr val="000000"/>
              </a:solidFill>
              <a:prstDash val="solid"/>
              <a:round/>
              <a:headEnd type="none" w="med" len="med"/>
              <a:tailEnd type="stealth" w="med" len="med"/>
            </a:ln>
          </p:spPr>
        </p:cxnSp>
      </p:grpSp>
      <p:grpSp>
        <p:nvGrpSpPr>
          <p:cNvPr id="148" name="Google Shape;148;p16"/>
          <p:cNvGrpSpPr/>
          <p:nvPr/>
        </p:nvGrpSpPr>
        <p:grpSpPr>
          <a:xfrm>
            <a:off x="1588200" y="3228313"/>
            <a:ext cx="3179710" cy="2580959"/>
            <a:chOff x="1197376" y="2289486"/>
            <a:chExt cx="3585600" cy="2910418"/>
          </a:xfrm>
        </p:grpSpPr>
        <p:sp>
          <p:nvSpPr>
            <p:cNvPr id="149" name="Google Shape;149;p16"/>
            <p:cNvSpPr txBox="1"/>
            <p:nvPr/>
          </p:nvSpPr>
          <p:spPr>
            <a:xfrm>
              <a:off x="1197376" y="5002204"/>
              <a:ext cx="3585600" cy="197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Open-bitline (Baseline) </a:t>
              </a:r>
              <a:endParaRPr kumimoji="0" sz="1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grpSp>
          <p:nvGrpSpPr>
            <p:cNvPr id="150" name="Google Shape;150;p16"/>
            <p:cNvGrpSpPr/>
            <p:nvPr/>
          </p:nvGrpSpPr>
          <p:grpSpPr>
            <a:xfrm>
              <a:off x="2683601" y="4623775"/>
              <a:ext cx="573758" cy="134291"/>
              <a:chOff x="6065025" y="1897425"/>
              <a:chExt cx="679325" cy="159000"/>
            </a:xfrm>
          </p:grpSpPr>
          <p:sp>
            <p:nvSpPr>
              <p:cNvPr id="151" name="Google Shape;151;p16"/>
              <p:cNvSpPr/>
              <p:nvPr/>
            </p:nvSpPr>
            <p:spPr>
              <a:xfrm>
                <a:off x="6585350"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 name="Google Shape;152;p16"/>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53" name="Google Shape;153;p16"/>
            <p:cNvGrpSpPr/>
            <p:nvPr/>
          </p:nvGrpSpPr>
          <p:grpSpPr>
            <a:xfrm>
              <a:off x="2683612" y="2289486"/>
              <a:ext cx="573758" cy="134291"/>
              <a:chOff x="6065025" y="1897425"/>
              <a:chExt cx="679325" cy="159000"/>
            </a:xfrm>
          </p:grpSpPr>
          <p:sp>
            <p:nvSpPr>
              <p:cNvPr id="154" name="Google Shape;154;p16"/>
              <p:cNvSpPr/>
              <p:nvPr/>
            </p:nvSpPr>
            <p:spPr>
              <a:xfrm>
                <a:off x="6585350"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5" name="Google Shape;155;p16"/>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56" name="Google Shape;156;p16"/>
            <p:cNvSpPr/>
            <p:nvPr/>
          </p:nvSpPr>
          <p:spPr>
            <a:xfrm>
              <a:off x="3123441" y="2641415"/>
              <a:ext cx="134100" cy="1341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7" name="Google Shape;157;p16"/>
            <p:cNvSpPr/>
            <p:nvPr/>
          </p:nvSpPr>
          <p:spPr>
            <a:xfrm>
              <a:off x="2683988" y="2641415"/>
              <a:ext cx="134100" cy="1341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8" name="Google Shape;158;p16"/>
            <p:cNvSpPr/>
            <p:nvPr/>
          </p:nvSpPr>
          <p:spPr>
            <a:xfrm>
              <a:off x="3122913" y="4256412"/>
              <a:ext cx="134100" cy="1341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9" name="Google Shape;159;p16"/>
            <p:cNvSpPr/>
            <p:nvPr/>
          </p:nvSpPr>
          <p:spPr>
            <a:xfrm>
              <a:off x="2683460" y="4256412"/>
              <a:ext cx="134100" cy="1341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60" name="Google Shape;160;p16"/>
            <p:cNvCxnSpPr/>
            <p:nvPr/>
          </p:nvCxnSpPr>
          <p:spPr>
            <a:xfrm>
              <a:off x="2280112" y="3520994"/>
              <a:ext cx="1400100" cy="0"/>
            </a:xfrm>
            <a:prstGeom prst="straightConnector1">
              <a:avLst/>
            </a:prstGeom>
            <a:noFill/>
            <a:ln w="38100" cap="flat" cmpd="sng">
              <a:solidFill>
                <a:srgbClr val="000000"/>
              </a:solidFill>
              <a:prstDash val="solid"/>
              <a:round/>
              <a:headEnd type="none" w="med" len="med"/>
              <a:tailEnd type="none" w="med" len="med"/>
            </a:ln>
          </p:spPr>
        </p:cxnSp>
        <p:cxnSp>
          <p:nvCxnSpPr>
            <p:cNvPr id="161" name="Google Shape;161;p16"/>
            <p:cNvCxnSpPr/>
            <p:nvPr/>
          </p:nvCxnSpPr>
          <p:spPr>
            <a:xfrm>
              <a:off x="2280132" y="3917843"/>
              <a:ext cx="1400400" cy="0"/>
            </a:xfrm>
            <a:prstGeom prst="straightConnector1">
              <a:avLst/>
            </a:prstGeom>
            <a:noFill/>
            <a:ln w="38100" cap="flat" cmpd="sng">
              <a:solidFill>
                <a:srgbClr val="000000"/>
              </a:solidFill>
              <a:prstDash val="solid"/>
              <a:round/>
              <a:headEnd type="none" w="med" len="med"/>
              <a:tailEnd type="none" w="med" len="med"/>
            </a:ln>
          </p:spPr>
        </p:cxnSp>
        <p:cxnSp>
          <p:nvCxnSpPr>
            <p:cNvPr id="162" name="Google Shape;162;p16"/>
            <p:cNvCxnSpPr/>
            <p:nvPr/>
          </p:nvCxnSpPr>
          <p:spPr>
            <a:xfrm>
              <a:off x="2280132" y="3124153"/>
              <a:ext cx="1400400" cy="0"/>
            </a:xfrm>
            <a:prstGeom prst="straightConnector1">
              <a:avLst/>
            </a:prstGeom>
            <a:noFill/>
            <a:ln w="38100" cap="flat" cmpd="sng">
              <a:solidFill>
                <a:srgbClr val="000000"/>
              </a:solidFill>
              <a:prstDash val="solid"/>
              <a:round/>
              <a:headEnd type="none" w="med" len="med"/>
              <a:tailEnd type="none" w="med" len="med"/>
            </a:ln>
          </p:spPr>
        </p:cxnSp>
        <p:cxnSp>
          <p:nvCxnSpPr>
            <p:cNvPr id="163" name="Google Shape;163;p16"/>
            <p:cNvCxnSpPr>
              <a:stCxn id="164" idx="0"/>
            </p:cNvCxnSpPr>
            <p:nvPr/>
          </p:nvCxnSpPr>
          <p:spPr>
            <a:xfrm rot="10800000">
              <a:off x="2751163" y="2701607"/>
              <a:ext cx="0" cy="1070700"/>
            </a:xfrm>
            <a:prstGeom prst="straightConnector1">
              <a:avLst/>
            </a:prstGeom>
            <a:noFill/>
            <a:ln w="38100" cap="flat" cmpd="sng">
              <a:solidFill>
                <a:srgbClr val="000000"/>
              </a:solidFill>
              <a:prstDash val="solid"/>
              <a:round/>
              <a:headEnd type="none" w="med" len="med"/>
              <a:tailEnd type="none" w="med" len="med"/>
            </a:ln>
          </p:spPr>
        </p:cxnSp>
        <p:cxnSp>
          <p:nvCxnSpPr>
            <p:cNvPr id="165" name="Google Shape;165;p16"/>
            <p:cNvCxnSpPr/>
            <p:nvPr/>
          </p:nvCxnSpPr>
          <p:spPr>
            <a:xfrm rot="10800000">
              <a:off x="3189444" y="3265646"/>
              <a:ext cx="0" cy="1070700"/>
            </a:xfrm>
            <a:prstGeom prst="straightConnector1">
              <a:avLst/>
            </a:prstGeom>
            <a:noFill/>
            <a:ln w="38100" cap="flat" cmpd="sng">
              <a:solidFill>
                <a:srgbClr val="000000"/>
              </a:solidFill>
              <a:prstDash val="solid"/>
              <a:round/>
              <a:headEnd type="none" w="med" len="med"/>
              <a:tailEnd type="none" w="med" len="med"/>
            </a:ln>
          </p:spPr>
        </p:cxnSp>
        <p:grpSp>
          <p:nvGrpSpPr>
            <p:cNvPr id="166" name="Google Shape;166;p16"/>
            <p:cNvGrpSpPr/>
            <p:nvPr/>
          </p:nvGrpSpPr>
          <p:grpSpPr>
            <a:xfrm>
              <a:off x="2604590" y="2978656"/>
              <a:ext cx="293145" cy="1084675"/>
              <a:chOff x="1975325" y="1580225"/>
              <a:chExt cx="365700" cy="1363000"/>
            </a:xfrm>
          </p:grpSpPr>
          <p:sp>
            <p:nvSpPr>
              <p:cNvPr id="167" name="Google Shape;167;p16"/>
              <p:cNvSpPr/>
              <p:nvPr/>
            </p:nvSpPr>
            <p:spPr>
              <a:xfrm>
                <a:off x="1975325" y="15802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8" name="Google Shape;168;p16"/>
              <p:cNvSpPr/>
              <p:nvPr/>
            </p:nvSpPr>
            <p:spPr>
              <a:xfrm>
                <a:off x="1975325" y="207887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4" name="Google Shape;164;p16"/>
              <p:cNvSpPr/>
              <p:nvPr/>
            </p:nvSpPr>
            <p:spPr>
              <a:xfrm>
                <a:off x="1975325" y="25775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69" name="Google Shape;169;p16"/>
            <p:cNvGrpSpPr/>
            <p:nvPr/>
          </p:nvGrpSpPr>
          <p:grpSpPr>
            <a:xfrm>
              <a:off x="3042867" y="2978656"/>
              <a:ext cx="293145" cy="1084675"/>
              <a:chOff x="1975325" y="1580225"/>
              <a:chExt cx="365700" cy="1363000"/>
            </a:xfrm>
          </p:grpSpPr>
          <p:sp>
            <p:nvSpPr>
              <p:cNvPr id="170" name="Google Shape;170;p16"/>
              <p:cNvSpPr/>
              <p:nvPr/>
            </p:nvSpPr>
            <p:spPr>
              <a:xfrm>
                <a:off x="1975325" y="15802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1" name="Google Shape;171;p16"/>
              <p:cNvSpPr/>
              <p:nvPr/>
            </p:nvSpPr>
            <p:spPr>
              <a:xfrm>
                <a:off x="1975325" y="207887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2" name="Google Shape;172;p16"/>
              <p:cNvSpPr/>
              <p:nvPr/>
            </p:nvSpPr>
            <p:spPr>
              <a:xfrm>
                <a:off x="1975325" y="25775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73" name="Google Shape;173;p16"/>
            <p:cNvSpPr/>
            <p:nvPr/>
          </p:nvSpPr>
          <p:spPr>
            <a:xfrm>
              <a:off x="2604595" y="2364631"/>
              <a:ext cx="731400" cy="336900"/>
            </a:xfrm>
            <a:prstGeom prst="rect">
              <a:avLst/>
            </a:prstGeom>
            <a:solidFill>
              <a:srgbClr val="43434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600" b="1" i="0" u="none" strike="noStrike" kern="0" cap="none" spc="0" normalizeH="0" baseline="0" noProof="0">
                  <a:ln>
                    <a:noFill/>
                  </a:ln>
                  <a:solidFill>
                    <a:srgbClr val="FFFFFF"/>
                  </a:solidFill>
                  <a:effectLst/>
                  <a:uLnTx/>
                  <a:uFillTx/>
                  <a:latin typeface="Arial"/>
                  <a:ea typeface="+mn-ea"/>
                  <a:cs typeface="Arial"/>
                  <a:sym typeface="Arial"/>
                </a:rPr>
                <a:t>SA1</a:t>
              </a:r>
              <a:endParaRPr kumimoji="0" sz="16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4" name="Google Shape;174;p16"/>
            <p:cNvSpPr/>
            <p:nvPr/>
          </p:nvSpPr>
          <p:spPr>
            <a:xfrm>
              <a:off x="2604595" y="4340703"/>
              <a:ext cx="731400" cy="336900"/>
            </a:xfrm>
            <a:prstGeom prst="rect">
              <a:avLst/>
            </a:prstGeom>
            <a:solidFill>
              <a:srgbClr val="43434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600" b="1" i="0" u="none" strike="noStrike" kern="0" cap="none" spc="0" normalizeH="0" baseline="0" noProof="0">
                  <a:ln>
                    <a:noFill/>
                  </a:ln>
                  <a:solidFill>
                    <a:srgbClr val="FFFFFF"/>
                  </a:solidFill>
                  <a:effectLst/>
                  <a:uLnTx/>
                  <a:uFillTx/>
                  <a:latin typeface="Arial"/>
                  <a:ea typeface="+mn-ea"/>
                  <a:cs typeface="Arial"/>
                  <a:sym typeface="Arial"/>
                </a:rPr>
                <a:t>SA2</a:t>
              </a:r>
              <a:endParaRPr kumimoji="0" sz="16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5" name="Google Shape;175;p16"/>
            <p:cNvSpPr txBox="1"/>
            <p:nvPr/>
          </p:nvSpPr>
          <p:spPr>
            <a:xfrm>
              <a:off x="2565341" y="3356956"/>
              <a:ext cx="349200" cy="325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7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A</a:t>
              </a:r>
              <a:endParaRPr kumimoji="0" sz="17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176" name="Google Shape;176;p16"/>
            <p:cNvSpPr txBox="1"/>
            <p:nvPr/>
          </p:nvSpPr>
          <p:spPr>
            <a:xfrm>
              <a:off x="3016003" y="3359865"/>
              <a:ext cx="349200" cy="325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7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B</a:t>
              </a:r>
              <a:endParaRPr kumimoji="0" sz="17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grpSp>
      <p:grpSp>
        <p:nvGrpSpPr>
          <p:cNvPr id="177" name="Google Shape;177;p16"/>
          <p:cNvGrpSpPr/>
          <p:nvPr/>
        </p:nvGrpSpPr>
        <p:grpSpPr>
          <a:xfrm>
            <a:off x="2775277" y="3542004"/>
            <a:ext cx="761444" cy="1561154"/>
            <a:chOff x="2346410" y="1899531"/>
            <a:chExt cx="1016614" cy="2084318"/>
          </a:xfrm>
        </p:grpSpPr>
        <p:sp>
          <p:nvSpPr>
            <p:cNvPr id="178" name="Google Shape;178;p16"/>
            <p:cNvSpPr/>
            <p:nvPr/>
          </p:nvSpPr>
          <p:spPr>
            <a:xfrm>
              <a:off x="2346410" y="1899531"/>
              <a:ext cx="483000" cy="486900"/>
            </a:xfrm>
            <a:prstGeom prst="rect">
              <a:avLst/>
            </a:prstGeom>
            <a:noFill/>
            <a:ln w="28575" cap="flat" cmpd="sng">
              <a:solidFill>
                <a:srgbClr val="99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9" name="Google Shape;179;p16"/>
            <p:cNvSpPr/>
            <p:nvPr/>
          </p:nvSpPr>
          <p:spPr>
            <a:xfrm>
              <a:off x="2880023" y="3496950"/>
              <a:ext cx="483000" cy="486900"/>
            </a:xfrm>
            <a:prstGeom prst="rect">
              <a:avLst/>
            </a:prstGeom>
            <a:noFill/>
            <a:ln w="28575" cap="flat" cmpd="sng">
              <a:solidFill>
                <a:srgbClr val="99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80" name="Google Shape;180;p16"/>
          <p:cNvGrpSpPr/>
          <p:nvPr/>
        </p:nvGrpSpPr>
        <p:grpSpPr>
          <a:xfrm>
            <a:off x="1068042" y="3724464"/>
            <a:ext cx="2106900" cy="1196303"/>
            <a:chOff x="-237720" y="1305001"/>
            <a:chExt cx="2812950" cy="1597200"/>
          </a:xfrm>
        </p:grpSpPr>
        <p:sp>
          <p:nvSpPr>
            <p:cNvPr id="181" name="Google Shape;181;p16"/>
            <p:cNvSpPr txBox="1"/>
            <p:nvPr/>
          </p:nvSpPr>
          <p:spPr>
            <a:xfrm>
              <a:off x="-237720" y="1673401"/>
              <a:ext cx="1746300" cy="861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Cambria"/>
                  <a:ea typeface="Cambria"/>
                  <a:cs typeface="Cambria"/>
                  <a:sym typeface="Cambria"/>
                </a:rPr>
                <a:t>Each bitline is </a:t>
              </a:r>
              <a:endParaRPr kumimoji="0" sz="1400" b="0" i="0" u="none" strike="noStrike" kern="0" cap="none" spc="0" normalizeH="0" baseline="0" noProof="0">
                <a:ln>
                  <a:noFill/>
                </a:ln>
                <a:solidFill>
                  <a:srgbClr val="000000"/>
                </a:solidFill>
                <a:effectLst/>
                <a:uLnTx/>
                <a:uFillTx/>
                <a:latin typeface="Cambria"/>
                <a:ea typeface="Cambria"/>
                <a:cs typeface="Cambria"/>
                <a:sym typeface="Cambria"/>
              </a:endParaRPr>
            </a:p>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Cambria"/>
                  <a:ea typeface="Cambria"/>
                  <a:cs typeface="Cambria"/>
                  <a:sym typeface="Cambria"/>
                </a:rPr>
                <a:t>connected to only one SA</a:t>
              </a:r>
              <a:endParaRPr kumimoji="0" sz="1400" b="0" i="0" u="none" strike="noStrike" kern="0" cap="none" spc="0" normalizeH="0" baseline="0" noProof="0">
                <a:ln>
                  <a:noFill/>
                </a:ln>
                <a:solidFill>
                  <a:srgbClr val="000000"/>
                </a:solidFill>
                <a:effectLst/>
                <a:uLnTx/>
                <a:uFillTx/>
                <a:latin typeface="Cambria"/>
                <a:ea typeface="Cambria"/>
                <a:cs typeface="Cambria"/>
                <a:sym typeface="Cambria"/>
              </a:endParaRPr>
            </a:p>
          </p:txBody>
        </p:sp>
        <p:cxnSp>
          <p:nvCxnSpPr>
            <p:cNvPr id="182" name="Google Shape;182;p16"/>
            <p:cNvCxnSpPr>
              <a:stCxn id="181" idx="0"/>
              <a:endCxn id="178" idx="1"/>
            </p:cNvCxnSpPr>
            <p:nvPr/>
          </p:nvCxnSpPr>
          <p:spPr>
            <a:xfrm rot="-5400000">
              <a:off x="1154430" y="786001"/>
              <a:ext cx="368400" cy="1406400"/>
            </a:xfrm>
            <a:prstGeom prst="bentConnector2">
              <a:avLst/>
            </a:prstGeom>
            <a:noFill/>
            <a:ln w="28575" cap="flat" cmpd="sng">
              <a:solidFill>
                <a:srgbClr val="000000"/>
              </a:solidFill>
              <a:prstDash val="solid"/>
              <a:round/>
              <a:headEnd type="none" w="med" len="med"/>
              <a:tailEnd type="stealth" w="med" len="med"/>
            </a:ln>
          </p:spPr>
        </p:cxnSp>
        <p:cxnSp>
          <p:nvCxnSpPr>
            <p:cNvPr id="183" name="Google Shape;183;p16"/>
            <p:cNvCxnSpPr>
              <a:stCxn id="181" idx="2"/>
              <a:endCxn id="179" idx="1"/>
            </p:cNvCxnSpPr>
            <p:nvPr/>
          </p:nvCxnSpPr>
          <p:spPr>
            <a:xfrm rot="-5400000" flipH="1">
              <a:off x="1421430" y="1748401"/>
              <a:ext cx="367800" cy="1939800"/>
            </a:xfrm>
            <a:prstGeom prst="bentConnector2">
              <a:avLst/>
            </a:prstGeom>
            <a:noFill/>
            <a:ln w="28575" cap="flat" cmpd="sng">
              <a:solidFill>
                <a:srgbClr val="000000"/>
              </a:solidFill>
              <a:prstDash val="solid"/>
              <a:round/>
              <a:headEnd type="none" w="med" len="med"/>
              <a:tailEnd type="stealth" w="med" len="med"/>
            </a:ln>
          </p:spPr>
        </p:cxnSp>
      </p:grpSp>
    </p:spTree>
    <p:extLst>
      <p:ext uri="{BB962C8B-B14F-4D97-AF65-F5344CB8AC3E}">
        <p14:creationId xmlns:p14="http://schemas.microsoft.com/office/powerpoint/2010/main" val="315803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gtEl>
                                        <p:attrNameLst>
                                          <p:attrName>style.visibility</p:attrName>
                                        </p:attrNameLst>
                                      </p:cBhvr>
                                      <p:to>
                                        <p:strVal val="visible"/>
                                      </p:to>
                                    </p:set>
                                    <p:animEffect transition="in" filter="fade">
                                      <p:cBhvr>
                                        <p:cTn id="17" dur="1000"/>
                                        <p:tgtEl>
                                          <p:spTgt spid="14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77"/>
                                        </p:tgtEl>
                                        <p:attrNameLst>
                                          <p:attrName>style.visibility</p:attrName>
                                        </p:attrNameLst>
                                      </p:cBhvr>
                                      <p:to>
                                        <p:strVal val="visible"/>
                                      </p:to>
                                    </p:set>
                                    <p:animEffect transition="in" filter="fade">
                                      <p:cBhvr>
                                        <p:cTn id="21" dur="1000"/>
                                        <p:tgtEl>
                                          <p:spTgt spid="177"/>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80"/>
                                        </p:tgtEl>
                                        <p:attrNameLst>
                                          <p:attrName>style.visibility</p:attrName>
                                        </p:attrNameLst>
                                      </p:cBhvr>
                                      <p:to>
                                        <p:strVal val="visible"/>
                                      </p:to>
                                    </p:set>
                                    <p:animEffect transition="in" filter="fade">
                                      <p:cBhvr>
                                        <p:cTn id="25" dur="500"/>
                                        <p:tgtEl>
                                          <p:spTgt spid="18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1000"/>
                                        <p:tgtEl>
                                          <p:spTgt spid="113"/>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1000"/>
                                        <p:tgtEl>
                                          <p:spTgt spid="114"/>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04"/>
                                        </p:tgtEl>
                                        <p:attrNameLst>
                                          <p:attrName>style.visibility</p:attrName>
                                        </p:attrNameLst>
                                      </p:cBhvr>
                                      <p:to>
                                        <p:strVal val="visible"/>
                                      </p:to>
                                    </p:set>
                                    <p:animEffect transition="in" filter="fade">
                                      <p:cBhvr>
                                        <p:cTn id="38" dur="1000"/>
                                        <p:tgtEl>
                                          <p:spTgt spid="104"/>
                                        </p:tgtEl>
                                      </p:cBhvr>
                                    </p:animEffect>
                                  </p:childTnLst>
                                </p:cTn>
                              </p:par>
                              <p:par>
                                <p:cTn id="39" presetID="10"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1000"/>
                                        <p:tgtEl>
                                          <p:spTgt spid="95"/>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p:nvPr/>
        </p:nvSpPr>
        <p:spPr>
          <a:xfrm>
            <a:off x="0" y="857250"/>
            <a:ext cx="9144000" cy="483900"/>
          </a:xfrm>
          <a:prstGeom prst="rect">
            <a:avLst/>
          </a:prstGeom>
          <a:solidFill>
            <a:srgbClr val="1C45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9" name="Google Shape;189;p17"/>
          <p:cNvSpPr txBox="1">
            <a:spLocks noGrp="1"/>
          </p:cNvSpPr>
          <p:nvPr>
            <p:ph type="sldNum" idx="12"/>
          </p:nvPr>
        </p:nvSpPr>
        <p:spPr>
          <a:xfrm>
            <a:off x="8472458" y="552046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Tx/>
                <a:buNone/>
                <a:tabLst/>
                <a:defRPr/>
              </a:pPr>
              <a:t>346</a:t>
            </a:fld>
            <a:endParaRPr kumimoji="0" sz="1000" b="0" i="0" u="none" strike="noStrike" kern="0" cap="none" spc="0" normalizeH="0" baseline="0" noProof="0">
              <a:ln>
                <a:noFill/>
              </a:ln>
              <a:solidFill>
                <a:srgbClr val="595959"/>
              </a:solidFill>
              <a:effectLst/>
              <a:uLnTx/>
              <a:uFillTx/>
              <a:latin typeface="Arial"/>
              <a:ea typeface="+mn-ea"/>
              <a:cs typeface="Arial"/>
              <a:sym typeface="Arial"/>
            </a:endParaRPr>
          </a:p>
        </p:txBody>
      </p:sp>
      <p:pic>
        <p:nvPicPr>
          <p:cNvPr id="190" name="Google Shape;190;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6249" y="5586175"/>
            <a:ext cx="1134466" cy="327900"/>
          </a:xfrm>
          <a:prstGeom prst="rect">
            <a:avLst/>
          </a:prstGeom>
          <a:noFill/>
          <a:ln>
            <a:noFill/>
          </a:ln>
        </p:spPr>
      </p:pic>
      <p:sp>
        <p:nvSpPr>
          <p:cNvPr id="191" name="Google Shape;191;p17"/>
          <p:cNvSpPr txBox="1"/>
          <p:nvPr/>
        </p:nvSpPr>
        <p:spPr>
          <a:xfrm>
            <a:off x="166250" y="1519675"/>
            <a:ext cx="5217900" cy="739200"/>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00000"/>
              </a:lnSpc>
              <a:spcBef>
                <a:spcPts val="0"/>
              </a:spcBef>
              <a:spcAft>
                <a:spcPts val="0"/>
              </a:spcAft>
              <a:buClr>
                <a:srgbClr val="0070C0"/>
              </a:buClr>
              <a:buSzPts val="1800"/>
              <a:buFont typeface="Cambria"/>
              <a:buChar char="●"/>
              <a:tabLst/>
              <a:defRPr/>
            </a:pPr>
            <a:r>
              <a:rPr kumimoji="0" lang="en" sz="1800" b="1" i="0" u="none" strike="noStrike" kern="0" cap="none" spc="0" normalizeH="0" baseline="0" noProof="0">
                <a:ln>
                  <a:noFill/>
                </a:ln>
                <a:solidFill>
                  <a:srgbClr val="0070C0"/>
                </a:solidFill>
                <a:effectLst/>
                <a:uLnTx/>
                <a:uFillTx/>
                <a:latin typeface="Cambria"/>
                <a:ea typeface="Cambria"/>
                <a:cs typeface="Cambria"/>
                <a:sym typeface="Cambria"/>
              </a:rPr>
              <a:t>Max-capacity mode</a:t>
            </a:r>
            <a:endParaRPr kumimoji="0" sz="1800" b="1" i="0" u="none" strike="noStrike" kern="0" cap="none" spc="0" normalizeH="0" baseline="0" noProof="0">
              <a:ln>
                <a:noFill/>
              </a:ln>
              <a:solidFill>
                <a:srgbClr val="0070C0"/>
              </a:solidFill>
              <a:effectLst/>
              <a:uLnTx/>
              <a:uFillTx/>
              <a:latin typeface="Cambria"/>
              <a:ea typeface="Cambria"/>
              <a:cs typeface="Cambria"/>
              <a:sym typeface="Cambria"/>
            </a:endParaRPr>
          </a:p>
        </p:txBody>
      </p:sp>
      <p:grpSp>
        <p:nvGrpSpPr>
          <p:cNvPr id="192" name="Google Shape;192;p17"/>
          <p:cNvGrpSpPr/>
          <p:nvPr/>
        </p:nvGrpSpPr>
        <p:grpSpPr>
          <a:xfrm>
            <a:off x="499781" y="2036586"/>
            <a:ext cx="2010857" cy="2386230"/>
            <a:chOff x="499780" y="1255536"/>
            <a:chExt cx="2010857" cy="2386230"/>
          </a:xfrm>
        </p:grpSpPr>
        <p:grpSp>
          <p:nvGrpSpPr>
            <p:cNvPr id="193" name="Google Shape;193;p17"/>
            <p:cNvGrpSpPr/>
            <p:nvPr/>
          </p:nvGrpSpPr>
          <p:grpSpPr>
            <a:xfrm>
              <a:off x="499780" y="1609805"/>
              <a:ext cx="2010857" cy="1675597"/>
              <a:chOff x="5612800" y="989756"/>
              <a:chExt cx="2547000" cy="2122352"/>
            </a:xfrm>
          </p:grpSpPr>
          <p:grpSp>
            <p:nvGrpSpPr>
              <p:cNvPr id="194" name="Google Shape;194;p17"/>
              <p:cNvGrpSpPr/>
              <p:nvPr/>
            </p:nvGrpSpPr>
            <p:grpSpPr>
              <a:xfrm flipH="1">
                <a:off x="6429357" y="2658200"/>
                <a:ext cx="169070" cy="453908"/>
                <a:chOff x="5013805" y="2895606"/>
                <a:chExt cx="167795" cy="457200"/>
              </a:xfrm>
            </p:grpSpPr>
            <p:sp>
              <p:nvSpPr>
                <p:cNvPr id="195" name="Google Shape;195;p17"/>
                <p:cNvSpPr/>
                <p:nvPr/>
              </p:nvSpPr>
              <p:spPr>
                <a:xfrm>
                  <a:off x="5013805" y="2895606"/>
                  <a:ext cx="91608"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CCCCCC"/>
                  </a:solidFill>
                  <a:prstDash val="solid"/>
                  <a:round/>
                  <a:headEnd type="none" w="med" len="med"/>
                  <a:tailEnd type="none" w="med" len="med"/>
                </a:ln>
              </p:spPr>
            </p:sp>
            <p:cxnSp>
              <p:nvCxnSpPr>
                <p:cNvPr id="196" name="Google Shape;196;p17"/>
                <p:cNvCxnSpPr/>
                <p:nvPr/>
              </p:nvCxnSpPr>
              <p:spPr>
                <a:xfrm>
                  <a:off x="5181600" y="3048000"/>
                  <a:ext cx="0" cy="152400"/>
                </a:xfrm>
                <a:prstGeom prst="straightConnector1">
                  <a:avLst/>
                </a:prstGeom>
                <a:noFill/>
                <a:ln w="38100" cap="flat" cmpd="sng">
                  <a:solidFill>
                    <a:srgbClr val="CCCCCC"/>
                  </a:solidFill>
                  <a:prstDash val="solid"/>
                  <a:round/>
                  <a:headEnd type="none" w="med" len="med"/>
                  <a:tailEnd type="none" w="med" len="med"/>
                </a:ln>
              </p:spPr>
            </p:cxnSp>
          </p:grpSp>
          <p:grpSp>
            <p:nvGrpSpPr>
              <p:cNvPr id="197" name="Google Shape;197;p17"/>
              <p:cNvGrpSpPr/>
              <p:nvPr/>
            </p:nvGrpSpPr>
            <p:grpSpPr>
              <a:xfrm>
                <a:off x="7145184" y="2658194"/>
                <a:ext cx="165633" cy="453908"/>
                <a:chOff x="4983522" y="2890167"/>
                <a:chExt cx="198078" cy="457200"/>
              </a:xfrm>
            </p:grpSpPr>
            <p:sp>
              <p:nvSpPr>
                <p:cNvPr id="198" name="Google Shape;198;p17"/>
                <p:cNvSpPr/>
                <p:nvPr/>
              </p:nvSpPr>
              <p:spPr>
                <a:xfrm>
                  <a:off x="4983522" y="2890167"/>
                  <a:ext cx="121874"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558B3D"/>
                  </a:solidFill>
                  <a:prstDash val="solid"/>
                  <a:round/>
                  <a:headEnd type="none" w="med" len="med"/>
                  <a:tailEnd type="none" w="med" len="med"/>
                </a:ln>
              </p:spPr>
            </p:sp>
            <p:cxnSp>
              <p:nvCxnSpPr>
                <p:cNvPr id="199" name="Google Shape;199;p17"/>
                <p:cNvCxnSpPr/>
                <p:nvPr/>
              </p:nvCxnSpPr>
              <p:spPr>
                <a:xfrm>
                  <a:off x="5181600" y="3042561"/>
                  <a:ext cx="0" cy="152400"/>
                </a:xfrm>
                <a:prstGeom prst="straightConnector1">
                  <a:avLst/>
                </a:prstGeom>
                <a:noFill/>
                <a:ln w="38100" cap="flat" cmpd="sng">
                  <a:solidFill>
                    <a:srgbClr val="558B3D"/>
                  </a:solidFill>
                  <a:prstDash val="solid"/>
                  <a:round/>
                  <a:headEnd type="none" w="med" len="med"/>
                  <a:tailEnd type="none" w="med" len="med"/>
                </a:ln>
              </p:spPr>
            </p:cxnSp>
          </p:grpSp>
          <p:sp>
            <p:nvSpPr>
              <p:cNvPr id="200" name="Google Shape;200;p17"/>
              <p:cNvSpPr txBox="1"/>
              <p:nvPr/>
            </p:nvSpPr>
            <p:spPr>
              <a:xfrm>
                <a:off x="5612800" y="2726150"/>
                <a:ext cx="866700" cy="301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rPr>
                  <a:t>Type 2</a:t>
                </a:r>
                <a:endParaRPr kumimoji="0" sz="8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 name="Google Shape;201;p17"/>
              <p:cNvSpPr txBox="1"/>
              <p:nvPr/>
            </p:nvSpPr>
            <p:spPr>
              <a:xfrm>
                <a:off x="7289200" y="2726704"/>
                <a:ext cx="866700" cy="301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rPr>
                  <a:t>Type 1</a:t>
                </a:r>
                <a:endParaRPr kumimoji="0" sz="12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p:txBody>
          </p:sp>
          <p:grpSp>
            <p:nvGrpSpPr>
              <p:cNvPr id="202" name="Google Shape;202;p17"/>
              <p:cNvGrpSpPr/>
              <p:nvPr/>
            </p:nvGrpSpPr>
            <p:grpSpPr>
              <a:xfrm>
                <a:off x="7149159" y="989756"/>
                <a:ext cx="165633" cy="453908"/>
                <a:chOff x="4983522" y="2890167"/>
                <a:chExt cx="198078" cy="457200"/>
              </a:xfrm>
            </p:grpSpPr>
            <p:sp>
              <p:nvSpPr>
                <p:cNvPr id="203" name="Google Shape;203;p17"/>
                <p:cNvSpPr/>
                <p:nvPr/>
              </p:nvSpPr>
              <p:spPr>
                <a:xfrm>
                  <a:off x="4983522" y="2890167"/>
                  <a:ext cx="121874"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CCCCCC"/>
                  </a:solidFill>
                  <a:prstDash val="solid"/>
                  <a:round/>
                  <a:headEnd type="none" w="med" len="med"/>
                  <a:tailEnd type="none" w="med" len="med"/>
                </a:ln>
              </p:spPr>
            </p:sp>
            <p:cxnSp>
              <p:nvCxnSpPr>
                <p:cNvPr id="204" name="Google Shape;204;p17"/>
                <p:cNvCxnSpPr/>
                <p:nvPr/>
              </p:nvCxnSpPr>
              <p:spPr>
                <a:xfrm>
                  <a:off x="5181600" y="3042561"/>
                  <a:ext cx="0" cy="152400"/>
                </a:xfrm>
                <a:prstGeom prst="straightConnector1">
                  <a:avLst/>
                </a:prstGeom>
                <a:noFill/>
                <a:ln w="38100" cap="flat" cmpd="sng">
                  <a:solidFill>
                    <a:srgbClr val="CCCCCC"/>
                  </a:solidFill>
                  <a:prstDash val="solid"/>
                  <a:round/>
                  <a:headEnd type="none" w="med" len="med"/>
                  <a:tailEnd type="none" w="med" len="med"/>
                </a:ln>
              </p:spPr>
            </p:cxnSp>
          </p:grpSp>
          <p:grpSp>
            <p:nvGrpSpPr>
              <p:cNvPr id="205" name="Google Shape;205;p17"/>
              <p:cNvGrpSpPr/>
              <p:nvPr/>
            </p:nvGrpSpPr>
            <p:grpSpPr>
              <a:xfrm flipH="1">
                <a:off x="6433332" y="989762"/>
                <a:ext cx="169070" cy="453908"/>
                <a:chOff x="5013805" y="2895606"/>
                <a:chExt cx="167795" cy="457200"/>
              </a:xfrm>
            </p:grpSpPr>
            <p:sp>
              <p:nvSpPr>
                <p:cNvPr id="206" name="Google Shape;206;p17"/>
                <p:cNvSpPr/>
                <p:nvPr/>
              </p:nvSpPr>
              <p:spPr>
                <a:xfrm>
                  <a:off x="5013805" y="2895606"/>
                  <a:ext cx="91608"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558B3D"/>
                  </a:solidFill>
                  <a:prstDash val="solid"/>
                  <a:round/>
                  <a:headEnd type="none" w="med" len="med"/>
                  <a:tailEnd type="none" w="med" len="med"/>
                </a:ln>
              </p:spPr>
            </p:sp>
            <p:cxnSp>
              <p:nvCxnSpPr>
                <p:cNvPr id="207" name="Google Shape;207;p17"/>
                <p:cNvCxnSpPr/>
                <p:nvPr/>
              </p:nvCxnSpPr>
              <p:spPr>
                <a:xfrm>
                  <a:off x="5181600" y="3048000"/>
                  <a:ext cx="0" cy="152400"/>
                </a:xfrm>
                <a:prstGeom prst="straightConnector1">
                  <a:avLst/>
                </a:prstGeom>
                <a:noFill/>
                <a:ln w="38100" cap="flat" cmpd="sng">
                  <a:solidFill>
                    <a:srgbClr val="558B3D"/>
                  </a:solidFill>
                  <a:prstDash val="solid"/>
                  <a:round/>
                  <a:headEnd type="none" w="med" len="med"/>
                  <a:tailEnd type="none" w="med" len="med"/>
                </a:ln>
              </p:spPr>
            </p:cxnSp>
          </p:grpSp>
          <p:sp>
            <p:nvSpPr>
              <p:cNvPr id="208" name="Google Shape;208;p17"/>
              <p:cNvSpPr txBox="1"/>
              <p:nvPr/>
            </p:nvSpPr>
            <p:spPr>
              <a:xfrm>
                <a:off x="5616775" y="1097750"/>
                <a:ext cx="866700" cy="237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rPr>
                  <a:t>Type 1</a:t>
                </a:r>
                <a:endParaRPr kumimoji="0" sz="12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p:txBody>
          </p:sp>
          <p:sp>
            <p:nvSpPr>
              <p:cNvPr id="209" name="Google Shape;209;p17"/>
              <p:cNvSpPr txBox="1"/>
              <p:nvPr/>
            </p:nvSpPr>
            <p:spPr>
              <a:xfrm>
                <a:off x="7293100" y="1097225"/>
                <a:ext cx="866700" cy="301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rPr>
                  <a:t>Type 2</a:t>
                </a:r>
                <a:endParaRPr kumimoji="0" sz="8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10" name="Google Shape;210;p17"/>
            <p:cNvGrpSpPr/>
            <p:nvPr/>
          </p:nvGrpSpPr>
          <p:grpSpPr>
            <a:xfrm>
              <a:off x="1228678" y="3516226"/>
              <a:ext cx="549966" cy="125540"/>
              <a:chOff x="6065025" y="1897413"/>
              <a:chExt cx="696600" cy="159013"/>
            </a:xfrm>
          </p:grpSpPr>
          <p:sp>
            <p:nvSpPr>
              <p:cNvPr id="211" name="Google Shape;211;p17"/>
              <p:cNvSpPr/>
              <p:nvPr/>
            </p:nvSpPr>
            <p:spPr>
              <a:xfrm>
                <a:off x="6602625" y="1897413"/>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2" name="Google Shape;212;p17"/>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13" name="Google Shape;213;p17"/>
            <p:cNvGrpSpPr/>
            <p:nvPr/>
          </p:nvGrpSpPr>
          <p:grpSpPr>
            <a:xfrm>
              <a:off x="1228678" y="3196966"/>
              <a:ext cx="546097" cy="125540"/>
              <a:chOff x="6065025" y="1897413"/>
              <a:chExt cx="691700" cy="159013"/>
            </a:xfrm>
          </p:grpSpPr>
          <p:sp>
            <p:nvSpPr>
              <p:cNvPr id="214" name="Google Shape;214;p17"/>
              <p:cNvSpPr/>
              <p:nvPr/>
            </p:nvSpPr>
            <p:spPr>
              <a:xfrm>
                <a:off x="6597725" y="1897413"/>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5" name="Google Shape;215;p17"/>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16" name="Google Shape;216;p17"/>
            <p:cNvGrpSpPr/>
            <p:nvPr/>
          </p:nvGrpSpPr>
          <p:grpSpPr>
            <a:xfrm>
              <a:off x="1218534" y="1255536"/>
              <a:ext cx="556242" cy="125540"/>
              <a:chOff x="6065025" y="1897413"/>
              <a:chExt cx="704550" cy="159013"/>
            </a:xfrm>
          </p:grpSpPr>
          <p:sp>
            <p:nvSpPr>
              <p:cNvPr id="217" name="Google Shape;217;p17"/>
              <p:cNvSpPr/>
              <p:nvPr/>
            </p:nvSpPr>
            <p:spPr>
              <a:xfrm>
                <a:off x="6610575" y="1897413"/>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 name="Google Shape;218;p17"/>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19" name="Google Shape;219;p17"/>
            <p:cNvGrpSpPr/>
            <p:nvPr/>
          </p:nvGrpSpPr>
          <p:grpSpPr>
            <a:xfrm>
              <a:off x="1218534" y="1571363"/>
              <a:ext cx="556242" cy="125540"/>
              <a:chOff x="6065025" y="1897413"/>
              <a:chExt cx="704550" cy="159013"/>
            </a:xfrm>
          </p:grpSpPr>
          <p:sp>
            <p:nvSpPr>
              <p:cNvPr id="220" name="Google Shape;220;p17"/>
              <p:cNvSpPr/>
              <p:nvPr/>
            </p:nvSpPr>
            <p:spPr>
              <a:xfrm>
                <a:off x="6610575" y="1897413"/>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1" name="Google Shape;221;p17"/>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cxnSp>
          <p:nvCxnSpPr>
            <p:cNvPr id="222" name="Google Shape;222;p17"/>
            <p:cNvCxnSpPr>
              <a:stCxn id="223" idx="0"/>
              <a:endCxn id="224" idx="0"/>
            </p:cNvCxnSpPr>
            <p:nvPr/>
          </p:nvCxnSpPr>
          <p:spPr>
            <a:xfrm rot="10800000">
              <a:off x="1280216" y="1914323"/>
              <a:ext cx="0" cy="781800"/>
            </a:xfrm>
            <a:prstGeom prst="straightConnector1">
              <a:avLst/>
            </a:prstGeom>
            <a:noFill/>
            <a:ln w="38100" cap="flat" cmpd="sng">
              <a:solidFill>
                <a:srgbClr val="000000"/>
              </a:solidFill>
              <a:prstDash val="solid"/>
              <a:round/>
              <a:headEnd type="none" w="med" len="med"/>
              <a:tailEnd type="none" w="med" len="med"/>
            </a:ln>
          </p:spPr>
        </p:cxnSp>
        <p:cxnSp>
          <p:nvCxnSpPr>
            <p:cNvPr id="225" name="Google Shape;225;p17"/>
            <p:cNvCxnSpPr>
              <a:stCxn id="226" idx="4"/>
            </p:cNvCxnSpPr>
            <p:nvPr/>
          </p:nvCxnSpPr>
          <p:spPr>
            <a:xfrm rot="10800000">
              <a:off x="1711858" y="2197059"/>
              <a:ext cx="0" cy="785700"/>
            </a:xfrm>
            <a:prstGeom prst="straightConnector1">
              <a:avLst/>
            </a:prstGeom>
            <a:noFill/>
            <a:ln w="38100" cap="flat" cmpd="sng">
              <a:solidFill>
                <a:srgbClr val="000000"/>
              </a:solidFill>
              <a:prstDash val="solid"/>
              <a:round/>
              <a:headEnd type="none" w="med" len="med"/>
              <a:tailEnd type="none" w="med" len="med"/>
            </a:ln>
          </p:spPr>
        </p:cxnSp>
        <p:sp>
          <p:nvSpPr>
            <p:cNvPr id="227" name="Google Shape;227;p17"/>
            <p:cNvSpPr/>
            <p:nvPr/>
          </p:nvSpPr>
          <p:spPr>
            <a:xfrm>
              <a:off x="1135793" y="1309666"/>
              <a:ext cx="720600" cy="331500"/>
            </a:xfrm>
            <a:prstGeom prst="rect">
              <a:avLst/>
            </a:prstGeom>
            <a:solidFill>
              <a:srgbClr val="43434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900" b="1" i="0" u="none" strike="noStrike" kern="0" cap="none" spc="0" normalizeH="0" baseline="0" noProof="0">
                  <a:ln>
                    <a:noFill/>
                  </a:ln>
                  <a:solidFill>
                    <a:srgbClr val="FFFFFF"/>
                  </a:solidFill>
                  <a:effectLst/>
                  <a:uLnTx/>
                  <a:uFillTx/>
                  <a:latin typeface="Arial"/>
                  <a:ea typeface="+mn-ea"/>
                  <a:cs typeface="Arial"/>
                  <a:sym typeface="Arial"/>
                </a:rPr>
                <a:t>SA1</a:t>
              </a:r>
              <a:endParaRPr kumimoji="0" sz="19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28" name="Google Shape;228;p17"/>
            <p:cNvSpPr/>
            <p:nvPr/>
          </p:nvSpPr>
          <p:spPr>
            <a:xfrm>
              <a:off x="1135793" y="3255918"/>
              <a:ext cx="720600" cy="331500"/>
            </a:xfrm>
            <a:prstGeom prst="rect">
              <a:avLst/>
            </a:prstGeom>
            <a:solidFill>
              <a:srgbClr val="43434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900" b="1" i="0" u="none" strike="noStrike" kern="0" cap="none" spc="0" normalizeH="0" baseline="0" noProof="0">
                  <a:ln>
                    <a:noFill/>
                  </a:ln>
                  <a:solidFill>
                    <a:srgbClr val="FFFFFF"/>
                  </a:solidFill>
                  <a:effectLst/>
                  <a:uLnTx/>
                  <a:uFillTx/>
                  <a:latin typeface="Arial"/>
                  <a:ea typeface="+mn-ea"/>
                  <a:cs typeface="Arial"/>
                  <a:sym typeface="Arial"/>
                </a:rPr>
                <a:t>SA2</a:t>
              </a:r>
              <a:endParaRPr kumimoji="0" sz="19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29" name="Google Shape;229;p17"/>
            <p:cNvSpPr txBox="1"/>
            <p:nvPr/>
          </p:nvSpPr>
          <p:spPr>
            <a:xfrm>
              <a:off x="1107175" y="2288602"/>
              <a:ext cx="344100" cy="320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A</a:t>
              </a:r>
              <a:endParaRPr kumimoji="0" sz="2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230" name="Google Shape;230;p17"/>
            <p:cNvSpPr txBox="1"/>
            <p:nvPr/>
          </p:nvSpPr>
          <p:spPr>
            <a:xfrm>
              <a:off x="1543592" y="2288612"/>
              <a:ext cx="344100" cy="320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B</a:t>
              </a:r>
              <a:endParaRPr kumimoji="0" sz="2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cxnSp>
          <p:nvCxnSpPr>
            <p:cNvPr id="231" name="Google Shape;231;p17"/>
            <p:cNvCxnSpPr/>
            <p:nvPr/>
          </p:nvCxnSpPr>
          <p:spPr>
            <a:xfrm>
              <a:off x="884801" y="2448550"/>
              <a:ext cx="1203300" cy="0"/>
            </a:xfrm>
            <a:prstGeom prst="straightConnector1">
              <a:avLst/>
            </a:prstGeom>
            <a:noFill/>
            <a:ln w="38100" cap="flat" cmpd="sng">
              <a:solidFill>
                <a:srgbClr val="000000"/>
              </a:solidFill>
              <a:prstDash val="solid"/>
              <a:round/>
              <a:headEnd type="none" w="med" len="med"/>
              <a:tailEnd type="none" w="med" len="med"/>
            </a:ln>
          </p:spPr>
        </p:cxnSp>
        <p:cxnSp>
          <p:nvCxnSpPr>
            <p:cNvPr id="232" name="Google Shape;232;p17"/>
            <p:cNvCxnSpPr/>
            <p:nvPr/>
          </p:nvCxnSpPr>
          <p:spPr>
            <a:xfrm>
              <a:off x="884801" y="2839443"/>
              <a:ext cx="1203300" cy="0"/>
            </a:xfrm>
            <a:prstGeom prst="straightConnector1">
              <a:avLst/>
            </a:prstGeom>
            <a:noFill/>
            <a:ln w="38100" cap="flat" cmpd="sng">
              <a:solidFill>
                <a:srgbClr val="000000"/>
              </a:solidFill>
              <a:prstDash val="solid"/>
              <a:round/>
              <a:headEnd type="none" w="med" len="med"/>
              <a:tailEnd type="none" w="med" len="med"/>
            </a:ln>
          </p:spPr>
        </p:cxnSp>
        <p:cxnSp>
          <p:nvCxnSpPr>
            <p:cNvPr id="233" name="Google Shape;233;p17"/>
            <p:cNvCxnSpPr/>
            <p:nvPr/>
          </p:nvCxnSpPr>
          <p:spPr>
            <a:xfrm>
              <a:off x="884801" y="2057732"/>
              <a:ext cx="1203300" cy="0"/>
            </a:xfrm>
            <a:prstGeom prst="straightConnector1">
              <a:avLst/>
            </a:prstGeom>
            <a:noFill/>
            <a:ln w="38100" cap="flat" cmpd="sng">
              <a:solidFill>
                <a:srgbClr val="000000"/>
              </a:solidFill>
              <a:prstDash val="solid"/>
              <a:round/>
              <a:headEnd type="none" w="med" len="med"/>
              <a:tailEnd type="none" w="med" len="med"/>
            </a:ln>
          </p:spPr>
        </p:cxnSp>
        <p:grpSp>
          <p:nvGrpSpPr>
            <p:cNvPr id="234" name="Google Shape;234;p17"/>
            <p:cNvGrpSpPr/>
            <p:nvPr/>
          </p:nvGrpSpPr>
          <p:grpSpPr>
            <a:xfrm>
              <a:off x="1135856" y="1914440"/>
              <a:ext cx="288720" cy="1068319"/>
              <a:chOff x="1975325" y="1580225"/>
              <a:chExt cx="365700" cy="1363000"/>
            </a:xfrm>
          </p:grpSpPr>
          <p:sp>
            <p:nvSpPr>
              <p:cNvPr id="224" name="Google Shape;224;p17"/>
              <p:cNvSpPr/>
              <p:nvPr/>
            </p:nvSpPr>
            <p:spPr>
              <a:xfrm>
                <a:off x="1975325" y="15802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5" name="Google Shape;235;p17"/>
              <p:cNvSpPr/>
              <p:nvPr/>
            </p:nvSpPr>
            <p:spPr>
              <a:xfrm>
                <a:off x="1975325" y="207887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3" name="Google Shape;223;p17"/>
              <p:cNvSpPr/>
              <p:nvPr/>
            </p:nvSpPr>
            <p:spPr>
              <a:xfrm>
                <a:off x="1975325" y="25775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36" name="Google Shape;236;p17"/>
            <p:cNvGrpSpPr/>
            <p:nvPr/>
          </p:nvGrpSpPr>
          <p:grpSpPr>
            <a:xfrm>
              <a:off x="1567498" y="1914440"/>
              <a:ext cx="288720" cy="1068319"/>
              <a:chOff x="1975325" y="1580225"/>
              <a:chExt cx="365700" cy="1363000"/>
            </a:xfrm>
          </p:grpSpPr>
          <p:sp>
            <p:nvSpPr>
              <p:cNvPr id="237" name="Google Shape;237;p17"/>
              <p:cNvSpPr/>
              <p:nvPr/>
            </p:nvSpPr>
            <p:spPr>
              <a:xfrm>
                <a:off x="1975325" y="15802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8" name="Google Shape;238;p17"/>
              <p:cNvSpPr/>
              <p:nvPr/>
            </p:nvSpPr>
            <p:spPr>
              <a:xfrm>
                <a:off x="1975325" y="207887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6" name="Google Shape;226;p17"/>
              <p:cNvSpPr/>
              <p:nvPr/>
            </p:nvSpPr>
            <p:spPr>
              <a:xfrm>
                <a:off x="1975325" y="2577525"/>
                <a:ext cx="365700" cy="365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39" name="Google Shape;239;p17"/>
            <p:cNvGrpSpPr/>
            <p:nvPr/>
          </p:nvGrpSpPr>
          <p:grpSpPr>
            <a:xfrm>
              <a:off x="1107379" y="2288662"/>
              <a:ext cx="780579" cy="319994"/>
              <a:chOff x="6382400" y="1849612"/>
              <a:chExt cx="988700" cy="405313"/>
            </a:xfrm>
          </p:grpSpPr>
          <p:sp>
            <p:nvSpPr>
              <p:cNvPr id="240" name="Google Shape;240;p17"/>
              <p:cNvSpPr txBox="1"/>
              <p:nvPr/>
            </p:nvSpPr>
            <p:spPr>
              <a:xfrm>
                <a:off x="6382400" y="1849612"/>
                <a:ext cx="435900" cy="405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A</a:t>
                </a:r>
                <a:endParaRPr kumimoji="0" sz="1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241" name="Google Shape;241;p17"/>
              <p:cNvSpPr txBox="1"/>
              <p:nvPr/>
            </p:nvSpPr>
            <p:spPr>
              <a:xfrm>
                <a:off x="6935200" y="1849625"/>
                <a:ext cx="435900" cy="405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B</a:t>
                </a:r>
                <a:endParaRPr kumimoji="0" sz="1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grpSp>
      </p:grpSp>
      <p:sp>
        <p:nvSpPr>
          <p:cNvPr id="242" name="Google Shape;242;p17"/>
          <p:cNvSpPr txBox="1"/>
          <p:nvPr/>
        </p:nvSpPr>
        <p:spPr>
          <a:xfrm>
            <a:off x="4662050" y="1519675"/>
            <a:ext cx="5217900" cy="429300"/>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00000"/>
              </a:lnSpc>
              <a:spcBef>
                <a:spcPts val="0"/>
              </a:spcBef>
              <a:spcAft>
                <a:spcPts val="0"/>
              </a:spcAft>
              <a:buClr>
                <a:srgbClr val="0070C0"/>
              </a:buClr>
              <a:buSzPts val="1800"/>
              <a:buFont typeface="Cambria"/>
              <a:buChar char="●"/>
              <a:tabLst/>
              <a:defRPr/>
            </a:pPr>
            <a:r>
              <a:rPr kumimoji="0" lang="en" sz="1800" b="1" i="0" u="none" strike="noStrike" kern="0" cap="none" spc="0" normalizeH="0" baseline="0" noProof="0">
                <a:ln>
                  <a:noFill/>
                </a:ln>
                <a:solidFill>
                  <a:srgbClr val="0070C0"/>
                </a:solidFill>
                <a:effectLst/>
                <a:uLnTx/>
                <a:uFillTx/>
                <a:latin typeface="Cambria"/>
                <a:ea typeface="Cambria"/>
                <a:cs typeface="Cambria"/>
                <a:sym typeface="Cambria"/>
              </a:rPr>
              <a:t>High-performance mode</a:t>
            </a:r>
            <a:endParaRPr kumimoji="0" sz="1800" b="1" i="0" u="none" strike="noStrike" kern="0" cap="none" spc="0" normalizeH="0" baseline="0" noProof="0">
              <a:ln>
                <a:noFill/>
              </a:ln>
              <a:solidFill>
                <a:srgbClr val="0070C0"/>
              </a:solidFill>
              <a:effectLst/>
              <a:uLnTx/>
              <a:uFillTx/>
              <a:latin typeface="Cambria"/>
              <a:ea typeface="Cambria"/>
              <a:cs typeface="Cambria"/>
              <a:sym typeface="Cambria"/>
            </a:endParaRPr>
          </a:p>
        </p:txBody>
      </p:sp>
      <p:sp>
        <p:nvSpPr>
          <p:cNvPr id="243" name="Google Shape;243;p17"/>
          <p:cNvSpPr txBox="1"/>
          <p:nvPr/>
        </p:nvSpPr>
        <p:spPr>
          <a:xfrm>
            <a:off x="103900" y="935250"/>
            <a:ext cx="7471200" cy="327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 sz="2300" b="1" i="0" u="none" strike="noStrike" kern="0" cap="none" spc="0" normalizeH="0" baseline="0" noProof="0">
                <a:ln>
                  <a:noFill/>
                </a:ln>
                <a:solidFill>
                  <a:srgbClr val="F3F3F3"/>
                </a:solidFill>
                <a:effectLst/>
                <a:uLnTx/>
                <a:uFillTx/>
                <a:latin typeface="Cambria"/>
                <a:ea typeface="Cambria"/>
                <a:cs typeface="Cambria"/>
                <a:sym typeface="Cambria"/>
              </a:rPr>
              <a:t>CLR-DRAM (</a:t>
            </a:r>
            <a:r>
              <a:rPr kumimoji="0" lang="en" sz="2300" b="1" i="0" u="sng" strike="noStrike" kern="0" cap="none" spc="0" normalizeH="0" baseline="0" noProof="0">
                <a:ln>
                  <a:noFill/>
                </a:ln>
                <a:solidFill>
                  <a:srgbClr val="F3F3F3"/>
                </a:solidFill>
                <a:effectLst/>
                <a:uLnTx/>
                <a:uFillTx/>
                <a:latin typeface="Cambria"/>
                <a:ea typeface="Cambria"/>
                <a:cs typeface="Cambria"/>
                <a:sym typeface="Cambria"/>
              </a:rPr>
              <a:t>C</a:t>
            </a:r>
            <a:r>
              <a:rPr kumimoji="0" lang="en" sz="2300" b="1" i="0" u="none" strike="noStrike" kern="0" cap="none" spc="0" normalizeH="0" baseline="0" noProof="0">
                <a:ln>
                  <a:noFill/>
                </a:ln>
                <a:solidFill>
                  <a:srgbClr val="F3F3F3"/>
                </a:solidFill>
                <a:effectLst/>
                <a:uLnTx/>
                <a:uFillTx/>
                <a:latin typeface="Cambria"/>
                <a:ea typeface="Cambria"/>
                <a:cs typeface="Cambria"/>
                <a:sym typeface="Cambria"/>
              </a:rPr>
              <a:t>apacity-</a:t>
            </a:r>
            <a:r>
              <a:rPr kumimoji="0" lang="en" sz="2300" b="1" i="0" u="sng" strike="noStrike" kern="0" cap="none" spc="0" normalizeH="0" baseline="0" noProof="0">
                <a:ln>
                  <a:noFill/>
                </a:ln>
                <a:solidFill>
                  <a:srgbClr val="F3F3F3"/>
                </a:solidFill>
                <a:effectLst/>
                <a:uLnTx/>
                <a:uFillTx/>
                <a:latin typeface="Cambria"/>
                <a:ea typeface="Cambria"/>
                <a:cs typeface="Cambria"/>
                <a:sym typeface="Cambria"/>
              </a:rPr>
              <a:t>L</a:t>
            </a:r>
            <a:r>
              <a:rPr kumimoji="0" lang="en" sz="2300" b="1" i="0" u="none" strike="noStrike" kern="0" cap="none" spc="0" normalizeH="0" baseline="0" noProof="0">
                <a:ln>
                  <a:noFill/>
                </a:ln>
                <a:solidFill>
                  <a:srgbClr val="F3F3F3"/>
                </a:solidFill>
                <a:effectLst/>
                <a:uLnTx/>
                <a:uFillTx/>
                <a:latin typeface="Cambria"/>
                <a:ea typeface="Cambria"/>
                <a:cs typeface="Cambria"/>
                <a:sym typeface="Cambria"/>
              </a:rPr>
              <a:t>atency-</a:t>
            </a:r>
            <a:r>
              <a:rPr kumimoji="0" lang="en" sz="2300" b="1" i="0" u="sng" strike="noStrike" kern="0" cap="none" spc="0" normalizeH="0" baseline="0" noProof="0">
                <a:ln>
                  <a:noFill/>
                </a:ln>
                <a:solidFill>
                  <a:srgbClr val="F3F3F3"/>
                </a:solidFill>
                <a:effectLst/>
                <a:uLnTx/>
                <a:uFillTx/>
                <a:latin typeface="Cambria"/>
                <a:ea typeface="Cambria"/>
                <a:cs typeface="Cambria"/>
                <a:sym typeface="Cambria"/>
              </a:rPr>
              <a:t>R</a:t>
            </a:r>
            <a:r>
              <a:rPr kumimoji="0" lang="en" sz="2300" b="1" i="0" u="none" strike="noStrike" kern="0" cap="none" spc="0" normalizeH="0" baseline="0" noProof="0">
                <a:ln>
                  <a:noFill/>
                </a:ln>
                <a:solidFill>
                  <a:srgbClr val="F3F3F3"/>
                </a:solidFill>
                <a:effectLst/>
                <a:uLnTx/>
                <a:uFillTx/>
                <a:latin typeface="Cambria"/>
                <a:ea typeface="Cambria"/>
                <a:cs typeface="Cambria"/>
                <a:sym typeface="Cambria"/>
              </a:rPr>
              <a:t>econfigurable DRAM)</a:t>
            </a:r>
            <a:endParaRPr kumimoji="0" sz="2300" b="1" i="0" u="none" strike="noStrike" kern="0" cap="none" spc="0" normalizeH="0" baseline="0" noProof="0">
              <a:ln>
                <a:noFill/>
              </a:ln>
              <a:solidFill>
                <a:srgbClr val="F3F3F3"/>
              </a:solidFill>
              <a:effectLst/>
              <a:uLnTx/>
              <a:uFillTx/>
              <a:latin typeface="Cambria"/>
              <a:ea typeface="Cambria"/>
              <a:cs typeface="Cambria"/>
              <a:sym typeface="Cambria"/>
            </a:endParaRPr>
          </a:p>
        </p:txBody>
      </p:sp>
      <p:grpSp>
        <p:nvGrpSpPr>
          <p:cNvPr id="244" name="Google Shape;244;p17"/>
          <p:cNvGrpSpPr/>
          <p:nvPr/>
        </p:nvGrpSpPr>
        <p:grpSpPr>
          <a:xfrm>
            <a:off x="7393380" y="2250300"/>
            <a:ext cx="1788421" cy="1988038"/>
            <a:chOff x="7469879" y="1472688"/>
            <a:chExt cx="1788421" cy="1988038"/>
          </a:xfrm>
        </p:grpSpPr>
        <p:sp>
          <p:nvSpPr>
            <p:cNvPr id="245" name="Google Shape;245;p17"/>
            <p:cNvSpPr txBox="1"/>
            <p:nvPr/>
          </p:nvSpPr>
          <p:spPr>
            <a:xfrm>
              <a:off x="7676400" y="2116775"/>
              <a:ext cx="1581900" cy="531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400" b="1" i="0" u="none" strike="noStrike" kern="0" cap="none" spc="0" normalizeH="0" baseline="0" noProof="0">
                  <a:ln>
                    <a:noFill/>
                  </a:ln>
                  <a:solidFill>
                    <a:srgbClr val="1C4587"/>
                  </a:solidFill>
                  <a:effectLst/>
                  <a:uLnTx/>
                  <a:uFillTx/>
                  <a:latin typeface="Cambria"/>
                  <a:ea typeface="Cambria"/>
                  <a:cs typeface="Cambria"/>
                  <a:sym typeface="Cambria"/>
                </a:rPr>
                <a:t>coupled </a:t>
              </a:r>
              <a:endParaRPr kumimoji="0" sz="1400" b="1" i="0" u="none" strike="noStrike" kern="0" cap="none" spc="0" normalizeH="0" baseline="0" noProof="0">
                <a:ln>
                  <a:noFill/>
                </a:ln>
                <a:solidFill>
                  <a:srgbClr val="1C4587"/>
                </a:solidFill>
                <a:effectLst/>
                <a:uLnTx/>
                <a:uFillTx/>
                <a:latin typeface="Cambria"/>
                <a:ea typeface="Cambria"/>
                <a:cs typeface="Cambria"/>
                <a:sym typeface="Cambria"/>
              </a:endParaRPr>
            </a:p>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400" b="1" i="0" u="none" strike="noStrike" kern="0" cap="none" spc="0" normalizeH="0" baseline="0" noProof="0">
                  <a:ln>
                    <a:noFill/>
                  </a:ln>
                  <a:solidFill>
                    <a:srgbClr val="1C4587"/>
                  </a:solidFill>
                  <a:effectLst/>
                  <a:uLnTx/>
                  <a:uFillTx/>
                  <a:latin typeface="Cambria"/>
                  <a:ea typeface="Cambria"/>
                  <a:cs typeface="Cambria"/>
                  <a:sym typeface="Cambria"/>
                </a:rPr>
                <a:t>sense amplifiers</a:t>
              </a:r>
              <a:endParaRPr kumimoji="0" sz="1400" b="1" i="0" u="none" strike="noStrike" kern="0" cap="none" spc="0" normalizeH="0" baseline="0" noProof="0">
                <a:ln>
                  <a:noFill/>
                </a:ln>
                <a:solidFill>
                  <a:srgbClr val="1C4587"/>
                </a:solidFill>
                <a:effectLst/>
                <a:uLnTx/>
                <a:uFillTx/>
                <a:latin typeface="Cambria"/>
                <a:ea typeface="Cambria"/>
                <a:cs typeface="Cambria"/>
                <a:sym typeface="Cambria"/>
              </a:endParaRPr>
            </a:p>
          </p:txBody>
        </p:sp>
        <p:cxnSp>
          <p:nvCxnSpPr>
            <p:cNvPr id="246" name="Google Shape;246;p17"/>
            <p:cNvCxnSpPr/>
            <p:nvPr/>
          </p:nvCxnSpPr>
          <p:spPr>
            <a:xfrm flipH="1">
              <a:off x="7528125" y="2790525"/>
              <a:ext cx="919800" cy="670200"/>
            </a:xfrm>
            <a:prstGeom prst="straightConnector1">
              <a:avLst/>
            </a:prstGeom>
            <a:noFill/>
            <a:ln w="28575" cap="flat" cmpd="sng">
              <a:solidFill>
                <a:srgbClr val="1C4587"/>
              </a:solidFill>
              <a:prstDash val="solid"/>
              <a:round/>
              <a:headEnd type="none" w="med" len="med"/>
              <a:tailEnd type="stealth" w="med" len="med"/>
            </a:ln>
          </p:spPr>
        </p:cxnSp>
        <p:cxnSp>
          <p:nvCxnSpPr>
            <p:cNvPr id="247" name="Google Shape;247;p17"/>
            <p:cNvCxnSpPr/>
            <p:nvPr/>
          </p:nvCxnSpPr>
          <p:spPr>
            <a:xfrm rot="10800000">
              <a:off x="7469879" y="1472688"/>
              <a:ext cx="972000" cy="573000"/>
            </a:xfrm>
            <a:prstGeom prst="straightConnector1">
              <a:avLst/>
            </a:prstGeom>
            <a:noFill/>
            <a:ln w="28575" cap="flat" cmpd="sng">
              <a:solidFill>
                <a:srgbClr val="1C4587"/>
              </a:solidFill>
              <a:prstDash val="solid"/>
              <a:round/>
              <a:headEnd type="none" w="med" len="med"/>
              <a:tailEnd type="stealth" w="med" len="med"/>
            </a:ln>
          </p:spPr>
        </p:cxnSp>
      </p:grpSp>
      <p:sp>
        <p:nvSpPr>
          <p:cNvPr id="248" name="Google Shape;248;p17"/>
          <p:cNvSpPr txBox="1"/>
          <p:nvPr/>
        </p:nvSpPr>
        <p:spPr>
          <a:xfrm>
            <a:off x="413150" y="4707500"/>
            <a:ext cx="3732900" cy="6702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Tx/>
              <a:buNone/>
              <a:tabLst/>
              <a:defRPr/>
            </a:pPr>
            <a:r>
              <a:rPr kumimoji="0" lang="en" sz="1500" b="1" i="0" u="none" strike="noStrike" kern="0" cap="none" spc="0" normalizeH="0" baseline="0" noProof="0">
                <a:ln>
                  <a:noFill/>
                </a:ln>
                <a:solidFill>
                  <a:srgbClr val="38761D"/>
                </a:solidFill>
                <a:effectLst/>
                <a:uLnTx/>
                <a:uFillTx/>
                <a:latin typeface="Cambria"/>
                <a:ea typeface="Cambria"/>
                <a:cs typeface="Cambria"/>
                <a:sym typeface="Cambria"/>
              </a:rPr>
              <a:t>The same storage capacity</a:t>
            </a:r>
            <a:r>
              <a:rPr kumimoji="0" lang="en" sz="1500" b="1" i="0" u="none" strike="noStrike" kern="0" cap="none" spc="0" normalizeH="0" baseline="0" noProof="0">
                <a:ln>
                  <a:noFill/>
                </a:ln>
                <a:solidFill>
                  <a:srgbClr val="000000"/>
                </a:solidFill>
                <a:effectLst/>
                <a:uLnTx/>
                <a:uFillTx/>
                <a:latin typeface="Cambria"/>
                <a:ea typeface="Cambria"/>
                <a:cs typeface="Cambria"/>
                <a:sym typeface="Cambria"/>
              </a:rPr>
              <a:t> as the conventional open-bitline architecture</a:t>
            </a:r>
            <a:endParaRPr kumimoji="0" sz="300" b="1" i="0" u="none" strike="noStrike" kern="0" cap="none" spc="0" normalizeH="0" baseline="0" noProof="0">
              <a:ln>
                <a:noFill/>
              </a:ln>
              <a:solidFill>
                <a:srgbClr val="1C4587"/>
              </a:solidFill>
              <a:effectLst/>
              <a:uLnTx/>
              <a:uFillTx/>
              <a:latin typeface="Cambria"/>
              <a:ea typeface="Cambria"/>
              <a:cs typeface="Cambria"/>
              <a:sym typeface="Cambria"/>
            </a:endParaRPr>
          </a:p>
        </p:txBody>
      </p:sp>
      <p:sp>
        <p:nvSpPr>
          <p:cNvPr id="249" name="Google Shape;249;p17"/>
          <p:cNvSpPr txBox="1"/>
          <p:nvPr/>
        </p:nvSpPr>
        <p:spPr>
          <a:xfrm>
            <a:off x="4987500" y="4692063"/>
            <a:ext cx="3732900" cy="6702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500" b="1" i="0" u="none" strike="noStrike" kern="0" cap="none" spc="0" normalizeH="0" baseline="0" noProof="0">
                <a:ln>
                  <a:noFill/>
                </a:ln>
                <a:solidFill>
                  <a:srgbClr val="38761D"/>
                </a:solidFill>
                <a:effectLst/>
                <a:uLnTx/>
                <a:uFillTx/>
                <a:latin typeface="Cambria"/>
                <a:ea typeface="Cambria"/>
                <a:cs typeface="Cambria"/>
                <a:sym typeface="Cambria"/>
              </a:rPr>
              <a:t>Reduced latency and refresh overhead</a:t>
            </a:r>
            <a:r>
              <a:rPr kumimoji="0" lang="en" sz="1500" b="1" i="0" u="none" strike="noStrike" kern="0" cap="none" spc="0" normalizeH="0" baseline="0" noProof="0">
                <a:ln>
                  <a:noFill/>
                </a:ln>
                <a:solidFill>
                  <a:srgbClr val="000000"/>
                </a:solidFill>
                <a:effectLst/>
                <a:uLnTx/>
                <a:uFillTx/>
                <a:latin typeface="Cambria"/>
                <a:ea typeface="Cambria"/>
                <a:cs typeface="Cambria"/>
                <a:sym typeface="Cambria"/>
              </a:rPr>
              <a:t> via coupled cell/SA operation</a:t>
            </a:r>
            <a:endParaRPr kumimoji="0" sz="300" b="1" i="0" u="none" strike="noStrike" kern="0" cap="none" spc="0" normalizeH="0" baseline="0" noProof="0">
              <a:ln>
                <a:noFill/>
              </a:ln>
              <a:solidFill>
                <a:srgbClr val="1C4587"/>
              </a:solidFill>
              <a:effectLst/>
              <a:uLnTx/>
              <a:uFillTx/>
              <a:latin typeface="Cambria"/>
              <a:ea typeface="Cambria"/>
              <a:cs typeface="Cambria"/>
              <a:sym typeface="Cambria"/>
            </a:endParaRPr>
          </a:p>
        </p:txBody>
      </p:sp>
      <p:grpSp>
        <p:nvGrpSpPr>
          <p:cNvPr id="250" name="Google Shape;250;p17"/>
          <p:cNvGrpSpPr/>
          <p:nvPr/>
        </p:nvGrpSpPr>
        <p:grpSpPr>
          <a:xfrm>
            <a:off x="1058411" y="2747475"/>
            <a:ext cx="3605215" cy="999300"/>
            <a:chOff x="1058410" y="1966425"/>
            <a:chExt cx="3605215" cy="999300"/>
          </a:xfrm>
        </p:grpSpPr>
        <p:sp>
          <p:nvSpPr>
            <p:cNvPr id="251" name="Google Shape;251;p17"/>
            <p:cNvSpPr txBox="1"/>
            <p:nvPr/>
          </p:nvSpPr>
          <p:spPr>
            <a:xfrm>
              <a:off x="2394425" y="1966425"/>
              <a:ext cx="2269200" cy="999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 sz="1500" b="0" i="1" u="none" strike="noStrike" kern="0" cap="none" spc="0" normalizeH="0" baseline="0" noProof="0">
                  <a:ln>
                    <a:noFill/>
                  </a:ln>
                  <a:solidFill>
                    <a:srgbClr val="558B3D"/>
                  </a:solidFill>
                  <a:effectLst/>
                  <a:uLnTx/>
                  <a:uFillTx/>
                  <a:latin typeface="Cambria"/>
                  <a:ea typeface="Cambria"/>
                  <a:cs typeface="Cambria"/>
                  <a:sym typeface="Cambria"/>
                </a:rPr>
                <a:t>mimics</a:t>
              </a:r>
              <a:r>
                <a:rPr kumimoji="0" lang="en" sz="1500" b="1" i="1" u="none" strike="noStrike" kern="0" cap="none" spc="0" normalizeH="0" baseline="0" noProof="0">
                  <a:ln>
                    <a:noFill/>
                  </a:ln>
                  <a:solidFill>
                    <a:srgbClr val="558B3D"/>
                  </a:solidFill>
                  <a:effectLst/>
                  <a:uLnTx/>
                  <a:uFillTx/>
                  <a:latin typeface="Cambria"/>
                  <a:ea typeface="Cambria"/>
                  <a:cs typeface="Cambria"/>
                  <a:sym typeface="Cambria"/>
                </a:rPr>
                <a:t> </a:t>
              </a:r>
              <a:r>
                <a:rPr kumimoji="0" lang="en" sz="1500" b="0" i="1" u="none" strike="noStrike" kern="0" cap="none" spc="0" normalizeH="0" baseline="0" noProof="0">
                  <a:ln>
                    <a:noFill/>
                  </a:ln>
                  <a:solidFill>
                    <a:srgbClr val="000000"/>
                  </a:solidFill>
                  <a:effectLst/>
                  <a:uLnTx/>
                  <a:uFillTx/>
                  <a:latin typeface="Cambria"/>
                  <a:ea typeface="Cambria"/>
                  <a:cs typeface="Cambria"/>
                  <a:sym typeface="Cambria"/>
                </a:rPr>
                <a:t>the cell-to-SA connections as in the open-bitline architecture</a:t>
              </a:r>
              <a:endParaRPr kumimoji="0" sz="1500" b="1" i="1" u="none" strike="noStrike" kern="0" cap="none" spc="0" normalizeH="0" baseline="0" noProof="0">
                <a:ln>
                  <a:noFill/>
                </a:ln>
                <a:solidFill>
                  <a:srgbClr val="1C4587"/>
                </a:solidFill>
                <a:effectLst/>
                <a:uLnTx/>
                <a:uFillTx/>
                <a:latin typeface="Cambria"/>
                <a:ea typeface="Cambria"/>
                <a:cs typeface="Cambria"/>
                <a:sym typeface="Cambria"/>
              </a:endParaRPr>
            </a:p>
          </p:txBody>
        </p:sp>
        <p:grpSp>
          <p:nvGrpSpPr>
            <p:cNvPr id="252" name="Google Shape;252;p17"/>
            <p:cNvGrpSpPr/>
            <p:nvPr/>
          </p:nvGrpSpPr>
          <p:grpSpPr>
            <a:xfrm>
              <a:off x="1058410" y="2109179"/>
              <a:ext cx="877095" cy="698589"/>
              <a:chOff x="6320375" y="1622275"/>
              <a:chExt cx="1110950" cy="884850"/>
            </a:xfrm>
          </p:grpSpPr>
          <p:cxnSp>
            <p:nvCxnSpPr>
              <p:cNvPr id="253" name="Google Shape;253;p17"/>
              <p:cNvCxnSpPr/>
              <p:nvPr/>
            </p:nvCxnSpPr>
            <p:spPr>
              <a:xfrm rot="10800000">
                <a:off x="6320375" y="1622275"/>
                <a:ext cx="0" cy="545400"/>
              </a:xfrm>
              <a:prstGeom prst="straightConnector1">
                <a:avLst/>
              </a:prstGeom>
              <a:noFill/>
              <a:ln w="28575" cap="flat" cmpd="sng">
                <a:solidFill>
                  <a:srgbClr val="FF00FF"/>
                </a:solidFill>
                <a:prstDash val="solid"/>
                <a:round/>
                <a:headEnd type="none" w="med" len="med"/>
                <a:tailEnd type="triangle" w="med" len="med"/>
              </a:ln>
            </p:spPr>
          </p:cxnSp>
          <p:cxnSp>
            <p:nvCxnSpPr>
              <p:cNvPr id="254" name="Google Shape;254;p17"/>
              <p:cNvCxnSpPr/>
              <p:nvPr/>
            </p:nvCxnSpPr>
            <p:spPr>
              <a:xfrm>
                <a:off x="7431325" y="1961725"/>
                <a:ext cx="0" cy="545400"/>
              </a:xfrm>
              <a:prstGeom prst="straightConnector1">
                <a:avLst/>
              </a:prstGeom>
              <a:noFill/>
              <a:ln w="28575" cap="flat" cmpd="sng">
                <a:solidFill>
                  <a:srgbClr val="FF00FF"/>
                </a:solidFill>
                <a:prstDash val="solid"/>
                <a:round/>
                <a:headEnd type="none" w="med" len="med"/>
                <a:tailEnd type="triangle" w="med" len="med"/>
              </a:ln>
            </p:spPr>
          </p:cxnSp>
        </p:grpSp>
      </p:grpSp>
      <p:grpSp>
        <p:nvGrpSpPr>
          <p:cNvPr id="255" name="Google Shape;255;p17"/>
          <p:cNvGrpSpPr/>
          <p:nvPr/>
        </p:nvGrpSpPr>
        <p:grpSpPr>
          <a:xfrm>
            <a:off x="5842559" y="2036574"/>
            <a:ext cx="2040260" cy="2421067"/>
            <a:chOff x="3264814" y="1317299"/>
            <a:chExt cx="1892986" cy="2246304"/>
          </a:xfrm>
        </p:grpSpPr>
        <p:grpSp>
          <p:nvGrpSpPr>
            <p:cNvPr id="256" name="Google Shape;256;p17"/>
            <p:cNvGrpSpPr/>
            <p:nvPr/>
          </p:nvGrpSpPr>
          <p:grpSpPr>
            <a:xfrm>
              <a:off x="3264814" y="1650798"/>
              <a:ext cx="1892986" cy="1577332"/>
              <a:chOff x="5612800" y="989756"/>
              <a:chExt cx="2547075" cy="2122352"/>
            </a:xfrm>
          </p:grpSpPr>
          <p:grpSp>
            <p:nvGrpSpPr>
              <p:cNvPr id="257" name="Google Shape;257;p17"/>
              <p:cNvGrpSpPr/>
              <p:nvPr/>
            </p:nvGrpSpPr>
            <p:grpSpPr>
              <a:xfrm flipH="1">
                <a:off x="6433332" y="989762"/>
                <a:ext cx="169070" cy="453908"/>
                <a:chOff x="5013805" y="2895606"/>
                <a:chExt cx="167795" cy="457200"/>
              </a:xfrm>
            </p:grpSpPr>
            <p:sp>
              <p:nvSpPr>
                <p:cNvPr id="258" name="Google Shape;258;p17"/>
                <p:cNvSpPr/>
                <p:nvPr/>
              </p:nvSpPr>
              <p:spPr>
                <a:xfrm>
                  <a:off x="5013805" y="2895606"/>
                  <a:ext cx="91608"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558B3D"/>
                  </a:solidFill>
                  <a:prstDash val="solid"/>
                  <a:round/>
                  <a:headEnd type="none" w="med" len="med"/>
                  <a:tailEnd type="none" w="med" len="med"/>
                </a:ln>
              </p:spPr>
            </p:sp>
            <p:cxnSp>
              <p:nvCxnSpPr>
                <p:cNvPr id="259" name="Google Shape;259;p17"/>
                <p:cNvCxnSpPr/>
                <p:nvPr/>
              </p:nvCxnSpPr>
              <p:spPr>
                <a:xfrm>
                  <a:off x="5181600" y="3048000"/>
                  <a:ext cx="0" cy="152400"/>
                </a:xfrm>
                <a:prstGeom prst="straightConnector1">
                  <a:avLst/>
                </a:prstGeom>
                <a:noFill/>
                <a:ln w="38100" cap="flat" cmpd="sng">
                  <a:solidFill>
                    <a:srgbClr val="558B3D"/>
                  </a:solidFill>
                  <a:prstDash val="solid"/>
                  <a:round/>
                  <a:headEnd type="none" w="med" len="med"/>
                  <a:tailEnd type="none" w="med" len="med"/>
                </a:ln>
              </p:spPr>
            </p:cxnSp>
          </p:grpSp>
          <p:grpSp>
            <p:nvGrpSpPr>
              <p:cNvPr id="260" name="Google Shape;260;p17"/>
              <p:cNvGrpSpPr/>
              <p:nvPr/>
            </p:nvGrpSpPr>
            <p:grpSpPr>
              <a:xfrm>
                <a:off x="5612800" y="989756"/>
                <a:ext cx="2547075" cy="2122352"/>
                <a:chOff x="5612800" y="989756"/>
                <a:chExt cx="2547075" cy="2122352"/>
              </a:xfrm>
            </p:grpSpPr>
            <p:grpSp>
              <p:nvGrpSpPr>
                <p:cNvPr id="261" name="Google Shape;261;p17"/>
                <p:cNvGrpSpPr/>
                <p:nvPr/>
              </p:nvGrpSpPr>
              <p:grpSpPr>
                <a:xfrm>
                  <a:off x="5612800" y="1097213"/>
                  <a:ext cx="2547075" cy="1930138"/>
                  <a:chOff x="5612800" y="1097213"/>
                  <a:chExt cx="2547075" cy="1930138"/>
                </a:xfrm>
              </p:grpSpPr>
              <p:sp>
                <p:nvSpPr>
                  <p:cNvPr id="262" name="Google Shape;262;p17"/>
                  <p:cNvSpPr txBox="1"/>
                  <p:nvPr/>
                </p:nvSpPr>
                <p:spPr>
                  <a:xfrm>
                    <a:off x="5612800" y="2726150"/>
                    <a:ext cx="866700" cy="301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rPr>
                      <a:t>Type 2</a:t>
                    </a:r>
                    <a:endParaRPr kumimoji="0" sz="12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3" name="Google Shape;263;p17"/>
                  <p:cNvSpPr txBox="1"/>
                  <p:nvPr/>
                </p:nvSpPr>
                <p:spPr>
                  <a:xfrm>
                    <a:off x="7293175" y="1097213"/>
                    <a:ext cx="866700" cy="301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rPr>
                      <a:t>Type 2</a:t>
                    </a:r>
                    <a:endParaRPr kumimoji="0" sz="12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64" name="Google Shape;264;p17"/>
                <p:cNvGrpSpPr/>
                <p:nvPr/>
              </p:nvGrpSpPr>
              <p:grpSpPr>
                <a:xfrm flipH="1">
                  <a:off x="6429357" y="2658200"/>
                  <a:ext cx="169070" cy="453908"/>
                  <a:chOff x="5013805" y="2895606"/>
                  <a:chExt cx="167795" cy="457200"/>
                </a:xfrm>
              </p:grpSpPr>
              <p:sp>
                <p:nvSpPr>
                  <p:cNvPr id="265" name="Google Shape;265;p17"/>
                  <p:cNvSpPr/>
                  <p:nvPr/>
                </p:nvSpPr>
                <p:spPr>
                  <a:xfrm>
                    <a:off x="5013805" y="2895606"/>
                    <a:ext cx="91608"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558B3D"/>
                    </a:solidFill>
                    <a:prstDash val="solid"/>
                    <a:round/>
                    <a:headEnd type="none" w="med" len="med"/>
                    <a:tailEnd type="none" w="med" len="med"/>
                  </a:ln>
                </p:spPr>
              </p:sp>
              <p:cxnSp>
                <p:nvCxnSpPr>
                  <p:cNvPr id="266" name="Google Shape;266;p17"/>
                  <p:cNvCxnSpPr/>
                  <p:nvPr/>
                </p:nvCxnSpPr>
                <p:spPr>
                  <a:xfrm>
                    <a:off x="5181600" y="3048000"/>
                    <a:ext cx="0" cy="152400"/>
                  </a:xfrm>
                  <a:prstGeom prst="straightConnector1">
                    <a:avLst/>
                  </a:prstGeom>
                  <a:noFill/>
                  <a:ln w="38100" cap="flat" cmpd="sng">
                    <a:solidFill>
                      <a:srgbClr val="558B3D"/>
                    </a:solidFill>
                    <a:prstDash val="solid"/>
                    <a:round/>
                    <a:headEnd type="none" w="med" len="med"/>
                    <a:tailEnd type="none" w="med" len="med"/>
                  </a:ln>
                </p:spPr>
              </p:cxnSp>
            </p:grpSp>
            <p:grpSp>
              <p:nvGrpSpPr>
                <p:cNvPr id="267" name="Google Shape;267;p17"/>
                <p:cNvGrpSpPr/>
                <p:nvPr/>
              </p:nvGrpSpPr>
              <p:grpSpPr>
                <a:xfrm>
                  <a:off x="7145184" y="2658194"/>
                  <a:ext cx="165633" cy="453908"/>
                  <a:chOff x="4983522" y="2890167"/>
                  <a:chExt cx="198078" cy="457200"/>
                </a:xfrm>
              </p:grpSpPr>
              <p:sp>
                <p:nvSpPr>
                  <p:cNvPr id="268" name="Google Shape;268;p17"/>
                  <p:cNvSpPr/>
                  <p:nvPr/>
                </p:nvSpPr>
                <p:spPr>
                  <a:xfrm>
                    <a:off x="4983522" y="2890167"/>
                    <a:ext cx="121874"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558B3D"/>
                    </a:solidFill>
                    <a:prstDash val="solid"/>
                    <a:round/>
                    <a:headEnd type="none" w="med" len="med"/>
                    <a:tailEnd type="none" w="med" len="med"/>
                  </a:ln>
                </p:spPr>
              </p:sp>
              <p:cxnSp>
                <p:nvCxnSpPr>
                  <p:cNvPr id="269" name="Google Shape;269;p17"/>
                  <p:cNvCxnSpPr/>
                  <p:nvPr/>
                </p:nvCxnSpPr>
                <p:spPr>
                  <a:xfrm>
                    <a:off x="5181600" y="3042561"/>
                    <a:ext cx="0" cy="152400"/>
                  </a:xfrm>
                  <a:prstGeom prst="straightConnector1">
                    <a:avLst/>
                  </a:prstGeom>
                  <a:noFill/>
                  <a:ln w="38100" cap="flat" cmpd="sng">
                    <a:solidFill>
                      <a:srgbClr val="558B3D"/>
                    </a:solidFill>
                    <a:prstDash val="solid"/>
                    <a:round/>
                    <a:headEnd type="none" w="med" len="med"/>
                    <a:tailEnd type="none" w="med" len="med"/>
                  </a:ln>
                </p:spPr>
              </p:cxnSp>
            </p:grpSp>
            <p:sp>
              <p:nvSpPr>
                <p:cNvPr id="270" name="Google Shape;270;p17"/>
                <p:cNvSpPr txBox="1"/>
                <p:nvPr/>
              </p:nvSpPr>
              <p:spPr>
                <a:xfrm>
                  <a:off x="7289200" y="2726704"/>
                  <a:ext cx="866700" cy="301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rPr>
                    <a:t>Type 1</a:t>
                  </a:r>
                  <a:endParaRPr kumimoji="0" sz="12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p:txBody>
            </p:sp>
            <p:grpSp>
              <p:nvGrpSpPr>
                <p:cNvPr id="271" name="Google Shape;271;p17"/>
                <p:cNvGrpSpPr/>
                <p:nvPr/>
              </p:nvGrpSpPr>
              <p:grpSpPr>
                <a:xfrm>
                  <a:off x="7149159" y="989756"/>
                  <a:ext cx="165633" cy="453908"/>
                  <a:chOff x="4983522" y="2890167"/>
                  <a:chExt cx="198078" cy="457200"/>
                </a:xfrm>
              </p:grpSpPr>
              <p:sp>
                <p:nvSpPr>
                  <p:cNvPr id="272" name="Google Shape;272;p17"/>
                  <p:cNvSpPr/>
                  <p:nvPr/>
                </p:nvSpPr>
                <p:spPr>
                  <a:xfrm>
                    <a:off x="4983522" y="2890167"/>
                    <a:ext cx="121874" cy="457200"/>
                  </a:xfrm>
                  <a:custGeom>
                    <a:avLst/>
                    <a:gdLst/>
                    <a:ahLst/>
                    <a:cxnLst/>
                    <a:rect l="l" t="t" r="r" b="b"/>
                    <a:pathLst>
                      <a:path w="6096" h="18288" extrusionOk="0">
                        <a:moveTo>
                          <a:pt x="0" y="0"/>
                        </a:moveTo>
                        <a:lnTo>
                          <a:pt x="0" y="6096"/>
                        </a:lnTo>
                        <a:lnTo>
                          <a:pt x="6096" y="6096"/>
                        </a:lnTo>
                        <a:lnTo>
                          <a:pt x="6096" y="12192"/>
                        </a:lnTo>
                        <a:lnTo>
                          <a:pt x="0" y="12192"/>
                        </a:lnTo>
                        <a:lnTo>
                          <a:pt x="0" y="18288"/>
                        </a:lnTo>
                      </a:path>
                    </a:pathLst>
                  </a:custGeom>
                  <a:noFill/>
                  <a:ln w="38100" cap="flat" cmpd="sng">
                    <a:solidFill>
                      <a:srgbClr val="558B3D"/>
                    </a:solidFill>
                    <a:prstDash val="solid"/>
                    <a:round/>
                    <a:headEnd type="none" w="med" len="med"/>
                    <a:tailEnd type="none" w="med" len="med"/>
                  </a:ln>
                </p:spPr>
              </p:sp>
              <p:cxnSp>
                <p:nvCxnSpPr>
                  <p:cNvPr id="273" name="Google Shape;273;p17"/>
                  <p:cNvCxnSpPr/>
                  <p:nvPr/>
                </p:nvCxnSpPr>
                <p:spPr>
                  <a:xfrm>
                    <a:off x="5181600" y="3042561"/>
                    <a:ext cx="0" cy="152400"/>
                  </a:xfrm>
                  <a:prstGeom prst="straightConnector1">
                    <a:avLst/>
                  </a:prstGeom>
                  <a:noFill/>
                  <a:ln w="38100" cap="flat" cmpd="sng">
                    <a:solidFill>
                      <a:srgbClr val="558B3D"/>
                    </a:solidFill>
                    <a:prstDash val="solid"/>
                    <a:round/>
                    <a:headEnd type="none" w="med" len="med"/>
                    <a:tailEnd type="none" w="med" len="med"/>
                  </a:ln>
                </p:spPr>
              </p:cxnSp>
            </p:grpSp>
            <p:sp>
              <p:nvSpPr>
                <p:cNvPr id="274" name="Google Shape;274;p17"/>
                <p:cNvSpPr txBox="1"/>
                <p:nvPr/>
              </p:nvSpPr>
              <p:spPr>
                <a:xfrm>
                  <a:off x="5616775" y="1097750"/>
                  <a:ext cx="866700" cy="237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5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rPr>
                    <a:t>Type 1</a:t>
                  </a:r>
                  <a:endParaRPr kumimoji="0" sz="1200" b="1" i="0" u="none" strike="noStrike" kern="0" cap="none" spc="0" normalizeH="0" baseline="0" noProof="0">
                    <a:ln>
                      <a:noFill/>
                    </a:ln>
                    <a:solidFill>
                      <a:srgbClr val="99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50000"/>
                    </a:lnSpc>
                    <a:spcBef>
                      <a:spcPts val="0"/>
                    </a:spcBef>
                    <a:spcAft>
                      <a:spcPts val="0"/>
                    </a:spcAft>
                    <a:buClr>
                      <a:srgbClr val="000000"/>
                    </a:buClr>
                    <a:buSzTx/>
                    <a:buFontTx/>
                    <a:buNone/>
                    <a:tabLst/>
                    <a:defRPr/>
                  </a:pPr>
                  <a:endParaRPr kumimoji="0" sz="1200" b="1" i="0" u="none" strike="noStrike" kern="0" cap="none" spc="0" normalizeH="0" baseline="0" noProof="0">
                    <a:ln>
                      <a:noFill/>
                    </a:ln>
                    <a:solidFill>
                      <a:srgbClr val="1C4587"/>
                    </a:solidFill>
                    <a:effectLst/>
                    <a:uLnTx/>
                    <a:uFillTx/>
                    <a:latin typeface="Times New Roman"/>
                    <a:ea typeface="Times New Roman"/>
                    <a:cs typeface="Times New Roman"/>
                    <a:sym typeface="Times New Roman"/>
                  </a:endParaRPr>
                </a:p>
              </p:txBody>
            </p:sp>
          </p:grpSp>
        </p:grpSp>
        <p:cxnSp>
          <p:nvCxnSpPr>
            <p:cNvPr id="275" name="Google Shape;275;p17"/>
            <p:cNvCxnSpPr/>
            <p:nvPr/>
          </p:nvCxnSpPr>
          <p:spPr>
            <a:xfrm>
              <a:off x="4360234" y="2357202"/>
              <a:ext cx="114900" cy="0"/>
            </a:xfrm>
            <a:prstGeom prst="straightConnector1">
              <a:avLst/>
            </a:prstGeom>
            <a:noFill/>
            <a:ln w="28575" cap="flat" cmpd="sng">
              <a:solidFill>
                <a:srgbClr val="000000"/>
              </a:solidFill>
              <a:prstDash val="solid"/>
              <a:round/>
              <a:headEnd type="none" w="med" len="med"/>
              <a:tailEnd type="none" w="med" len="med"/>
            </a:ln>
          </p:spPr>
        </p:cxnSp>
        <p:grpSp>
          <p:nvGrpSpPr>
            <p:cNvPr id="276" name="Google Shape;276;p17"/>
            <p:cNvGrpSpPr/>
            <p:nvPr/>
          </p:nvGrpSpPr>
          <p:grpSpPr>
            <a:xfrm>
              <a:off x="3950968" y="3445425"/>
              <a:ext cx="517713" cy="118178"/>
              <a:chOff x="6065025" y="1897413"/>
              <a:chExt cx="696600" cy="159013"/>
            </a:xfrm>
          </p:grpSpPr>
          <p:sp>
            <p:nvSpPr>
              <p:cNvPr id="277" name="Google Shape;277;p17"/>
              <p:cNvSpPr/>
              <p:nvPr/>
            </p:nvSpPr>
            <p:spPr>
              <a:xfrm>
                <a:off x="6602625" y="1897413"/>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8" name="Google Shape;278;p17"/>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79" name="Google Shape;279;p17"/>
            <p:cNvGrpSpPr/>
            <p:nvPr/>
          </p:nvGrpSpPr>
          <p:grpSpPr>
            <a:xfrm>
              <a:off x="3950968" y="3144885"/>
              <a:ext cx="514071" cy="118178"/>
              <a:chOff x="6065025" y="1897413"/>
              <a:chExt cx="691700" cy="159013"/>
            </a:xfrm>
          </p:grpSpPr>
          <p:sp>
            <p:nvSpPr>
              <p:cNvPr id="280" name="Google Shape;280;p17"/>
              <p:cNvSpPr/>
              <p:nvPr/>
            </p:nvSpPr>
            <p:spPr>
              <a:xfrm>
                <a:off x="6597725" y="1897413"/>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1" name="Google Shape;281;p17"/>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82" name="Google Shape;282;p17"/>
            <p:cNvGrpSpPr/>
            <p:nvPr/>
          </p:nvGrpSpPr>
          <p:grpSpPr>
            <a:xfrm>
              <a:off x="3941418" y="1317299"/>
              <a:ext cx="523622" cy="118178"/>
              <a:chOff x="6065025" y="1897413"/>
              <a:chExt cx="704550" cy="159013"/>
            </a:xfrm>
          </p:grpSpPr>
          <p:sp>
            <p:nvSpPr>
              <p:cNvPr id="283" name="Google Shape;283;p17"/>
              <p:cNvSpPr/>
              <p:nvPr/>
            </p:nvSpPr>
            <p:spPr>
              <a:xfrm>
                <a:off x="6610575" y="1897413"/>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4" name="Google Shape;284;p17"/>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85" name="Google Shape;285;p17"/>
            <p:cNvGrpSpPr/>
            <p:nvPr/>
          </p:nvGrpSpPr>
          <p:grpSpPr>
            <a:xfrm>
              <a:off x="3941418" y="1614606"/>
              <a:ext cx="523622" cy="118178"/>
              <a:chOff x="6065025" y="1897413"/>
              <a:chExt cx="704550" cy="159013"/>
            </a:xfrm>
          </p:grpSpPr>
          <p:sp>
            <p:nvSpPr>
              <p:cNvPr id="286" name="Google Shape;286;p17"/>
              <p:cNvSpPr/>
              <p:nvPr/>
            </p:nvSpPr>
            <p:spPr>
              <a:xfrm>
                <a:off x="6610575" y="1897413"/>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7" name="Google Shape;287;p17"/>
              <p:cNvSpPr/>
              <p:nvPr/>
            </p:nvSpPr>
            <p:spPr>
              <a:xfrm>
                <a:off x="6065025" y="1897425"/>
                <a:ext cx="159000" cy="159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cxnSp>
          <p:nvCxnSpPr>
            <p:cNvPr id="288" name="Google Shape;288;p17"/>
            <p:cNvCxnSpPr>
              <a:stCxn id="289" idx="0"/>
              <a:endCxn id="290" idx="0"/>
            </p:cNvCxnSpPr>
            <p:nvPr/>
          </p:nvCxnSpPr>
          <p:spPr>
            <a:xfrm rot="10800000">
              <a:off x="3999444" y="1937480"/>
              <a:ext cx="0" cy="735900"/>
            </a:xfrm>
            <a:prstGeom prst="straightConnector1">
              <a:avLst/>
            </a:prstGeom>
            <a:noFill/>
            <a:ln w="38100" cap="flat" cmpd="sng">
              <a:solidFill>
                <a:srgbClr val="000000"/>
              </a:solidFill>
              <a:prstDash val="solid"/>
              <a:round/>
              <a:headEnd type="none" w="med" len="med"/>
              <a:tailEnd type="none" w="med" len="med"/>
            </a:ln>
          </p:spPr>
        </p:cxnSp>
        <p:cxnSp>
          <p:nvCxnSpPr>
            <p:cNvPr id="291" name="Google Shape;291;p17"/>
            <p:cNvCxnSpPr>
              <a:stCxn id="292" idx="4"/>
            </p:cNvCxnSpPr>
            <p:nvPr/>
          </p:nvCxnSpPr>
          <p:spPr>
            <a:xfrm rot="10800000">
              <a:off x="4405773" y="2203280"/>
              <a:ext cx="0" cy="739800"/>
            </a:xfrm>
            <a:prstGeom prst="straightConnector1">
              <a:avLst/>
            </a:prstGeom>
            <a:noFill/>
            <a:ln w="38100" cap="flat" cmpd="sng">
              <a:solidFill>
                <a:srgbClr val="000000"/>
              </a:solidFill>
              <a:prstDash val="solid"/>
              <a:round/>
              <a:headEnd type="none" w="med" len="med"/>
              <a:tailEnd type="none" w="med" len="med"/>
            </a:ln>
          </p:spPr>
        </p:cxnSp>
        <p:sp>
          <p:nvSpPr>
            <p:cNvPr id="293" name="Google Shape;293;p17"/>
            <p:cNvSpPr/>
            <p:nvPr/>
          </p:nvSpPr>
          <p:spPr>
            <a:xfrm>
              <a:off x="3863544" y="1368263"/>
              <a:ext cx="678300" cy="312000"/>
            </a:xfrm>
            <a:prstGeom prst="rect">
              <a:avLst/>
            </a:prstGeom>
            <a:solidFill>
              <a:srgbClr val="43434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900" b="1" i="0" u="none" strike="noStrike" kern="0" cap="none" spc="0" normalizeH="0" baseline="0" noProof="0">
                  <a:ln>
                    <a:noFill/>
                  </a:ln>
                  <a:solidFill>
                    <a:srgbClr val="FFFFFF"/>
                  </a:solidFill>
                  <a:effectLst/>
                  <a:uLnTx/>
                  <a:uFillTx/>
                  <a:latin typeface="Arial"/>
                  <a:ea typeface="+mn-ea"/>
                  <a:cs typeface="Arial"/>
                  <a:sym typeface="Arial"/>
                </a:rPr>
                <a:t>SA1</a:t>
              </a:r>
              <a:endParaRPr kumimoji="0" sz="19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94" name="Google Shape;294;p17"/>
            <p:cNvSpPr/>
            <p:nvPr/>
          </p:nvSpPr>
          <p:spPr>
            <a:xfrm>
              <a:off x="3863544" y="3200389"/>
              <a:ext cx="678300" cy="312000"/>
            </a:xfrm>
            <a:prstGeom prst="rect">
              <a:avLst/>
            </a:prstGeom>
            <a:solidFill>
              <a:srgbClr val="43434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900" b="1" i="0" u="none" strike="noStrike" kern="0" cap="none" spc="0" normalizeH="0" baseline="0" noProof="0">
                  <a:ln>
                    <a:noFill/>
                  </a:ln>
                  <a:solidFill>
                    <a:srgbClr val="FFFFFF"/>
                  </a:solidFill>
                  <a:effectLst/>
                  <a:uLnTx/>
                  <a:uFillTx/>
                  <a:latin typeface="Arial"/>
                  <a:ea typeface="+mn-ea"/>
                  <a:cs typeface="Arial"/>
                  <a:sym typeface="Arial"/>
                </a:rPr>
                <a:t>SA2</a:t>
              </a:r>
              <a:endParaRPr kumimoji="0" sz="19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95" name="Google Shape;295;p17"/>
            <p:cNvSpPr txBox="1"/>
            <p:nvPr/>
          </p:nvSpPr>
          <p:spPr>
            <a:xfrm>
              <a:off x="3836604" y="2289796"/>
              <a:ext cx="324000" cy="301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A</a:t>
              </a:r>
              <a:endParaRPr kumimoji="0" sz="2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296" name="Google Shape;296;p17"/>
            <p:cNvSpPr txBox="1"/>
            <p:nvPr/>
          </p:nvSpPr>
          <p:spPr>
            <a:xfrm>
              <a:off x="4247430" y="2289805"/>
              <a:ext cx="324000" cy="301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B</a:t>
              </a:r>
              <a:endParaRPr kumimoji="0" sz="24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cxnSp>
          <p:nvCxnSpPr>
            <p:cNvPr id="297" name="Google Shape;297;p17"/>
            <p:cNvCxnSpPr/>
            <p:nvPr/>
          </p:nvCxnSpPr>
          <p:spPr>
            <a:xfrm>
              <a:off x="3627271" y="2440365"/>
              <a:ext cx="1132800" cy="0"/>
            </a:xfrm>
            <a:prstGeom prst="straightConnector1">
              <a:avLst/>
            </a:prstGeom>
            <a:noFill/>
            <a:ln w="38100" cap="flat" cmpd="sng">
              <a:solidFill>
                <a:srgbClr val="000000"/>
              </a:solidFill>
              <a:prstDash val="solid"/>
              <a:round/>
              <a:headEnd type="none" w="med" len="med"/>
              <a:tailEnd type="none" w="med" len="med"/>
            </a:ln>
          </p:spPr>
        </p:cxnSp>
        <p:cxnSp>
          <p:nvCxnSpPr>
            <p:cNvPr id="298" name="Google Shape;298;p17"/>
            <p:cNvCxnSpPr/>
            <p:nvPr/>
          </p:nvCxnSpPr>
          <p:spPr>
            <a:xfrm>
              <a:off x="3627271" y="2808336"/>
              <a:ext cx="1132800" cy="0"/>
            </a:xfrm>
            <a:prstGeom prst="straightConnector1">
              <a:avLst/>
            </a:prstGeom>
            <a:noFill/>
            <a:ln w="38100" cap="flat" cmpd="sng">
              <a:solidFill>
                <a:srgbClr val="000000"/>
              </a:solidFill>
              <a:prstDash val="solid"/>
              <a:round/>
              <a:headEnd type="none" w="med" len="med"/>
              <a:tailEnd type="none" w="med" len="med"/>
            </a:ln>
          </p:spPr>
        </p:cxnSp>
        <p:cxnSp>
          <p:nvCxnSpPr>
            <p:cNvPr id="299" name="Google Shape;299;p17"/>
            <p:cNvCxnSpPr/>
            <p:nvPr/>
          </p:nvCxnSpPr>
          <p:spPr>
            <a:xfrm>
              <a:off x="3627271" y="2072464"/>
              <a:ext cx="1132800" cy="0"/>
            </a:xfrm>
            <a:prstGeom prst="straightConnector1">
              <a:avLst/>
            </a:prstGeom>
            <a:noFill/>
            <a:ln w="38100" cap="flat" cmpd="sng">
              <a:solidFill>
                <a:srgbClr val="000000"/>
              </a:solidFill>
              <a:prstDash val="solid"/>
              <a:round/>
              <a:headEnd type="none" w="med" len="med"/>
              <a:tailEnd type="none" w="med" len="med"/>
            </a:ln>
          </p:spPr>
        </p:cxnSp>
        <p:sp>
          <p:nvSpPr>
            <p:cNvPr id="300" name="Google Shape;300;p17"/>
            <p:cNvSpPr/>
            <p:nvPr/>
          </p:nvSpPr>
          <p:spPr>
            <a:xfrm>
              <a:off x="4269873" y="1937549"/>
              <a:ext cx="271800" cy="269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2" name="Google Shape;292;p17"/>
            <p:cNvSpPr/>
            <p:nvPr/>
          </p:nvSpPr>
          <p:spPr>
            <a:xfrm>
              <a:off x="4269873" y="2673380"/>
              <a:ext cx="271800" cy="269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1" name="Google Shape;301;p17"/>
            <p:cNvSpPr/>
            <p:nvPr/>
          </p:nvSpPr>
          <p:spPr>
            <a:xfrm>
              <a:off x="4269873" y="2305465"/>
              <a:ext cx="271800" cy="269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0" name="Google Shape;290;p17"/>
            <p:cNvSpPr/>
            <p:nvPr/>
          </p:nvSpPr>
          <p:spPr>
            <a:xfrm>
              <a:off x="3863544" y="1937549"/>
              <a:ext cx="271800" cy="269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9" name="Google Shape;289;p17"/>
            <p:cNvSpPr/>
            <p:nvPr/>
          </p:nvSpPr>
          <p:spPr>
            <a:xfrm>
              <a:off x="3863544" y="2673380"/>
              <a:ext cx="271800" cy="269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2" name="Google Shape;302;p17"/>
            <p:cNvSpPr/>
            <p:nvPr/>
          </p:nvSpPr>
          <p:spPr>
            <a:xfrm>
              <a:off x="3863544" y="2305465"/>
              <a:ext cx="271800" cy="269700"/>
            </a:xfrm>
            <a:prstGeom prst="ellipse">
              <a:avLst/>
            </a:prstGeom>
            <a:solidFill>
              <a:srgbClr val="F3F3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303" name="Google Shape;303;p17"/>
            <p:cNvGrpSpPr/>
            <p:nvPr/>
          </p:nvGrpSpPr>
          <p:grpSpPr>
            <a:xfrm>
              <a:off x="3835753" y="2289841"/>
              <a:ext cx="734802" cy="301228"/>
              <a:chOff x="3496600" y="2825900"/>
              <a:chExt cx="988700" cy="405313"/>
            </a:xfrm>
          </p:grpSpPr>
          <p:grpSp>
            <p:nvGrpSpPr>
              <p:cNvPr id="304" name="Google Shape;304;p17"/>
              <p:cNvGrpSpPr/>
              <p:nvPr/>
            </p:nvGrpSpPr>
            <p:grpSpPr>
              <a:xfrm>
                <a:off x="3539500" y="2847046"/>
                <a:ext cx="912450" cy="363000"/>
                <a:chOff x="4225300" y="2237446"/>
                <a:chExt cx="912450" cy="363000"/>
              </a:xfrm>
            </p:grpSpPr>
            <p:sp>
              <p:nvSpPr>
                <p:cNvPr id="305" name="Google Shape;305;p17"/>
                <p:cNvSpPr/>
                <p:nvPr/>
              </p:nvSpPr>
              <p:spPr>
                <a:xfrm>
                  <a:off x="4772050" y="2237446"/>
                  <a:ext cx="365700" cy="363000"/>
                </a:xfrm>
                <a:prstGeom prst="ellipse">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 name="Google Shape;306;p17"/>
                <p:cNvSpPr/>
                <p:nvPr/>
              </p:nvSpPr>
              <p:spPr>
                <a:xfrm>
                  <a:off x="4225300" y="2237446"/>
                  <a:ext cx="365700" cy="363000"/>
                </a:xfrm>
                <a:prstGeom prst="ellipse">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307" name="Google Shape;307;p17"/>
                <p:cNvCxnSpPr/>
                <p:nvPr/>
              </p:nvCxnSpPr>
              <p:spPr>
                <a:xfrm>
                  <a:off x="4862463" y="2307000"/>
                  <a:ext cx="154500" cy="0"/>
                </a:xfrm>
                <a:prstGeom prst="straightConnector1">
                  <a:avLst/>
                </a:prstGeom>
                <a:noFill/>
                <a:ln w="28575" cap="flat" cmpd="sng">
                  <a:solidFill>
                    <a:srgbClr val="000000"/>
                  </a:solidFill>
                  <a:prstDash val="solid"/>
                  <a:round/>
                  <a:headEnd type="none" w="med" len="med"/>
                  <a:tailEnd type="none" w="med" len="med"/>
                </a:ln>
              </p:spPr>
            </p:cxnSp>
          </p:grpSp>
          <p:grpSp>
            <p:nvGrpSpPr>
              <p:cNvPr id="308" name="Google Shape;308;p17"/>
              <p:cNvGrpSpPr/>
              <p:nvPr/>
            </p:nvGrpSpPr>
            <p:grpSpPr>
              <a:xfrm>
                <a:off x="3496600" y="2825900"/>
                <a:ext cx="988700" cy="405313"/>
                <a:chOff x="6382400" y="1849612"/>
                <a:chExt cx="988700" cy="405313"/>
              </a:xfrm>
            </p:grpSpPr>
            <p:sp>
              <p:nvSpPr>
                <p:cNvPr id="309" name="Google Shape;309;p17"/>
                <p:cNvSpPr txBox="1"/>
                <p:nvPr/>
              </p:nvSpPr>
              <p:spPr>
                <a:xfrm>
                  <a:off x="6382400" y="1849612"/>
                  <a:ext cx="435900" cy="405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A</a:t>
                  </a:r>
                  <a:endParaRPr kumimoji="0" sz="1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310" name="Google Shape;310;p17"/>
                <p:cNvSpPr txBox="1"/>
                <p:nvPr/>
              </p:nvSpPr>
              <p:spPr>
                <a:xfrm>
                  <a:off x="6935200" y="1849625"/>
                  <a:ext cx="435900" cy="405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A</a:t>
                  </a:r>
                  <a:endParaRPr kumimoji="0" sz="1800" b="1"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grpSp>
        </p:grpSp>
      </p:grpSp>
      <p:grpSp>
        <p:nvGrpSpPr>
          <p:cNvPr id="311" name="Google Shape;311;p17"/>
          <p:cNvGrpSpPr/>
          <p:nvPr/>
        </p:nvGrpSpPr>
        <p:grpSpPr>
          <a:xfrm rot="10800000">
            <a:off x="6336338" y="3134364"/>
            <a:ext cx="1052680" cy="436865"/>
            <a:chOff x="6225246" y="1622275"/>
            <a:chExt cx="1314207" cy="545400"/>
          </a:xfrm>
        </p:grpSpPr>
        <p:cxnSp>
          <p:nvCxnSpPr>
            <p:cNvPr id="312" name="Google Shape;312;p17"/>
            <p:cNvCxnSpPr/>
            <p:nvPr/>
          </p:nvCxnSpPr>
          <p:spPr>
            <a:xfrm rot="10800000">
              <a:off x="6225246" y="1622275"/>
              <a:ext cx="0" cy="545400"/>
            </a:xfrm>
            <a:prstGeom prst="straightConnector1">
              <a:avLst/>
            </a:prstGeom>
            <a:noFill/>
            <a:ln w="28575" cap="flat" cmpd="sng">
              <a:solidFill>
                <a:srgbClr val="FF00FF"/>
              </a:solidFill>
              <a:prstDash val="solid"/>
              <a:round/>
              <a:headEnd type="none" w="med" len="med"/>
              <a:tailEnd type="triangle" w="med" len="med"/>
            </a:ln>
          </p:spPr>
        </p:cxnSp>
        <p:cxnSp>
          <p:nvCxnSpPr>
            <p:cNvPr id="313" name="Google Shape;313;p17"/>
            <p:cNvCxnSpPr/>
            <p:nvPr/>
          </p:nvCxnSpPr>
          <p:spPr>
            <a:xfrm rot="10800000">
              <a:off x="7539454" y="1622275"/>
              <a:ext cx="0" cy="545400"/>
            </a:xfrm>
            <a:prstGeom prst="straightConnector1">
              <a:avLst/>
            </a:prstGeom>
            <a:noFill/>
            <a:ln w="28575" cap="flat" cmpd="sng">
              <a:solidFill>
                <a:srgbClr val="FF00FF"/>
              </a:solidFill>
              <a:prstDash val="solid"/>
              <a:round/>
              <a:headEnd type="none" w="med" len="med"/>
              <a:tailEnd type="triangle" w="med" len="med"/>
            </a:ln>
          </p:spPr>
        </p:cxnSp>
      </p:grpSp>
      <p:grpSp>
        <p:nvGrpSpPr>
          <p:cNvPr id="314" name="Google Shape;314;p17"/>
          <p:cNvGrpSpPr/>
          <p:nvPr/>
        </p:nvGrpSpPr>
        <p:grpSpPr>
          <a:xfrm>
            <a:off x="4904412" y="2758670"/>
            <a:ext cx="2399837" cy="667462"/>
            <a:chOff x="4904411" y="1977620"/>
            <a:chExt cx="2399837" cy="667462"/>
          </a:xfrm>
        </p:grpSpPr>
        <p:grpSp>
          <p:nvGrpSpPr>
            <p:cNvPr id="315" name="Google Shape;315;p17"/>
            <p:cNvGrpSpPr/>
            <p:nvPr/>
          </p:nvGrpSpPr>
          <p:grpSpPr>
            <a:xfrm>
              <a:off x="4904411" y="1977620"/>
              <a:ext cx="1417049" cy="531063"/>
              <a:chOff x="4337036" y="1424428"/>
              <a:chExt cx="1769100" cy="663000"/>
            </a:xfrm>
          </p:grpSpPr>
          <p:sp>
            <p:nvSpPr>
              <p:cNvPr id="316" name="Google Shape;316;p17"/>
              <p:cNvSpPr txBox="1"/>
              <p:nvPr/>
            </p:nvSpPr>
            <p:spPr>
              <a:xfrm>
                <a:off x="4337036" y="1424428"/>
                <a:ext cx="1124400" cy="663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400" b="1" i="0" u="none" strike="noStrike" kern="0" cap="none" spc="0" normalizeH="0" baseline="0" noProof="0">
                    <a:ln>
                      <a:noFill/>
                    </a:ln>
                    <a:solidFill>
                      <a:srgbClr val="1C4587"/>
                    </a:solidFill>
                    <a:effectLst/>
                    <a:uLnTx/>
                    <a:uFillTx/>
                    <a:latin typeface="Cambria"/>
                    <a:ea typeface="Cambria"/>
                    <a:cs typeface="Cambria"/>
                    <a:sym typeface="Cambria"/>
                  </a:rPr>
                  <a:t>coupled cells</a:t>
                </a:r>
                <a:endParaRPr kumimoji="0" sz="1400" b="1" i="0" u="none" strike="noStrike" kern="0" cap="none" spc="0" normalizeH="0" baseline="0" noProof="0">
                  <a:ln>
                    <a:noFill/>
                  </a:ln>
                  <a:solidFill>
                    <a:srgbClr val="1C4587"/>
                  </a:solidFill>
                  <a:effectLst/>
                  <a:uLnTx/>
                  <a:uFillTx/>
                  <a:latin typeface="Cambria"/>
                  <a:ea typeface="Cambria"/>
                  <a:cs typeface="Cambria"/>
                  <a:sym typeface="Cambria"/>
                </a:endParaRPr>
              </a:p>
            </p:txBody>
          </p:sp>
          <p:cxnSp>
            <p:nvCxnSpPr>
              <p:cNvPr id="317" name="Google Shape;317;p17"/>
              <p:cNvCxnSpPr>
                <a:stCxn id="316" idx="3"/>
              </p:cNvCxnSpPr>
              <p:nvPr/>
            </p:nvCxnSpPr>
            <p:spPr>
              <a:xfrm>
                <a:off x="5461436" y="1755928"/>
                <a:ext cx="644700" cy="178800"/>
              </a:xfrm>
              <a:prstGeom prst="straightConnector1">
                <a:avLst/>
              </a:prstGeom>
              <a:noFill/>
              <a:ln w="28575" cap="flat" cmpd="sng">
                <a:solidFill>
                  <a:srgbClr val="1C4587"/>
                </a:solidFill>
                <a:prstDash val="solid"/>
                <a:round/>
                <a:headEnd type="none" w="med" len="med"/>
                <a:tailEnd type="stealth" w="med" len="med"/>
              </a:ln>
            </p:spPr>
          </p:cxnSp>
        </p:grpSp>
        <p:sp>
          <p:nvSpPr>
            <p:cNvPr id="318" name="Google Shape;318;p17"/>
            <p:cNvSpPr/>
            <p:nvPr/>
          </p:nvSpPr>
          <p:spPr>
            <a:xfrm>
              <a:off x="6403648" y="2281482"/>
              <a:ext cx="900600" cy="363600"/>
            </a:xfrm>
            <a:prstGeom prst="roundRect">
              <a:avLst>
                <a:gd name="adj" fmla="val 45572"/>
              </a:avLst>
            </a:prstGeom>
            <a:noFill/>
            <a:ln w="38100" cap="flat" cmpd="sng">
              <a:solidFill>
                <a:srgbClr val="1C4587"/>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1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19" name="Google Shape;319;p17"/>
          <p:cNvGrpSpPr/>
          <p:nvPr/>
        </p:nvGrpSpPr>
        <p:grpSpPr>
          <a:xfrm>
            <a:off x="6488453" y="2088783"/>
            <a:ext cx="730993" cy="2311102"/>
            <a:chOff x="6342450" y="762017"/>
            <a:chExt cx="912600" cy="2885271"/>
          </a:xfrm>
        </p:grpSpPr>
        <p:sp>
          <p:nvSpPr>
            <p:cNvPr id="320" name="Google Shape;320;p17"/>
            <p:cNvSpPr/>
            <p:nvPr/>
          </p:nvSpPr>
          <p:spPr>
            <a:xfrm>
              <a:off x="6342450" y="762017"/>
              <a:ext cx="912600" cy="420000"/>
            </a:xfrm>
            <a:prstGeom prst="rect">
              <a:avLst/>
            </a:prstGeom>
            <a:solidFill>
              <a:srgbClr val="434343"/>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Arial"/>
                  <a:ea typeface="+mn-ea"/>
                  <a:cs typeface="Arial"/>
                  <a:sym typeface="Arial"/>
                </a:rPr>
                <a:t>SA</a:t>
              </a:r>
              <a:endParaRPr kumimoji="0" sz="20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21" name="Google Shape;321;p17"/>
            <p:cNvSpPr/>
            <p:nvPr/>
          </p:nvSpPr>
          <p:spPr>
            <a:xfrm>
              <a:off x="6342450" y="3227288"/>
              <a:ext cx="912600" cy="420000"/>
            </a:xfrm>
            <a:prstGeom prst="rect">
              <a:avLst/>
            </a:prstGeom>
            <a:solidFill>
              <a:srgbClr val="434343"/>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Arial"/>
                  <a:ea typeface="+mn-ea"/>
                  <a:cs typeface="Arial"/>
                  <a:sym typeface="Arial"/>
                </a:rPr>
                <a:t>SA</a:t>
              </a:r>
              <a:endParaRPr kumimoji="0" sz="2000" b="1" i="0" u="none" strike="noStrike" kern="0" cap="none" spc="0" normalizeH="0" baseline="0" noProof="0">
                <a:ln>
                  <a:noFill/>
                </a:ln>
                <a:solidFill>
                  <a:srgbClr val="FFFFFF"/>
                </a:solidFill>
                <a:effectLst/>
                <a:uLnTx/>
                <a:uFillTx/>
                <a:latin typeface="Arial"/>
                <a:ea typeface="+mn-ea"/>
                <a:cs typeface="Arial"/>
                <a:sym typeface="Arial"/>
              </a:endParaRPr>
            </a:p>
          </p:txBody>
        </p:sp>
      </p:grpSp>
      <p:grpSp>
        <p:nvGrpSpPr>
          <p:cNvPr id="322" name="Google Shape;322;p17"/>
          <p:cNvGrpSpPr/>
          <p:nvPr/>
        </p:nvGrpSpPr>
        <p:grpSpPr>
          <a:xfrm>
            <a:off x="6336338" y="2915939"/>
            <a:ext cx="1052680" cy="436865"/>
            <a:chOff x="6225246" y="1622275"/>
            <a:chExt cx="1314207" cy="545400"/>
          </a:xfrm>
        </p:grpSpPr>
        <p:cxnSp>
          <p:nvCxnSpPr>
            <p:cNvPr id="323" name="Google Shape;323;p17"/>
            <p:cNvCxnSpPr/>
            <p:nvPr/>
          </p:nvCxnSpPr>
          <p:spPr>
            <a:xfrm rot="10800000">
              <a:off x="6225246" y="1622275"/>
              <a:ext cx="0" cy="545400"/>
            </a:xfrm>
            <a:prstGeom prst="straightConnector1">
              <a:avLst/>
            </a:prstGeom>
            <a:noFill/>
            <a:ln w="28575" cap="flat" cmpd="sng">
              <a:solidFill>
                <a:srgbClr val="FF00FF"/>
              </a:solidFill>
              <a:prstDash val="solid"/>
              <a:round/>
              <a:headEnd type="none" w="med" len="med"/>
              <a:tailEnd type="triangle" w="med" len="med"/>
            </a:ln>
          </p:spPr>
        </p:cxnSp>
        <p:cxnSp>
          <p:nvCxnSpPr>
            <p:cNvPr id="324" name="Google Shape;324;p17"/>
            <p:cNvCxnSpPr/>
            <p:nvPr/>
          </p:nvCxnSpPr>
          <p:spPr>
            <a:xfrm rot="10800000">
              <a:off x="7539454" y="1622275"/>
              <a:ext cx="0" cy="545400"/>
            </a:xfrm>
            <a:prstGeom prst="straightConnector1">
              <a:avLst/>
            </a:prstGeom>
            <a:noFill/>
            <a:ln w="28575" cap="flat" cmpd="sng">
              <a:solidFill>
                <a:srgbClr val="FF00FF"/>
              </a:solidFill>
              <a:prstDash val="solid"/>
              <a:round/>
              <a:headEnd type="none" w="med" len="med"/>
              <a:tailEnd type="triangle" w="med" len="med"/>
            </a:ln>
          </p:spPr>
        </p:cxnSp>
      </p:grpSp>
    </p:spTree>
    <p:extLst>
      <p:ext uri="{BB962C8B-B14F-4D97-AF65-F5344CB8AC3E}">
        <p14:creationId xmlns:p14="http://schemas.microsoft.com/office/powerpoint/2010/main" val="342437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1000"/>
                                        <p:tgtEl>
                                          <p:spTgt spid="1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0"/>
                                        </p:tgtEl>
                                        <p:attrNameLst>
                                          <p:attrName>style.visibility</p:attrName>
                                        </p:attrNameLst>
                                      </p:cBhvr>
                                      <p:to>
                                        <p:strVal val="visible"/>
                                      </p:to>
                                    </p:set>
                                    <p:animEffect transition="in" filter="fade">
                                      <p:cBhvr>
                                        <p:cTn id="15" dur="1000"/>
                                        <p:tgtEl>
                                          <p:spTgt spid="2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8"/>
                                        </p:tgtEl>
                                        <p:attrNameLst>
                                          <p:attrName>style.visibility</p:attrName>
                                        </p:attrNameLst>
                                      </p:cBhvr>
                                      <p:to>
                                        <p:strVal val="visible"/>
                                      </p:to>
                                    </p:set>
                                    <p:animEffect transition="in" filter="fade">
                                      <p:cBhvr>
                                        <p:cTn id="20" dur="1000"/>
                                        <p:tgtEl>
                                          <p:spTgt spid="2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2"/>
                                        </p:tgtEl>
                                        <p:attrNameLst>
                                          <p:attrName>style.visibility</p:attrName>
                                        </p:attrNameLst>
                                      </p:cBhvr>
                                      <p:to>
                                        <p:strVal val="visible"/>
                                      </p:to>
                                    </p:set>
                                    <p:animEffect transition="in" filter="fade">
                                      <p:cBhvr>
                                        <p:cTn id="25" dur="1000"/>
                                        <p:tgtEl>
                                          <p:spTgt spid="242"/>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55"/>
                                        </p:tgtEl>
                                        <p:attrNameLst>
                                          <p:attrName>style.visibility</p:attrName>
                                        </p:attrNameLst>
                                      </p:cBhvr>
                                      <p:to>
                                        <p:strVal val="visible"/>
                                      </p:to>
                                    </p:set>
                                    <p:animEffect transition="in" filter="fade">
                                      <p:cBhvr>
                                        <p:cTn id="29" dur="1000"/>
                                        <p:tgtEl>
                                          <p:spTgt spid="2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4"/>
                                        </p:tgtEl>
                                        <p:attrNameLst>
                                          <p:attrName>style.visibility</p:attrName>
                                        </p:attrNameLst>
                                      </p:cBhvr>
                                      <p:to>
                                        <p:strVal val="visible"/>
                                      </p:to>
                                    </p:set>
                                    <p:animEffect transition="in" filter="fade">
                                      <p:cBhvr>
                                        <p:cTn id="34" dur="1000"/>
                                        <p:tgtEl>
                                          <p:spTgt spid="314"/>
                                        </p:tgtEl>
                                      </p:cBhvr>
                                    </p:animEffect>
                                  </p:childTnLst>
                                </p:cTn>
                              </p:par>
                              <p:par>
                                <p:cTn id="35" presetID="10" presetClass="entr" presetSubtype="0" fill="hold" nodeType="withEffect">
                                  <p:stCondLst>
                                    <p:cond delay="0"/>
                                  </p:stCondLst>
                                  <p:childTnLst>
                                    <p:set>
                                      <p:cBhvr>
                                        <p:cTn id="36" dur="1" fill="hold">
                                          <p:stCondLst>
                                            <p:cond delay="0"/>
                                          </p:stCondLst>
                                        </p:cTn>
                                        <p:tgtEl>
                                          <p:spTgt spid="311"/>
                                        </p:tgtEl>
                                        <p:attrNameLst>
                                          <p:attrName>style.visibility</p:attrName>
                                        </p:attrNameLst>
                                      </p:cBhvr>
                                      <p:to>
                                        <p:strVal val="visible"/>
                                      </p:to>
                                    </p:set>
                                    <p:animEffect transition="in" filter="fade">
                                      <p:cBhvr>
                                        <p:cTn id="37" dur="1000"/>
                                        <p:tgtEl>
                                          <p:spTgt spid="3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9"/>
                                        </p:tgtEl>
                                        <p:attrNameLst>
                                          <p:attrName>style.visibility</p:attrName>
                                        </p:attrNameLst>
                                      </p:cBhvr>
                                      <p:to>
                                        <p:strVal val="visible"/>
                                      </p:to>
                                    </p:set>
                                    <p:animEffect transition="in" filter="fade">
                                      <p:cBhvr>
                                        <p:cTn id="42" dur="1000"/>
                                        <p:tgtEl>
                                          <p:spTgt spid="319"/>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244"/>
                                        </p:tgtEl>
                                        <p:attrNameLst>
                                          <p:attrName>style.visibility</p:attrName>
                                        </p:attrNameLst>
                                      </p:cBhvr>
                                      <p:to>
                                        <p:strVal val="visible"/>
                                      </p:to>
                                    </p:set>
                                    <p:animEffect transition="in" filter="fade">
                                      <p:cBhvr>
                                        <p:cTn id="46" dur="1000"/>
                                        <p:tgtEl>
                                          <p:spTgt spid="244"/>
                                        </p:tgtEl>
                                      </p:cBhvr>
                                    </p:animEffect>
                                  </p:childTnLst>
                                </p:cTn>
                              </p:par>
                              <p:par>
                                <p:cTn id="47" presetID="10" presetClass="entr" presetSubtype="0" fill="hold" nodeType="withEffect">
                                  <p:stCondLst>
                                    <p:cond delay="0"/>
                                  </p:stCondLst>
                                  <p:childTnLst>
                                    <p:set>
                                      <p:cBhvr>
                                        <p:cTn id="48" dur="1" fill="hold">
                                          <p:stCondLst>
                                            <p:cond delay="0"/>
                                          </p:stCondLst>
                                        </p:cTn>
                                        <p:tgtEl>
                                          <p:spTgt spid="322"/>
                                        </p:tgtEl>
                                        <p:attrNameLst>
                                          <p:attrName>style.visibility</p:attrName>
                                        </p:attrNameLst>
                                      </p:cBhvr>
                                      <p:to>
                                        <p:strVal val="visible"/>
                                      </p:to>
                                    </p:set>
                                    <p:animEffect transition="in" filter="fade">
                                      <p:cBhvr>
                                        <p:cTn id="49" dur="1200"/>
                                        <p:tgtEl>
                                          <p:spTgt spid="3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49"/>
                                        </p:tgtEl>
                                        <p:attrNameLst>
                                          <p:attrName>style.visibility</p:attrName>
                                        </p:attrNameLst>
                                      </p:cBhvr>
                                      <p:to>
                                        <p:strVal val="visible"/>
                                      </p:to>
                                    </p:set>
                                    <p:animEffect transition="in" filter="fade">
                                      <p:cBhvr>
                                        <p:cTn id="54"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8"/>
          <p:cNvSpPr/>
          <p:nvPr/>
        </p:nvSpPr>
        <p:spPr>
          <a:xfrm>
            <a:off x="0" y="857250"/>
            <a:ext cx="9144000" cy="483900"/>
          </a:xfrm>
          <a:prstGeom prst="rect">
            <a:avLst/>
          </a:prstGeom>
          <a:solidFill>
            <a:srgbClr val="1C45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30" name="Google Shape;330;p18"/>
          <p:cNvSpPr txBox="1">
            <a:spLocks noGrp="1"/>
          </p:cNvSpPr>
          <p:nvPr>
            <p:ph type="sldNum" idx="12"/>
          </p:nvPr>
        </p:nvSpPr>
        <p:spPr>
          <a:xfrm>
            <a:off x="8472458" y="552046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Tx/>
                <a:buNone/>
                <a:tabLst/>
                <a:defRPr/>
              </a:pPr>
              <a:t>347</a:t>
            </a:fld>
            <a:endParaRPr kumimoji="0" sz="1000" b="0" i="0" u="none" strike="noStrike" kern="0" cap="none" spc="0" normalizeH="0" baseline="0" noProof="0">
              <a:ln>
                <a:noFill/>
              </a:ln>
              <a:solidFill>
                <a:srgbClr val="595959"/>
              </a:solidFill>
              <a:effectLst/>
              <a:uLnTx/>
              <a:uFillTx/>
              <a:latin typeface="Arial"/>
              <a:ea typeface="+mn-ea"/>
              <a:cs typeface="Arial"/>
              <a:sym typeface="Arial"/>
            </a:endParaRPr>
          </a:p>
        </p:txBody>
      </p:sp>
      <p:pic>
        <p:nvPicPr>
          <p:cNvPr id="331" name="Google Shape;331;p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6249" y="5586175"/>
            <a:ext cx="1134466" cy="327900"/>
          </a:xfrm>
          <a:prstGeom prst="rect">
            <a:avLst/>
          </a:prstGeom>
          <a:noFill/>
          <a:ln>
            <a:noFill/>
          </a:ln>
        </p:spPr>
      </p:pic>
      <p:sp>
        <p:nvSpPr>
          <p:cNvPr id="332" name="Google Shape;332;p18"/>
          <p:cNvSpPr txBox="1"/>
          <p:nvPr/>
        </p:nvSpPr>
        <p:spPr>
          <a:xfrm>
            <a:off x="103900" y="935250"/>
            <a:ext cx="7471200" cy="327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 sz="2300" b="1" i="0" u="none" strike="noStrike" kern="0" cap="none" spc="0" normalizeH="0" baseline="0" noProof="0">
                <a:ln>
                  <a:noFill/>
                </a:ln>
                <a:solidFill>
                  <a:srgbClr val="F3F3F3"/>
                </a:solidFill>
                <a:effectLst/>
                <a:uLnTx/>
                <a:uFillTx/>
                <a:latin typeface="Cambria"/>
                <a:ea typeface="Cambria"/>
                <a:cs typeface="Cambria"/>
                <a:sym typeface="Cambria"/>
              </a:rPr>
              <a:t>Key Results</a:t>
            </a:r>
            <a:endParaRPr kumimoji="0" sz="2300" b="1" i="0" u="none" strike="noStrike" kern="0" cap="none" spc="0" normalizeH="0" baseline="0" noProof="0">
              <a:ln>
                <a:noFill/>
              </a:ln>
              <a:solidFill>
                <a:srgbClr val="F3F3F3"/>
              </a:solidFill>
              <a:effectLst/>
              <a:uLnTx/>
              <a:uFillTx/>
              <a:latin typeface="Cambria"/>
              <a:ea typeface="Cambria"/>
              <a:cs typeface="Cambria"/>
              <a:sym typeface="Cambria"/>
            </a:endParaRPr>
          </a:p>
        </p:txBody>
      </p:sp>
      <p:sp>
        <p:nvSpPr>
          <p:cNvPr id="333" name="Google Shape;333;p18"/>
          <p:cNvSpPr txBox="1"/>
          <p:nvPr/>
        </p:nvSpPr>
        <p:spPr>
          <a:xfrm>
            <a:off x="0" y="1341138"/>
            <a:ext cx="4766700" cy="2409300"/>
          </a:xfrm>
          <a:prstGeom prst="rect">
            <a:avLst/>
          </a:prstGeom>
          <a:noFill/>
          <a:ln>
            <a:noFill/>
          </a:ln>
        </p:spPr>
        <p:txBody>
          <a:bodyPr spcFirstLastPara="1" wrap="square" lIns="91425" tIns="45700" rIns="91425" bIns="45700" anchor="ctr" anchorCtr="0">
            <a:noAutofit/>
          </a:bodyPr>
          <a:lstStyle/>
          <a:p>
            <a:pPr marL="342900" marR="0" lvl="0" indent="-228600" algn="l" defTabSz="914400" rtl="0" eaLnBrk="1" fontAlgn="auto" latinLnBrk="0" hangingPunct="1">
              <a:lnSpc>
                <a:spcPct val="150000"/>
              </a:lnSpc>
              <a:spcBef>
                <a:spcPts val="0"/>
              </a:spcBef>
              <a:spcAft>
                <a:spcPts val="0"/>
              </a:spcAft>
              <a:buClr>
                <a:srgbClr val="000000"/>
              </a:buClr>
              <a:buSzPts val="1800"/>
              <a:buFont typeface="Arial"/>
              <a:buChar char="●"/>
              <a:tabLst/>
              <a:defRPr/>
            </a:pPr>
            <a:r>
              <a:rPr kumimoji="0" lang="en" sz="1800" b="1" i="0" u="sng" strike="noStrike" kern="0" cap="none" spc="0" normalizeH="0" baseline="0" noProof="0">
                <a:ln>
                  <a:noFill/>
                </a:ln>
                <a:solidFill>
                  <a:srgbClr val="000000"/>
                </a:solidFill>
                <a:effectLst/>
                <a:uLnTx/>
                <a:uFillTx/>
                <a:latin typeface="Cambria"/>
                <a:ea typeface="Cambria"/>
                <a:cs typeface="Cambria"/>
                <a:sym typeface="Cambria"/>
              </a:rPr>
              <a:t>DRAM Latency Reduction</a:t>
            </a: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a:t>
            </a:r>
            <a:r>
              <a:rPr kumimoji="0" lang="en" sz="1800" b="0" i="0" u="none" strike="noStrike" kern="0" cap="none" spc="0" normalizeH="0" baseline="0" noProof="0">
                <a:ln>
                  <a:noFill/>
                </a:ln>
                <a:solidFill>
                  <a:srgbClr val="38761D"/>
                </a:solidFill>
                <a:effectLst/>
                <a:uLnTx/>
                <a:uFillTx/>
                <a:latin typeface="Cambria"/>
                <a:ea typeface="Cambria"/>
                <a:cs typeface="Cambria"/>
                <a:sym typeface="Cambria"/>
              </a:rPr>
              <a:t> </a:t>
            </a:r>
            <a:endParaRPr kumimoji="0" sz="1800" b="0" i="0" u="none" strike="noStrike" kern="0" cap="none" spc="0" normalizeH="0" baseline="0" noProof="0">
              <a:ln>
                <a:noFill/>
              </a:ln>
              <a:solidFill>
                <a:srgbClr val="38761D"/>
              </a:solidFill>
              <a:effectLst/>
              <a:uLnTx/>
              <a:uFillTx/>
              <a:latin typeface="Cambria"/>
              <a:ea typeface="Cambria"/>
              <a:cs typeface="Cambria"/>
              <a:sym typeface="Cambria"/>
            </a:endParaRPr>
          </a:p>
          <a:p>
            <a:pPr marL="628650" marR="0" lvl="1" indent="-342900" algn="l" defTabSz="914400" rtl="0" eaLnBrk="1" fontAlgn="auto" latinLnBrk="0" hangingPunct="1">
              <a:lnSpc>
                <a:spcPct val="115000"/>
              </a:lnSpc>
              <a:spcBef>
                <a:spcPts val="0"/>
              </a:spcBef>
              <a:spcAft>
                <a:spcPts val="0"/>
              </a:spcAft>
              <a:buClr>
                <a:srgbClr val="000000"/>
              </a:buClr>
              <a:buSzPts val="18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Activation latency (</a:t>
            </a:r>
            <a:r>
              <a:rPr kumimoji="0" lang="en" sz="1800" b="1" i="0" u="none" strike="noStrike" kern="0" cap="none" spc="0" normalizeH="0" baseline="0" noProof="0">
                <a:ln>
                  <a:noFill/>
                </a:ln>
                <a:solidFill>
                  <a:srgbClr val="000000"/>
                </a:solidFill>
                <a:effectLst/>
                <a:uLnTx/>
                <a:uFillTx/>
                <a:latin typeface="Cambria"/>
                <a:ea typeface="Cambria"/>
                <a:cs typeface="Cambria"/>
                <a:sym typeface="Cambria"/>
              </a:rPr>
              <a:t>tRCD</a:t>
            </a: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 by </a:t>
            </a:r>
            <a:r>
              <a:rPr kumimoji="0" lang="en" sz="1800" b="1" i="0" u="none" strike="noStrike" kern="0" cap="none" spc="0" normalizeH="0" baseline="0" noProof="0">
                <a:ln>
                  <a:noFill/>
                </a:ln>
                <a:solidFill>
                  <a:srgbClr val="980000"/>
                </a:solidFill>
                <a:effectLst/>
                <a:uLnTx/>
                <a:uFillTx/>
                <a:latin typeface="Cambria"/>
                <a:ea typeface="Cambria"/>
                <a:cs typeface="Cambria"/>
                <a:sym typeface="Cambria"/>
              </a:rPr>
              <a:t>60.1%</a:t>
            </a:r>
            <a:endParaRPr kumimoji="0" sz="1800" b="1" i="0" u="none" strike="noStrike" kern="0" cap="none" spc="0" normalizeH="0" baseline="0" noProof="0">
              <a:ln>
                <a:noFill/>
              </a:ln>
              <a:solidFill>
                <a:srgbClr val="980000"/>
              </a:solidFill>
              <a:effectLst/>
              <a:uLnTx/>
              <a:uFillTx/>
              <a:latin typeface="Cambria"/>
              <a:ea typeface="Cambria"/>
              <a:cs typeface="Cambria"/>
              <a:sym typeface="Cambria"/>
            </a:endParaRPr>
          </a:p>
          <a:p>
            <a:pPr marL="628650" marR="0" lvl="1" indent="-342900" algn="l" defTabSz="914400" rtl="0" eaLnBrk="1" fontAlgn="auto" latinLnBrk="0" hangingPunct="1">
              <a:lnSpc>
                <a:spcPct val="115000"/>
              </a:lnSpc>
              <a:spcBef>
                <a:spcPts val="0"/>
              </a:spcBef>
              <a:spcAft>
                <a:spcPts val="0"/>
              </a:spcAft>
              <a:buClr>
                <a:srgbClr val="000000"/>
              </a:buClr>
              <a:buSzPts val="18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Restoration latency (</a:t>
            </a:r>
            <a:r>
              <a:rPr kumimoji="0" lang="en" sz="1800" b="1" i="0" u="none" strike="noStrike" kern="0" cap="none" spc="0" normalizeH="0" baseline="0" noProof="0">
                <a:ln>
                  <a:noFill/>
                </a:ln>
                <a:solidFill>
                  <a:srgbClr val="000000"/>
                </a:solidFill>
                <a:effectLst/>
                <a:uLnTx/>
                <a:uFillTx/>
                <a:latin typeface="Cambria"/>
                <a:ea typeface="Cambria"/>
                <a:cs typeface="Cambria"/>
                <a:sym typeface="Cambria"/>
              </a:rPr>
              <a:t>tRAS</a:t>
            </a: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 by </a:t>
            </a:r>
            <a:r>
              <a:rPr kumimoji="0" lang="en" sz="1800" b="1" i="0" u="none" strike="noStrike" kern="0" cap="none" spc="0" normalizeH="0" baseline="0" noProof="0">
                <a:ln>
                  <a:noFill/>
                </a:ln>
                <a:solidFill>
                  <a:srgbClr val="980000"/>
                </a:solidFill>
                <a:effectLst/>
                <a:uLnTx/>
                <a:uFillTx/>
                <a:latin typeface="Cambria"/>
                <a:ea typeface="Cambria"/>
                <a:cs typeface="Cambria"/>
                <a:sym typeface="Cambria"/>
              </a:rPr>
              <a:t>64.2%</a:t>
            </a:r>
            <a:endParaRPr kumimoji="0" sz="1800" b="1" i="0" u="none" strike="noStrike" kern="0" cap="none" spc="0" normalizeH="0" baseline="0" noProof="0">
              <a:ln>
                <a:noFill/>
              </a:ln>
              <a:solidFill>
                <a:srgbClr val="980000"/>
              </a:solidFill>
              <a:effectLst/>
              <a:uLnTx/>
              <a:uFillTx/>
              <a:latin typeface="Cambria"/>
              <a:ea typeface="Cambria"/>
              <a:cs typeface="Cambria"/>
              <a:sym typeface="Cambria"/>
            </a:endParaRPr>
          </a:p>
          <a:p>
            <a:pPr marL="628650" marR="0" lvl="1" indent="-342900" algn="l" defTabSz="914400" rtl="0" eaLnBrk="1" fontAlgn="auto" latinLnBrk="0" hangingPunct="1">
              <a:lnSpc>
                <a:spcPct val="115000"/>
              </a:lnSpc>
              <a:spcBef>
                <a:spcPts val="0"/>
              </a:spcBef>
              <a:spcAft>
                <a:spcPts val="0"/>
              </a:spcAft>
              <a:buClr>
                <a:srgbClr val="000000"/>
              </a:buClr>
              <a:buSzPts val="18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Precharge latency (</a:t>
            </a:r>
            <a:r>
              <a:rPr kumimoji="0" lang="en" sz="1800" b="1" i="0" u="none" strike="noStrike" kern="0" cap="none" spc="0" normalizeH="0" baseline="0" noProof="0">
                <a:ln>
                  <a:noFill/>
                </a:ln>
                <a:solidFill>
                  <a:srgbClr val="000000"/>
                </a:solidFill>
                <a:effectLst/>
                <a:uLnTx/>
                <a:uFillTx/>
                <a:latin typeface="Cambria"/>
                <a:ea typeface="Cambria"/>
                <a:cs typeface="Cambria"/>
                <a:sym typeface="Cambria"/>
              </a:rPr>
              <a:t>tRP</a:t>
            </a: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 by </a:t>
            </a:r>
            <a:r>
              <a:rPr kumimoji="0" lang="en" sz="1800" b="1" i="0" u="none" strike="noStrike" kern="0" cap="none" spc="0" normalizeH="0" baseline="0" noProof="0">
                <a:ln>
                  <a:noFill/>
                </a:ln>
                <a:solidFill>
                  <a:srgbClr val="980000"/>
                </a:solidFill>
                <a:effectLst/>
                <a:uLnTx/>
                <a:uFillTx/>
                <a:latin typeface="Cambria"/>
                <a:ea typeface="Cambria"/>
                <a:cs typeface="Cambria"/>
                <a:sym typeface="Cambria"/>
              </a:rPr>
              <a:t>46.4%</a:t>
            </a:r>
            <a:endParaRPr kumimoji="0" sz="1800" b="1" i="0" u="none" strike="noStrike" kern="0" cap="none" spc="0" normalizeH="0" baseline="0" noProof="0">
              <a:ln>
                <a:noFill/>
              </a:ln>
              <a:solidFill>
                <a:srgbClr val="980000"/>
              </a:solidFill>
              <a:effectLst/>
              <a:uLnTx/>
              <a:uFillTx/>
              <a:latin typeface="Cambria"/>
              <a:ea typeface="Cambria"/>
              <a:cs typeface="Cambria"/>
              <a:sym typeface="Cambria"/>
            </a:endParaRPr>
          </a:p>
          <a:p>
            <a:pPr marL="628650" marR="0" lvl="1" indent="-342900" algn="l" defTabSz="914400" rtl="0" eaLnBrk="1" fontAlgn="auto" latinLnBrk="0" hangingPunct="1">
              <a:lnSpc>
                <a:spcPct val="115000"/>
              </a:lnSpc>
              <a:spcBef>
                <a:spcPts val="0"/>
              </a:spcBef>
              <a:spcAft>
                <a:spcPts val="0"/>
              </a:spcAft>
              <a:buClr>
                <a:srgbClr val="000000"/>
              </a:buClr>
              <a:buSzPts val="18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Write-recovery latency (</a:t>
            </a:r>
            <a:r>
              <a:rPr kumimoji="0" lang="en" sz="1800" b="1" i="0" u="none" strike="noStrike" kern="0" cap="none" spc="0" normalizeH="0" baseline="0" noProof="0">
                <a:ln>
                  <a:noFill/>
                </a:ln>
                <a:solidFill>
                  <a:srgbClr val="000000"/>
                </a:solidFill>
                <a:effectLst/>
                <a:uLnTx/>
                <a:uFillTx/>
                <a:latin typeface="Cambria"/>
                <a:ea typeface="Cambria"/>
                <a:cs typeface="Cambria"/>
                <a:sym typeface="Cambria"/>
              </a:rPr>
              <a:t>tWR</a:t>
            </a: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 by </a:t>
            </a:r>
            <a:r>
              <a:rPr kumimoji="0" lang="en" sz="1800" b="1" i="0" u="none" strike="noStrike" kern="0" cap="none" spc="0" normalizeH="0" baseline="0" noProof="0">
                <a:ln>
                  <a:noFill/>
                </a:ln>
                <a:solidFill>
                  <a:srgbClr val="980000"/>
                </a:solidFill>
                <a:effectLst/>
                <a:uLnTx/>
                <a:uFillTx/>
                <a:latin typeface="Cambria"/>
                <a:ea typeface="Cambria"/>
                <a:cs typeface="Cambria"/>
                <a:sym typeface="Cambria"/>
              </a:rPr>
              <a:t>35.2%</a:t>
            </a:r>
            <a:endParaRPr kumimoji="0" sz="1800" b="1" i="0" u="none" strike="noStrike" kern="0" cap="none" spc="0" normalizeH="0" baseline="0" noProof="0">
              <a:ln>
                <a:noFill/>
              </a:ln>
              <a:solidFill>
                <a:srgbClr val="980000"/>
              </a:solidFill>
              <a:effectLst/>
              <a:uLnTx/>
              <a:uFillTx/>
              <a:latin typeface="Cambria"/>
              <a:ea typeface="Cambria"/>
              <a:cs typeface="Cambria"/>
              <a:sym typeface="Cambria"/>
            </a:endParaRPr>
          </a:p>
        </p:txBody>
      </p:sp>
      <p:sp>
        <p:nvSpPr>
          <p:cNvPr id="334" name="Google Shape;334;p18"/>
          <p:cNvSpPr txBox="1"/>
          <p:nvPr/>
        </p:nvSpPr>
        <p:spPr>
          <a:xfrm>
            <a:off x="0" y="3431200"/>
            <a:ext cx="4766700" cy="2157300"/>
          </a:xfrm>
          <a:prstGeom prst="rect">
            <a:avLst/>
          </a:prstGeom>
          <a:noFill/>
          <a:ln>
            <a:noFill/>
          </a:ln>
        </p:spPr>
        <p:txBody>
          <a:bodyPr spcFirstLastPara="1" wrap="square" lIns="91425" tIns="45700" rIns="91425" bIns="45700" anchor="ctr" anchorCtr="0">
            <a:noAutofit/>
          </a:bodyPr>
          <a:lstStyle/>
          <a:p>
            <a:pPr marL="342900" marR="0" lvl="0" indent="-228600" algn="l" defTabSz="914400" rtl="0" eaLnBrk="1" fontAlgn="auto" latinLnBrk="0" hangingPunct="1">
              <a:lnSpc>
                <a:spcPct val="150000"/>
              </a:lnSpc>
              <a:spcBef>
                <a:spcPts val="0"/>
              </a:spcBef>
              <a:spcAft>
                <a:spcPts val="0"/>
              </a:spcAft>
              <a:buClr>
                <a:srgbClr val="000000"/>
              </a:buClr>
              <a:buSzPts val="1800"/>
              <a:buFont typeface="Arial"/>
              <a:buChar char="●"/>
              <a:tabLst/>
              <a:defRPr/>
            </a:pPr>
            <a:r>
              <a:rPr kumimoji="0" lang="en" sz="1800" b="1" i="0" u="sng" strike="noStrike" kern="0" cap="none" spc="0" normalizeH="0" baseline="0" noProof="0">
                <a:ln>
                  <a:noFill/>
                </a:ln>
                <a:solidFill>
                  <a:srgbClr val="000000"/>
                </a:solidFill>
                <a:effectLst/>
                <a:uLnTx/>
                <a:uFillTx/>
                <a:latin typeface="Cambria"/>
                <a:ea typeface="Cambria"/>
                <a:cs typeface="Cambria"/>
                <a:sym typeface="Cambria"/>
              </a:rPr>
              <a:t>System-level Benefits</a:t>
            </a: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a:t>
            </a:r>
            <a:r>
              <a:rPr kumimoji="0" lang="en" sz="1800" b="0" i="0" u="none" strike="noStrike" kern="0" cap="none" spc="0" normalizeH="0" baseline="0" noProof="0">
                <a:ln>
                  <a:noFill/>
                </a:ln>
                <a:solidFill>
                  <a:srgbClr val="38761D"/>
                </a:solidFill>
                <a:effectLst/>
                <a:uLnTx/>
                <a:uFillTx/>
                <a:latin typeface="Cambria"/>
                <a:ea typeface="Cambria"/>
                <a:cs typeface="Cambria"/>
                <a:sym typeface="Cambria"/>
              </a:rPr>
              <a:t> </a:t>
            </a:r>
            <a:endParaRPr kumimoji="0" sz="1800" b="0" i="0" u="none" strike="noStrike" kern="0" cap="none" spc="0" normalizeH="0" baseline="0" noProof="0">
              <a:ln>
                <a:noFill/>
              </a:ln>
              <a:solidFill>
                <a:srgbClr val="38761D"/>
              </a:solidFill>
              <a:effectLst/>
              <a:uLnTx/>
              <a:uFillTx/>
              <a:latin typeface="Cambria"/>
              <a:ea typeface="Cambria"/>
              <a:cs typeface="Cambria"/>
              <a:sym typeface="Cambria"/>
            </a:endParaRPr>
          </a:p>
          <a:p>
            <a:pPr marL="628650" marR="0" lvl="1" indent="-342900" algn="l" defTabSz="914400" rtl="0" eaLnBrk="1" fontAlgn="auto" latinLnBrk="0" hangingPunct="1">
              <a:lnSpc>
                <a:spcPct val="115000"/>
              </a:lnSpc>
              <a:spcBef>
                <a:spcPts val="0"/>
              </a:spcBef>
              <a:spcAft>
                <a:spcPts val="0"/>
              </a:spcAft>
              <a:buClr>
                <a:srgbClr val="000000"/>
              </a:buClr>
              <a:buSzPts val="18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Performance improvement: </a:t>
            </a:r>
            <a:r>
              <a:rPr kumimoji="0" lang="en" sz="1800" b="1" i="0" u="none" strike="noStrike" kern="0" cap="none" spc="0" normalizeH="0" baseline="0" noProof="0">
                <a:ln>
                  <a:noFill/>
                </a:ln>
                <a:solidFill>
                  <a:srgbClr val="980000"/>
                </a:solidFill>
                <a:effectLst/>
                <a:uLnTx/>
                <a:uFillTx/>
                <a:latin typeface="Cambria"/>
                <a:ea typeface="Cambria"/>
                <a:cs typeface="Cambria"/>
                <a:sym typeface="Cambria"/>
              </a:rPr>
              <a:t>18.6%</a:t>
            </a:r>
            <a:endParaRPr kumimoji="0" sz="1800" b="1" i="0" u="none" strike="noStrike" kern="0" cap="none" spc="0" normalizeH="0" baseline="0" noProof="0">
              <a:ln>
                <a:noFill/>
              </a:ln>
              <a:solidFill>
                <a:srgbClr val="980000"/>
              </a:solidFill>
              <a:effectLst/>
              <a:uLnTx/>
              <a:uFillTx/>
              <a:latin typeface="Cambria"/>
              <a:ea typeface="Cambria"/>
              <a:cs typeface="Cambria"/>
              <a:sym typeface="Cambria"/>
            </a:endParaRPr>
          </a:p>
          <a:p>
            <a:pPr marL="628650" marR="0" lvl="1" indent="-342900" algn="l" defTabSz="914400" rtl="0" eaLnBrk="1" fontAlgn="auto" latinLnBrk="0" hangingPunct="1">
              <a:lnSpc>
                <a:spcPct val="115000"/>
              </a:lnSpc>
              <a:spcBef>
                <a:spcPts val="0"/>
              </a:spcBef>
              <a:spcAft>
                <a:spcPts val="0"/>
              </a:spcAft>
              <a:buClr>
                <a:srgbClr val="000000"/>
              </a:buClr>
              <a:buSzPts val="18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DRAM energy reduction: </a:t>
            </a:r>
            <a:r>
              <a:rPr kumimoji="0" lang="en" sz="1800" b="1" i="0" u="none" strike="noStrike" kern="0" cap="none" spc="0" normalizeH="0" baseline="0" noProof="0">
                <a:ln>
                  <a:noFill/>
                </a:ln>
                <a:solidFill>
                  <a:srgbClr val="980000"/>
                </a:solidFill>
                <a:effectLst/>
                <a:uLnTx/>
                <a:uFillTx/>
                <a:latin typeface="Cambria"/>
                <a:ea typeface="Cambria"/>
                <a:cs typeface="Cambria"/>
                <a:sym typeface="Cambria"/>
              </a:rPr>
              <a:t>29.7%</a:t>
            </a:r>
            <a:endParaRPr kumimoji="0" sz="1800" b="1" i="0" u="none" strike="noStrike" kern="0" cap="none" spc="0" normalizeH="0" baseline="0" noProof="0">
              <a:ln>
                <a:noFill/>
              </a:ln>
              <a:solidFill>
                <a:srgbClr val="980000"/>
              </a:solidFill>
              <a:effectLst/>
              <a:uLnTx/>
              <a:uFillTx/>
              <a:latin typeface="Cambria"/>
              <a:ea typeface="Cambria"/>
              <a:cs typeface="Cambria"/>
              <a:sym typeface="Cambria"/>
            </a:endParaRPr>
          </a:p>
          <a:p>
            <a:pPr marL="628650" marR="0" lvl="1" indent="-342900" algn="l" defTabSz="914400" rtl="0" eaLnBrk="1" fontAlgn="auto" latinLnBrk="0" hangingPunct="1">
              <a:lnSpc>
                <a:spcPct val="115000"/>
              </a:lnSpc>
              <a:spcBef>
                <a:spcPts val="0"/>
              </a:spcBef>
              <a:spcAft>
                <a:spcPts val="0"/>
              </a:spcAft>
              <a:buClr>
                <a:srgbClr val="000000"/>
              </a:buClr>
              <a:buSzPts val="18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DRAM refresh energy reduction: </a:t>
            </a:r>
            <a:r>
              <a:rPr kumimoji="0" lang="en" sz="1800" b="1" i="0" u="none" strike="noStrike" kern="0" cap="none" spc="0" normalizeH="0" baseline="0" noProof="0">
                <a:ln>
                  <a:noFill/>
                </a:ln>
                <a:solidFill>
                  <a:srgbClr val="980000"/>
                </a:solidFill>
                <a:effectLst/>
                <a:uLnTx/>
                <a:uFillTx/>
                <a:latin typeface="Cambria"/>
                <a:ea typeface="Cambria"/>
                <a:cs typeface="Cambria"/>
                <a:sym typeface="Cambria"/>
              </a:rPr>
              <a:t>66.1%</a:t>
            </a:r>
            <a:endParaRPr kumimoji="0" sz="1800" b="0" i="0" u="none" strike="noStrike" kern="0" cap="none" spc="0" normalizeH="0" baseline="0" noProof="0">
              <a:ln>
                <a:noFill/>
              </a:ln>
              <a:solidFill>
                <a:srgbClr val="000000"/>
              </a:solidFill>
              <a:effectLst/>
              <a:uLnTx/>
              <a:uFillTx/>
              <a:latin typeface="Cambria"/>
              <a:ea typeface="Cambria"/>
              <a:cs typeface="Cambria"/>
              <a:sym typeface="Cambria"/>
            </a:endParaRPr>
          </a:p>
        </p:txBody>
      </p:sp>
      <p:grpSp>
        <p:nvGrpSpPr>
          <p:cNvPr id="335" name="Google Shape;335;p18"/>
          <p:cNvGrpSpPr/>
          <p:nvPr/>
        </p:nvGrpSpPr>
        <p:grpSpPr>
          <a:xfrm>
            <a:off x="5140062" y="1495300"/>
            <a:ext cx="4033489" cy="2419800"/>
            <a:chOff x="5140061" y="638050"/>
            <a:chExt cx="4033489" cy="2419800"/>
          </a:xfrm>
        </p:grpSpPr>
        <p:pic>
          <p:nvPicPr>
            <p:cNvPr id="336" name="Google Shape;336;p18" title="Chart"/>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140061" y="638050"/>
              <a:ext cx="3397863" cy="2101012"/>
            </a:xfrm>
            <a:prstGeom prst="rect">
              <a:avLst/>
            </a:prstGeom>
            <a:noFill/>
            <a:ln>
              <a:noFill/>
            </a:ln>
          </p:spPr>
        </p:pic>
        <p:cxnSp>
          <p:nvCxnSpPr>
            <p:cNvPr id="337" name="Google Shape;337;p18"/>
            <p:cNvCxnSpPr/>
            <p:nvPr/>
          </p:nvCxnSpPr>
          <p:spPr>
            <a:xfrm>
              <a:off x="5810550" y="1075000"/>
              <a:ext cx="2619900" cy="0"/>
            </a:xfrm>
            <a:prstGeom prst="straightConnector1">
              <a:avLst/>
            </a:prstGeom>
            <a:noFill/>
            <a:ln w="19050" cap="flat" cmpd="sng">
              <a:solidFill>
                <a:srgbClr val="FF0000"/>
              </a:solidFill>
              <a:prstDash val="solid"/>
              <a:round/>
              <a:headEnd type="none" w="med" len="med"/>
              <a:tailEnd type="none" w="med" len="med"/>
            </a:ln>
          </p:spPr>
        </p:cxnSp>
        <p:grpSp>
          <p:nvGrpSpPr>
            <p:cNvPr id="338" name="Google Shape;338;p18"/>
            <p:cNvGrpSpPr/>
            <p:nvPr/>
          </p:nvGrpSpPr>
          <p:grpSpPr>
            <a:xfrm>
              <a:off x="5748821" y="2573950"/>
              <a:ext cx="1572704" cy="483900"/>
              <a:chOff x="494796" y="1712125"/>
              <a:chExt cx="1572704" cy="483900"/>
            </a:xfrm>
          </p:grpSpPr>
          <p:sp>
            <p:nvSpPr>
              <p:cNvPr id="339" name="Google Shape;339;p18"/>
              <p:cNvSpPr/>
              <p:nvPr/>
            </p:nvSpPr>
            <p:spPr>
              <a:xfrm>
                <a:off x="494796" y="1811725"/>
                <a:ext cx="151800" cy="1515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40" name="Google Shape;340;p18"/>
              <p:cNvSpPr txBox="1"/>
              <p:nvPr/>
            </p:nvSpPr>
            <p:spPr>
              <a:xfrm>
                <a:off x="686300" y="1712125"/>
                <a:ext cx="1381200" cy="483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000000"/>
                    </a:solidFill>
                    <a:effectLst/>
                    <a:uLnTx/>
                    <a:uFillTx/>
                    <a:latin typeface="Cambria"/>
                    <a:ea typeface="Cambria"/>
                    <a:cs typeface="Cambria"/>
                    <a:sym typeface="Cambria"/>
                  </a:rPr>
                  <a:t>Max-capacity</a:t>
                </a:r>
                <a:endParaRPr kumimoji="0" sz="1200" b="0" i="0" u="none" strike="noStrike" kern="0" cap="none" spc="0" normalizeH="0" baseline="0" noProof="0">
                  <a:ln>
                    <a:noFill/>
                  </a:ln>
                  <a:solidFill>
                    <a:srgbClr val="000000"/>
                  </a:solidFill>
                  <a:effectLst/>
                  <a:uLnTx/>
                  <a:uFillTx/>
                  <a:latin typeface="Cambria"/>
                  <a:ea typeface="Cambria"/>
                  <a:cs typeface="Cambria"/>
                  <a:sym typeface="Cambria"/>
                </a:endParaRPr>
              </a:p>
            </p:txBody>
          </p:sp>
        </p:grpSp>
        <p:grpSp>
          <p:nvGrpSpPr>
            <p:cNvPr id="341" name="Google Shape;341;p18"/>
            <p:cNvGrpSpPr/>
            <p:nvPr/>
          </p:nvGrpSpPr>
          <p:grpSpPr>
            <a:xfrm>
              <a:off x="7041147" y="2573950"/>
              <a:ext cx="2132403" cy="483900"/>
              <a:chOff x="487997" y="1712125"/>
              <a:chExt cx="2132403" cy="483900"/>
            </a:xfrm>
          </p:grpSpPr>
          <p:sp>
            <p:nvSpPr>
              <p:cNvPr id="342" name="Google Shape;342;p18"/>
              <p:cNvSpPr/>
              <p:nvPr/>
            </p:nvSpPr>
            <p:spPr>
              <a:xfrm>
                <a:off x="487997" y="1811725"/>
                <a:ext cx="158700" cy="1584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43" name="Google Shape;343;p18"/>
              <p:cNvSpPr txBox="1"/>
              <p:nvPr/>
            </p:nvSpPr>
            <p:spPr>
              <a:xfrm>
                <a:off x="686300" y="1712125"/>
                <a:ext cx="1934100" cy="483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000000"/>
                    </a:solidFill>
                    <a:effectLst/>
                    <a:uLnTx/>
                    <a:uFillTx/>
                    <a:latin typeface="Cambria"/>
                    <a:ea typeface="Cambria"/>
                    <a:cs typeface="Cambria"/>
                    <a:sym typeface="Cambria"/>
                  </a:rPr>
                  <a:t>High-performance</a:t>
                </a:r>
                <a:endParaRPr kumimoji="0" sz="1200" b="0" i="0" u="none" strike="noStrike" kern="0" cap="none" spc="0" normalizeH="0" baseline="0" noProof="0">
                  <a:ln>
                    <a:noFill/>
                  </a:ln>
                  <a:solidFill>
                    <a:srgbClr val="000000"/>
                  </a:solidFill>
                  <a:effectLst/>
                  <a:uLnTx/>
                  <a:uFillTx/>
                  <a:latin typeface="Cambria"/>
                  <a:ea typeface="Cambria"/>
                  <a:cs typeface="Cambria"/>
                  <a:sym typeface="Cambria"/>
                </a:endParaRPr>
              </a:p>
            </p:txBody>
          </p:sp>
        </p:grpSp>
      </p:grpSp>
      <p:sp>
        <p:nvSpPr>
          <p:cNvPr id="344" name="Google Shape;344;p18"/>
          <p:cNvSpPr txBox="1"/>
          <p:nvPr/>
        </p:nvSpPr>
        <p:spPr>
          <a:xfrm>
            <a:off x="4835375" y="3946275"/>
            <a:ext cx="4033500" cy="13170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 sz="1500" b="1" i="0" u="none" strike="noStrike" kern="0" cap="none" spc="0" normalizeH="0" baseline="0" noProof="0">
                <a:ln>
                  <a:noFill/>
                </a:ln>
                <a:solidFill>
                  <a:srgbClr val="0070C0"/>
                </a:solidFill>
                <a:effectLst/>
                <a:uLnTx/>
                <a:uFillTx/>
                <a:latin typeface="Cambria"/>
                <a:ea typeface="Cambria"/>
                <a:cs typeface="Cambria"/>
                <a:sym typeface="Cambria"/>
              </a:rPr>
              <a:t>We hope that CLR-DRAM can be exploited to develop more flexible systems that can adapt to the diverse and changing DRAM capacity and latency demands of workloads.</a:t>
            </a:r>
            <a:endParaRPr kumimoji="0" sz="1200" b="1" i="0" u="none" strike="noStrike" kern="0" cap="none" spc="0" normalizeH="0" baseline="0" noProof="0">
              <a:ln>
                <a:noFill/>
              </a:ln>
              <a:solidFill>
                <a:srgbClr val="0070C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154829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par>
                                <p:cTn id="8" presetID="10" presetClass="entr" presetSubtype="0" fill="hold" nodeType="withEffect">
                                  <p:stCondLst>
                                    <p:cond delay="0"/>
                                  </p:stCondLst>
                                  <p:childTnLst>
                                    <p:set>
                                      <p:cBhvr>
                                        <p:cTn id="9" dur="1" fill="hold">
                                          <p:stCondLst>
                                            <p:cond delay="0"/>
                                          </p:stCondLst>
                                        </p:cTn>
                                        <p:tgtEl>
                                          <p:spTgt spid="335"/>
                                        </p:tgtEl>
                                        <p:attrNameLst>
                                          <p:attrName>style.visibility</p:attrName>
                                        </p:attrNameLst>
                                      </p:cBhvr>
                                      <p:to>
                                        <p:strVal val="visible"/>
                                      </p:to>
                                    </p:set>
                                    <p:animEffect transition="in" filter="fade">
                                      <p:cBhvr>
                                        <p:cTn id="10" dur="1000"/>
                                        <p:tgtEl>
                                          <p:spTgt spid="3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4"/>
                                        </p:tgtEl>
                                        <p:attrNameLst>
                                          <p:attrName>style.visibility</p:attrName>
                                        </p:attrNameLst>
                                      </p:cBhvr>
                                      <p:to>
                                        <p:strVal val="visible"/>
                                      </p:to>
                                    </p:set>
                                    <p:animEffect transition="in" filter="fade">
                                      <p:cBhvr>
                                        <p:cTn id="15" dur="1000"/>
                                        <p:tgtEl>
                                          <p:spTgt spid="3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4"/>
                                        </p:tgtEl>
                                        <p:attrNameLst>
                                          <p:attrName>style.visibility</p:attrName>
                                        </p:attrNameLst>
                                      </p:cBhvr>
                                      <p:to>
                                        <p:strVal val="visible"/>
                                      </p:to>
                                    </p:set>
                                    <p:animEffect transition="in" filter="fade">
                                      <p:cBhvr>
                                        <p:cTn id="20"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03BB-C474-3743-9AED-4F8E5978E0F9}"/>
              </a:ext>
            </a:extLst>
          </p:cNvPr>
          <p:cNvSpPr>
            <a:spLocks noGrp="1"/>
          </p:cNvSpPr>
          <p:nvPr>
            <p:ph type="title"/>
          </p:nvPr>
        </p:nvSpPr>
        <p:spPr>
          <a:xfrm>
            <a:off x="228600" y="152400"/>
            <a:ext cx="8915400" cy="1066800"/>
          </a:xfrm>
        </p:spPr>
        <p:txBody>
          <a:bodyPr/>
          <a:lstStyle/>
          <a:p>
            <a:r>
              <a:rPr lang="en-US" sz="3600" dirty="0"/>
              <a:t>More on CLR-DRAM</a:t>
            </a:r>
          </a:p>
        </p:txBody>
      </p:sp>
      <p:sp>
        <p:nvSpPr>
          <p:cNvPr id="3" name="Content Placeholder 2">
            <a:extLst>
              <a:ext uri="{FF2B5EF4-FFF2-40B4-BE49-F238E27FC236}">
                <a16:creationId xmlns:a16="http://schemas.microsoft.com/office/drawing/2014/main" id="{46338C27-AA63-F346-9B31-7ED0FA9A86DD}"/>
              </a:ext>
            </a:extLst>
          </p:cNvPr>
          <p:cNvSpPr>
            <a:spLocks noGrp="1"/>
          </p:cNvSpPr>
          <p:nvPr>
            <p:ph idx="1"/>
          </p:nvPr>
        </p:nvSpPr>
        <p:spPr/>
        <p:txBody>
          <a:bodyPr/>
          <a:lstStyle/>
          <a:p>
            <a:r>
              <a:rPr lang="en-US" sz="2200" dirty="0" err="1"/>
              <a:t>Haocong</a:t>
            </a:r>
            <a:r>
              <a:rPr lang="en-US" sz="2200" dirty="0"/>
              <a:t> Luo, Taha </a:t>
            </a:r>
            <a:r>
              <a:rPr lang="en-US" sz="2200" dirty="0" err="1"/>
              <a:t>Shahroodi</a:t>
            </a:r>
            <a:r>
              <a:rPr lang="en-US" sz="2200" dirty="0"/>
              <a:t>, Hasan Hassan, Minesh Patel, A. </a:t>
            </a:r>
            <a:r>
              <a:rPr lang="en-US" sz="2200" dirty="0" err="1"/>
              <a:t>Giray</a:t>
            </a:r>
            <a:r>
              <a:rPr lang="en-US" sz="2200" dirty="0"/>
              <a:t> </a:t>
            </a:r>
            <a:r>
              <a:rPr lang="en-US" sz="2200" dirty="0" err="1"/>
              <a:t>Yaglikci</a:t>
            </a:r>
            <a:r>
              <a:rPr lang="en-US" sz="2200" dirty="0"/>
              <a:t>, Lois </a:t>
            </a:r>
            <a:r>
              <a:rPr lang="en-US" sz="2200" dirty="0" err="1"/>
              <a:t>Orosa</a:t>
            </a:r>
            <a:r>
              <a:rPr lang="en-US" sz="2200" dirty="0"/>
              <a:t>, Jisung Park, and Onur Mutlu,</a:t>
            </a:r>
            <a:br>
              <a:rPr lang="en-US" sz="2200" dirty="0"/>
            </a:br>
            <a:r>
              <a:rPr lang="en-US" sz="2200" b="1" dirty="0">
                <a:hlinkClick r:id="rId2"/>
              </a:rPr>
              <a:t>"CLR-DRAM: A Low-Cost DRAM Architecture Enabling Dynamic Capacity-Latency Trade-Off"</a:t>
            </a:r>
            <a:br>
              <a:rPr lang="en-US" sz="2200" dirty="0"/>
            </a:br>
            <a:r>
              <a:rPr lang="en-US" sz="2200" i="1" dirty="0"/>
              <a:t>Proceedings of the </a:t>
            </a:r>
            <a:r>
              <a:rPr lang="en-US" sz="2200" i="1" dirty="0">
                <a:hlinkClick r:id="rId3"/>
              </a:rPr>
              <a:t>47th International Symposium on Computer Architecture</a:t>
            </a:r>
            <a:r>
              <a:rPr lang="en-US" sz="2200" i="1" dirty="0"/>
              <a:t> (</a:t>
            </a:r>
            <a:r>
              <a:rPr lang="en-US" sz="2200" b="1" i="1" dirty="0"/>
              <a:t>ISCA</a:t>
            </a:r>
            <a:r>
              <a:rPr lang="en-US" sz="2200" i="1" dirty="0"/>
              <a:t>)</a:t>
            </a:r>
            <a:r>
              <a:rPr lang="en-US" sz="2200" dirty="0"/>
              <a:t>, Valencia, Spain, June 2020.</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a:t>
            </a:r>
            <a:br>
              <a:rPr lang="en-US" sz="2200" dirty="0"/>
            </a:br>
            <a:r>
              <a:rPr lang="en-US" sz="2200" dirty="0"/>
              <a:t>[</a:t>
            </a:r>
            <a:r>
              <a:rPr lang="en-US" sz="2200" dirty="0">
                <a:hlinkClick r:id="rId6"/>
              </a:rPr>
              <a:t>Lightning Talk Slides (pptx)</a:t>
            </a:r>
            <a:r>
              <a:rPr lang="en-US" sz="2200" dirty="0"/>
              <a:t> </a:t>
            </a:r>
            <a:r>
              <a:rPr lang="en-US" sz="2200" dirty="0">
                <a:hlinkClick r:id="rId7"/>
              </a:rPr>
              <a:t>(pdf)</a:t>
            </a:r>
            <a:r>
              <a:rPr lang="en-US" sz="2200" dirty="0"/>
              <a:t>]</a:t>
            </a:r>
            <a:br>
              <a:rPr lang="en-US" sz="2200" dirty="0"/>
            </a:br>
            <a:r>
              <a:rPr lang="en-US" sz="2200" dirty="0"/>
              <a:t>[</a:t>
            </a:r>
            <a:r>
              <a:rPr lang="en-US" sz="2200" dirty="0">
                <a:hlinkClick r:id="rId8"/>
              </a:rPr>
              <a:t>Talk Video</a:t>
            </a:r>
            <a:r>
              <a:rPr lang="en-US" sz="2200" dirty="0"/>
              <a:t> (20 minutes)]</a:t>
            </a:r>
            <a:br>
              <a:rPr lang="en-US" sz="2200" dirty="0"/>
            </a:br>
            <a:r>
              <a:rPr lang="en-US" sz="2200" dirty="0"/>
              <a:t>[</a:t>
            </a:r>
            <a:r>
              <a:rPr lang="en-US" sz="2200" dirty="0">
                <a:hlinkClick r:id="rId9"/>
              </a:rPr>
              <a:t>Lightning Talk Video</a:t>
            </a:r>
            <a:r>
              <a:rPr lang="en-US" sz="2200" dirty="0"/>
              <a:t> (3 minutes)]</a:t>
            </a:r>
          </a:p>
          <a:p>
            <a:pPr marL="0" indent="0">
              <a:buNone/>
            </a:pPr>
            <a:endParaRPr lang="en-US" sz="2200" dirty="0"/>
          </a:p>
        </p:txBody>
      </p:sp>
      <p:sp>
        <p:nvSpPr>
          <p:cNvPr id="4" name="Slide Number Placeholder 3">
            <a:extLst>
              <a:ext uri="{FF2B5EF4-FFF2-40B4-BE49-F238E27FC236}">
                <a16:creationId xmlns:a16="http://schemas.microsoft.com/office/drawing/2014/main" id="{BE9F525C-1573-0943-86E0-ACEB4B8A310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348</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D0F14FA1-CD5D-204C-A4F6-152CF334C6AE}"/>
              </a:ext>
            </a:extLst>
          </p:cNvPr>
          <p:cNvPicPr>
            <a:picLocks noChangeAspect="1"/>
          </p:cNvPicPr>
          <p:nvPr/>
        </p:nvPicPr>
        <p:blipFill>
          <a:blip r:embed="rId10"/>
          <a:stretch>
            <a:fillRect/>
          </a:stretch>
        </p:blipFill>
        <p:spPr>
          <a:xfrm>
            <a:off x="1330142" y="4692650"/>
            <a:ext cx="6489700" cy="1854200"/>
          </a:xfrm>
          <a:prstGeom prst="rect">
            <a:avLst/>
          </a:prstGeom>
        </p:spPr>
      </p:pic>
    </p:spTree>
    <p:extLst>
      <p:ext uri="{BB962C8B-B14F-4D97-AF65-F5344CB8AC3E}">
        <p14:creationId xmlns:p14="http://schemas.microsoft.com/office/powerpoint/2010/main" val="296617342"/>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dirty="0"/>
              <a:t>Reducing Refresh Latency</a:t>
            </a:r>
          </a:p>
        </p:txBody>
      </p:sp>
      <p:sp>
        <p:nvSpPr>
          <p:cNvPr id="3" name="Content Placeholder 2"/>
          <p:cNvSpPr>
            <a:spLocks noGrp="1"/>
          </p:cNvSpPr>
          <p:nvPr>
            <p:ph idx="1"/>
          </p:nvPr>
        </p:nvSpPr>
        <p:spPr>
          <a:xfrm>
            <a:off x="228600" y="980728"/>
            <a:ext cx="8915400" cy="5193723"/>
          </a:xfrm>
        </p:spPr>
        <p:txBody>
          <a:bodyPr/>
          <a:lstStyle/>
          <a:p>
            <a:r>
              <a:rPr lang="en-US" dirty="0"/>
              <a:t>Anup Das, Hasan Hassan, and Onur Mutlu,</a:t>
            </a:r>
            <a:br>
              <a:rPr lang="en-US" dirty="0"/>
            </a:br>
            <a:r>
              <a:rPr lang="en-US" b="1" dirty="0">
                <a:hlinkClick r:id="rId2"/>
              </a:rPr>
              <a:t>"VRL-DRAM: Improving DRAM Performance via Variable Refresh Latency"</a:t>
            </a:r>
            <a:br>
              <a:rPr lang="en-US" dirty="0"/>
            </a:br>
            <a:r>
              <a:rPr lang="en-US" i="1" dirty="0"/>
              <a:t>Proceedings of the </a:t>
            </a:r>
            <a:r>
              <a:rPr lang="en-US" i="1" dirty="0">
                <a:hlinkClick r:id="rId3"/>
              </a:rPr>
              <a:t>55th Design Automation Conference</a:t>
            </a:r>
            <a:r>
              <a:rPr lang="en-US" i="1" dirty="0"/>
              <a:t> (</a:t>
            </a:r>
            <a:r>
              <a:rPr lang="en-US" b="1" i="1" dirty="0"/>
              <a:t>DAC</a:t>
            </a:r>
            <a:r>
              <a:rPr lang="en-US" i="1" dirty="0"/>
              <a:t>)</a:t>
            </a:r>
            <a:r>
              <a:rPr lang="en-US" dirty="0"/>
              <a:t>, San Francisco, CA, USA, June 2018.</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349</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F6FB4DB5-F4F4-BB45-BE1E-975C9983FA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17129"/>
            <a:ext cx="9144000" cy="2376167"/>
          </a:xfrm>
          <a:prstGeom prst="rect">
            <a:avLst/>
          </a:prstGeom>
        </p:spPr>
      </p:pic>
    </p:spTree>
    <p:extLst>
      <p:ext uri="{BB962C8B-B14F-4D97-AF65-F5344CB8AC3E}">
        <p14:creationId xmlns:p14="http://schemas.microsoft.com/office/powerpoint/2010/main" val="12808978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Infrastructures to Understand Such Issues</a:t>
            </a:r>
          </a:p>
        </p:txBody>
      </p:sp>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ectangle 5"/>
          <p:cNvSpPr/>
          <p:nvPr/>
        </p:nvSpPr>
        <p:spPr>
          <a:xfrm>
            <a:off x="1547664" y="6300608"/>
            <a:ext cx="6696744" cy="58477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Kim+, “</a:t>
            </a:r>
            <a:r>
              <a:rPr kumimoji="0" lang="en-US" sz="1600" b="0" i="0" u="none" strike="noStrike" kern="1200" cap="none" spc="0" normalizeH="0" baseline="0" noProof="0" dirty="0">
                <a:ln>
                  <a:noFill/>
                </a:ln>
                <a:solidFill>
                  <a:srgbClr val="0000FF"/>
                </a:solidFill>
                <a:effectLst/>
                <a:uLnTx/>
                <a:uFillTx/>
                <a:latin typeface="Tahoma"/>
                <a:ea typeface="+mn-ea"/>
                <a:cs typeface="+mn-cs"/>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Temperature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Controller</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PC</a:t>
            </a:r>
            <a:endPar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9" name="Rectangle 8"/>
          <p:cNvSpPr/>
          <p:nvPr/>
        </p:nvSpPr>
        <p:spPr>
          <a:xfrm>
            <a:off x="4374702" y="1962441"/>
            <a:ext cx="1447800" cy="31227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Tree>
    <p:extLst>
      <p:ext uri="{BB962C8B-B14F-4D97-AF65-F5344CB8AC3E}">
        <p14:creationId xmlns:p14="http://schemas.microsoft.com/office/powerpoint/2010/main" val="268875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Parallelizing Refreshes and Accesses</a:t>
            </a:r>
          </a:p>
        </p:txBody>
      </p:sp>
      <p:sp>
        <p:nvSpPr>
          <p:cNvPr id="3" name="Content Placeholder 2"/>
          <p:cNvSpPr>
            <a:spLocks noGrp="1"/>
          </p:cNvSpPr>
          <p:nvPr>
            <p:ph idx="1"/>
          </p:nvPr>
        </p:nvSpPr>
        <p:spPr>
          <a:xfrm>
            <a:off x="228600" y="980728"/>
            <a:ext cx="8610600" cy="4876800"/>
          </a:xfrm>
        </p:spPr>
        <p:txBody>
          <a:bodyPr/>
          <a:lstStyle/>
          <a:p>
            <a:r>
              <a:rPr lang="en-US" sz="2000" dirty="0"/>
              <a:t>Kevin Chang, Donghyuk Lee, </a:t>
            </a:r>
            <a:r>
              <a:rPr lang="en-US" sz="2000" dirty="0" err="1"/>
              <a:t>Zeshan</a:t>
            </a:r>
            <a:r>
              <a:rPr lang="en-US" sz="2000" dirty="0"/>
              <a:t> </a:t>
            </a:r>
            <a:r>
              <a:rPr lang="en-US" sz="2000" dirty="0" err="1"/>
              <a:t>Chishti</a:t>
            </a:r>
            <a:r>
              <a:rPr lang="en-US" sz="2000" dirty="0"/>
              <a:t>, </a:t>
            </a:r>
            <a:r>
              <a:rPr lang="en-US" sz="2000" dirty="0" err="1"/>
              <a:t>Alaa</a:t>
            </a:r>
            <a:r>
              <a:rPr lang="en-US" sz="2000" dirty="0"/>
              <a:t> </a:t>
            </a:r>
            <a:r>
              <a:rPr lang="en-US" sz="2000" dirty="0" err="1"/>
              <a:t>Alameldeen</a:t>
            </a:r>
            <a:r>
              <a:rPr lang="en-US" sz="2000" dirty="0"/>
              <a:t>, Chris Wilkerson, Yoongu Kim, and Onur Mutlu,</a:t>
            </a:r>
            <a:br>
              <a:rPr lang="en-US" sz="2000" dirty="0"/>
            </a:br>
            <a:r>
              <a:rPr lang="en-US" sz="2000" b="1" dirty="0">
                <a:hlinkClick r:id="rId2"/>
              </a:rPr>
              <a:t>"Improving DRAM Performance by Parallelizing Refreshes with Accesses"</a:t>
            </a:r>
            <a:r>
              <a:rPr lang="en-US" sz="2000" dirty="0"/>
              <a:t> </a:t>
            </a:r>
            <a:br>
              <a:rPr lang="en-US" sz="2000" dirty="0"/>
            </a:br>
            <a:r>
              <a:rPr lang="en-US" sz="2000" i="1" dirty="0"/>
              <a:t>Proceedings of the </a:t>
            </a:r>
            <a:r>
              <a:rPr lang="en-US" sz="2000" i="1" dirty="0">
                <a:hlinkClick r:id="rId3"/>
              </a:rPr>
              <a:t>20th International Symposium on High-Performance Computer Architecture</a:t>
            </a:r>
            <a:r>
              <a:rPr lang="en-US" sz="2000" i="1" dirty="0"/>
              <a:t> (</a:t>
            </a:r>
            <a:r>
              <a:rPr lang="en-US" sz="2000" b="1" i="1" dirty="0"/>
              <a:t>HPCA</a:t>
            </a:r>
            <a:r>
              <a:rPr lang="en-US" sz="2000" i="1" dirty="0"/>
              <a:t>)</a:t>
            </a:r>
            <a:r>
              <a:rPr lang="en-US" sz="2000" dirty="0"/>
              <a:t>, Orlando, FL, February 2014. [</a:t>
            </a:r>
            <a:r>
              <a:rPr lang="en-US" sz="2000" dirty="0">
                <a:hlinkClick r:id="rId4"/>
              </a:rPr>
              <a:t>Summary</a:t>
            </a:r>
            <a:r>
              <a:rPr lang="en-US" sz="2000" dirty="0"/>
              <a:t>] [</a:t>
            </a:r>
            <a:r>
              <a:rPr lang="en-US" sz="2000" dirty="0">
                <a:hlinkClick r:id="rId5"/>
              </a:rPr>
              <a:t>Slides (pptx)</a:t>
            </a:r>
            <a:r>
              <a:rPr lang="en-US" sz="2000" dirty="0"/>
              <a:t> </a:t>
            </a:r>
            <a:r>
              <a:rPr lang="en-US" sz="2000" dirty="0">
                <a:hlinkClick r:id="rId6"/>
              </a:rPr>
              <a:t>(pdf)</a:t>
            </a:r>
            <a:r>
              <a:rPr lang="en-US" sz="20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a:stretch>
            <a:fillRect/>
          </a:stretch>
        </p:blipFill>
        <p:spPr>
          <a:xfrm>
            <a:off x="-108520" y="3804590"/>
            <a:ext cx="9144000" cy="2576738"/>
          </a:xfrm>
          <a:prstGeom prst="rect">
            <a:avLst/>
          </a:prstGeom>
        </p:spPr>
      </p:pic>
    </p:spTree>
    <p:extLst>
      <p:ext uri="{BB962C8B-B14F-4D97-AF65-F5344CB8AC3E}">
        <p14:creationId xmlns:p14="http://schemas.microsoft.com/office/powerpoint/2010/main" val="35372771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Eliminating Refreshes</a:t>
            </a:r>
          </a:p>
        </p:txBody>
      </p:sp>
      <p:sp>
        <p:nvSpPr>
          <p:cNvPr id="3" name="Content Placeholder 2"/>
          <p:cNvSpPr>
            <a:spLocks noGrp="1"/>
          </p:cNvSpPr>
          <p:nvPr>
            <p:ph idx="1"/>
          </p:nvPr>
        </p:nvSpPr>
        <p:spPr>
          <a:xfrm>
            <a:off x="228600" y="1052736"/>
            <a:ext cx="8807896" cy="4876800"/>
          </a:xfrm>
        </p:spPr>
        <p:txBody>
          <a:bodyPr/>
          <a:lstStyle/>
          <a:p>
            <a:r>
              <a:rPr lang="en-US" dirty="0"/>
              <a:t>Jamie Liu, Ben </a:t>
            </a:r>
            <a:r>
              <a:rPr lang="en-US" dirty="0" err="1"/>
              <a:t>Jaiyen</a:t>
            </a:r>
            <a:r>
              <a:rPr lang="en-US" dirty="0"/>
              <a:t>, Richard </a:t>
            </a:r>
            <a:r>
              <a:rPr lang="en-US" dirty="0" err="1"/>
              <a:t>Veras</a:t>
            </a:r>
            <a:r>
              <a:rPr lang="en-US" dirty="0"/>
              <a:t>, and Onur Mutlu,</a:t>
            </a:r>
            <a:br>
              <a:rPr lang="en-US" dirty="0"/>
            </a:br>
            <a:r>
              <a:rPr lang="en-US" b="1" dirty="0">
                <a:hlinkClick r:id="rId2"/>
              </a:rPr>
              <a:t>"RAIDR: Retention-Aware Intelligent DRAM Refresh"</a:t>
            </a:r>
            <a:br>
              <a:rPr lang="en-US" dirty="0"/>
            </a:br>
            <a:r>
              <a:rPr lang="en-US" i="1" dirty="0"/>
              <a:t>Proceedings of the </a:t>
            </a:r>
            <a:r>
              <a:rPr lang="en-US" i="1" dirty="0">
                <a:hlinkClick r:id="rId3"/>
              </a:rPr>
              <a:t>39th International Symposium on Computer Architecture</a:t>
            </a:r>
            <a:r>
              <a:rPr lang="en-US" i="1" dirty="0"/>
              <a:t> (</a:t>
            </a:r>
            <a:r>
              <a:rPr lang="en-US" b="1" i="1" dirty="0"/>
              <a:t>ISCA</a:t>
            </a:r>
            <a:r>
              <a:rPr lang="en-US" i="1" dirty="0"/>
              <a:t>)</a:t>
            </a:r>
            <a:r>
              <a:rPr lang="en-US" dirty="0"/>
              <a:t>, Portland, OR, June 2012. </a:t>
            </a:r>
            <a:r>
              <a:rPr lang="en-US" dirty="0">
                <a:hlinkClick r:id="rId4"/>
              </a:rPr>
              <a:t>Slides (pdf)</a:t>
            </a: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5"/>
          <a:stretch>
            <a:fillRect/>
          </a:stretch>
        </p:blipFill>
        <p:spPr>
          <a:xfrm>
            <a:off x="0" y="3977608"/>
            <a:ext cx="9144000" cy="1755648"/>
          </a:xfrm>
          <a:prstGeom prst="rect">
            <a:avLst/>
          </a:prstGeom>
        </p:spPr>
      </p:pic>
    </p:spTree>
    <p:extLst>
      <p:ext uri="{BB962C8B-B14F-4D97-AF65-F5344CB8AC3E}">
        <p14:creationId xmlns:p14="http://schemas.microsoft.com/office/powerpoint/2010/main" val="3108985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Analysis of Latency-Voltage in DRAM Chips</a:t>
            </a:r>
          </a:p>
        </p:txBody>
      </p:sp>
      <p:sp>
        <p:nvSpPr>
          <p:cNvPr id="3" name="Content Placeholder 2"/>
          <p:cNvSpPr>
            <a:spLocks noGrp="1"/>
          </p:cNvSpPr>
          <p:nvPr>
            <p:ph idx="1"/>
          </p:nvPr>
        </p:nvSpPr>
        <p:spPr>
          <a:xfrm>
            <a:off x="228600" y="980728"/>
            <a:ext cx="8915400" cy="5193723"/>
          </a:xfrm>
        </p:spPr>
        <p:txBody>
          <a:bodyPr/>
          <a:lstStyle/>
          <a:p>
            <a:r>
              <a:rPr lang="en-US" sz="2000" dirty="0"/>
              <a:t>Kevin Chang, A. </a:t>
            </a:r>
            <a:r>
              <a:rPr lang="en-US" sz="2000" dirty="0" err="1"/>
              <a:t>Giray</a:t>
            </a:r>
            <a:r>
              <a:rPr lang="en-US" sz="2000" dirty="0"/>
              <a:t> </a:t>
            </a:r>
            <a:r>
              <a:rPr lang="en-US" sz="2000" dirty="0" err="1"/>
              <a:t>Yaglikci</a:t>
            </a:r>
            <a:r>
              <a:rPr lang="en-US" sz="2000" dirty="0"/>
              <a:t>, </a:t>
            </a:r>
            <a:r>
              <a:rPr lang="en-US" sz="2000" dirty="0" err="1"/>
              <a:t>Saugata</a:t>
            </a:r>
            <a:r>
              <a:rPr lang="en-US" sz="2000" dirty="0"/>
              <a:t> </a:t>
            </a:r>
            <a:r>
              <a:rPr lang="en-US" sz="2000" dirty="0" err="1"/>
              <a:t>Ghose</a:t>
            </a:r>
            <a:r>
              <a:rPr lang="en-US" sz="2000" dirty="0"/>
              <a:t>, </a:t>
            </a:r>
            <a:r>
              <a:rPr lang="en-US" sz="2000" dirty="0" err="1"/>
              <a:t>Aditya</a:t>
            </a:r>
            <a:r>
              <a:rPr lang="en-US" sz="2000" dirty="0"/>
              <a:t> </a:t>
            </a:r>
            <a:r>
              <a:rPr lang="en-US" sz="2000" dirty="0" err="1"/>
              <a:t>Agrawal</a:t>
            </a:r>
            <a:r>
              <a:rPr lang="en-US" sz="2000" dirty="0"/>
              <a:t>, </a:t>
            </a:r>
            <a:r>
              <a:rPr lang="en-US" sz="2000" dirty="0" err="1"/>
              <a:t>Niladrish</a:t>
            </a:r>
            <a:r>
              <a:rPr lang="en-US" sz="2000" dirty="0"/>
              <a:t> </a:t>
            </a:r>
            <a:r>
              <a:rPr lang="en-US" sz="2000" dirty="0" err="1"/>
              <a:t>Chatterjee</a:t>
            </a:r>
            <a:r>
              <a:rPr lang="en-US" sz="2000" dirty="0"/>
              <a:t>, </a:t>
            </a:r>
            <a:r>
              <a:rPr lang="en-US" sz="2000" dirty="0" err="1"/>
              <a:t>Abhijith</a:t>
            </a:r>
            <a:r>
              <a:rPr lang="en-US" sz="2000" dirty="0"/>
              <a:t> </a:t>
            </a:r>
            <a:r>
              <a:rPr lang="en-US" sz="2000" dirty="0" err="1"/>
              <a:t>Kashyap</a:t>
            </a:r>
            <a:r>
              <a:rPr lang="en-US" sz="2000" dirty="0"/>
              <a:t>, </a:t>
            </a:r>
            <a:r>
              <a:rPr lang="en-US" sz="2000" dirty="0" err="1"/>
              <a:t>Donghyuk</a:t>
            </a:r>
            <a:r>
              <a:rPr lang="en-US" sz="2000" dirty="0"/>
              <a:t> Lee, Mike O'Connor, Hasan Hassan, and Onur Mutlu,</a:t>
            </a:r>
            <a:br>
              <a:rPr lang="en-US" sz="2000" dirty="0"/>
            </a:br>
            <a:r>
              <a:rPr lang="en-US" sz="2000" b="1" dirty="0">
                <a:hlinkClick r:id="rId2"/>
              </a:rPr>
              <a:t>"Understanding Reduced-Voltage Operation in Modern DRAM Devices: Experimental Characterization, Analysis, and Mechanisms"</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Urbana-Champaign, IL, USA, June 2017.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372785"/>
            <a:ext cx="9144000" cy="1864527"/>
          </a:xfrm>
          <a:prstGeom prst="rect">
            <a:avLst/>
          </a:prstGeom>
        </p:spPr>
      </p:pic>
    </p:spTree>
    <p:extLst>
      <p:ext uri="{BB962C8B-B14F-4D97-AF65-F5344CB8AC3E}">
        <p14:creationId xmlns:p14="http://schemas.microsoft.com/office/powerpoint/2010/main" val="13123967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VAMPIRE DRAM Power Model</a:t>
            </a:r>
          </a:p>
        </p:txBody>
      </p:sp>
      <p:sp>
        <p:nvSpPr>
          <p:cNvPr id="3" name="Content Placeholder 2"/>
          <p:cNvSpPr>
            <a:spLocks noGrp="1"/>
          </p:cNvSpPr>
          <p:nvPr>
            <p:ph idx="1"/>
          </p:nvPr>
        </p:nvSpPr>
        <p:spPr/>
        <p:txBody>
          <a:bodyPr/>
          <a:lstStyle/>
          <a:p>
            <a:r>
              <a:rPr lang="en-US" sz="1600" dirty="0"/>
              <a:t>Saugata Ghose, A. </a:t>
            </a:r>
            <a:r>
              <a:rPr lang="en-US" sz="1600" dirty="0" err="1"/>
              <a:t>Giray</a:t>
            </a:r>
            <a:r>
              <a:rPr lang="en-US" sz="1600" dirty="0"/>
              <a:t> </a:t>
            </a:r>
            <a:r>
              <a:rPr lang="en-US" sz="1600" dirty="0" err="1"/>
              <a:t>Yaglikci</a:t>
            </a:r>
            <a:r>
              <a:rPr lang="en-US" sz="1600" dirty="0"/>
              <a:t>, Raghav Gupta, </a:t>
            </a:r>
            <a:r>
              <a:rPr lang="en-US" sz="1600" dirty="0" err="1"/>
              <a:t>Donghyuk</a:t>
            </a:r>
            <a:r>
              <a:rPr lang="en-US" sz="1600" dirty="0"/>
              <a:t> Lee, Kais </a:t>
            </a:r>
            <a:r>
              <a:rPr lang="en-US" sz="1600" dirty="0" err="1"/>
              <a:t>Kudrolli</a:t>
            </a:r>
            <a:r>
              <a:rPr lang="en-US" sz="1600" dirty="0"/>
              <a:t>, William X. Liu, Hasan Hassan, Kevin K. Chang, </a:t>
            </a:r>
            <a:r>
              <a:rPr lang="en-US" sz="1600" dirty="0" err="1"/>
              <a:t>Niladrish</a:t>
            </a:r>
            <a:r>
              <a:rPr lang="en-US" sz="1600" dirty="0"/>
              <a:t> Chatterjee, Aditya Agrawal, Mike O'Connor, and Onur Mutlu,</a:t>
            </a:r>
            <a:br>
              <a:rPr lang="en-US" sz="1600" dirty="0"/>
            </a:br>
            <a:r>
              <a:rPr lang="en-US" sz="1600" b="1" dirty="0">
                <a:hlinkClick r:id="rId2"/>
              </a:rPr>
              <a:t>"What Your DRAM Power Models Are Not Telling You: Lessons from a Detailed Experimental Study"</a:t>
            </a:r>
            <a:br>
              <a:rPr lang="en-US" sz="1600" dirty="0"/>
            </a:br>
            <a:r>
              <a:rPr lang="en-US" sz="1600" i="1" dirty="0"/>
              <a:t>Proceedings of the </a:t>
            </a:r>
            <a:r>
              <a:rPr lang="en-US" sz="1600" i="1" dirty="0">
                <a:hlinkClick r:id="rId3"/>
              </a:rPr>
              <a:t>ACM International Conference on Measurement and Modeling of Computer Systems</a:t>
            </a:r>
            <a:r>
              <a:rPr lang="en-US" sz="1600" i="1" dirty="0"/>
              <a:t> (</a:t>
            </a:r>
            <a:r>
              <a:rPr lang="en-US" sz="1600" b="1" i="1" dirty="0"/>
              <a:t>SIGMETRICS</a:t>
            </a:r>
            <a:r>
              <a:rPr lang="en-US" sz="1600" i="1" dirty="0"/>
              <a:t>)</a:t>
            </a:r>
            <a:r>
              <a:rPr lang="en-US" sz="1600" dirty="0"/>
              <a:t>, Irvine, CA, USA, June 2018.</a:t>
            </a:r>
            <a:br>
              <a:rPr lang="en-US" sz="1600" dirty="0"/>
            </a:br>
            <a:r>
              <a:rPr lang="en-US" sz="1600" dirty="0"/>
              <a:t>[</a:t>
            </a:r>
            <a:r>
              <a:rPr lang="en-US" sz="1600" dirty="0">
                <a:hlinkClick r:id="rId4"/>
              </a:rPr>
              <a:t>Abstract</a:t>
            </a:r>
            <a:r>
              <a:rPr lang="en-US" sz="1600" dirty="0"/>
              <a:t>]</a:t>
            </a:r>
            <a:br>
              <a:rPr lang="en-US" sz="1600" dirty="0"/>
            </a:br>
            <a:r>
              <a:rPr lang="en-US" sz="1600" dirty="0"/>
              <a:t>[</a:t>
            </a:r>
            <a:r>
              <a:rPr lang="en-US" sz="1600" dirty="0">
                <a:hlinkClick r:id="rId5"/>
              </a:rPr>
              <a:t>POMACS Journal Version (same content, different format)</a:t>
            </a:r>
            <a:r>
              <a:rPr lang="en-US" sz="1600" dirty="0"/>
              <a:t>]</a:t>
            </a:r>
            <a:br>
              <a:rPr lang="en-US" sz="1600" dirty="0"/>
            </a:br>
            <a:r>
              <a:rPr lang="en-US" sz="1600" dirty="0"/>
              <a:t>[</a:t>
            </a:r>
            <a:r>
              <a:rPr lang="en-US" sz="1600" dirty="0">
                <a:hlinkClick r:id="rId6"/>
              </a:rPr>
              <a:t>Slides (pptx)</a:t>
            </a:r>
            <a:r>
              <a:rPr lang="en-US" sz="1600" dirty="0"/>
              <a:t> </a:t>
            </a:r>
            <a:r>
              <a:rPr lang="en-US" sz="1600" dirty="0">
                <a:hlinkClick r:id="rId7"/>
              </a:rPr>
              <a:t>(pdf)</a:t>
            </a:r>
            <a:r>
              <a:rPr lang="en-US" sz="1600" dirty="0"/>
              <a:t>]</a:t>
            </a:r>
            <a:br>
              <a:rPr lang="en-US" sz="1600" dirty="0"/>
            </a:br>
            <a:r>
              <a:rPr lang="en-US" sz="1600" dirty="0"/>
              <a:t>[</a:t>
            </a:r>
            <a:r>
              <a:rPr lang="en-US" sz="1600" dirty="0">
                <a:hlinkClick r:id="rId8"/>
              </a:rPr>
              <a:t>VAMPIRE DRAM Power Model</a:t>
            </a:r>
            <a:r>
              <a:rPr lang="en-US" sz="1600" dirty="0"/>
              <a:t>]</a:t>
            </a:r>
          </a:p>
          <a:p>
            <a:pPr marL="0" indent="0">
              <a:buNone/>
            </a:pPr>
            <a:br>
              <a:rPr lang="en-US" sz="1600" dirty="0"/>
            </a:br>
            <a:endParaRPr lang="en-US" sz="16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a:extLst>
              <a:ext uri="{FF2B5EF4-FFF2-40B4-BE49-F238E27FC236}">
                <a16:creationId xmlns:a16="http://schemas.microsoft.com/office/drawing/2014/main" id="{25264329-3EB3-D04C-8267-5E1D7D5F7D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4005064"/>
            <a:ext cx="9144000" cy="2425744"/>
          </a:xfrm>
          <a:prstGeom prst="rect">
            <a:avLst/>
          </a:prstGeom>
        </p:spPr>
      </p:pic>
    </p:spTree>
    <p:extLst>
      <p:ext uri="{BB962C8B-B14F-4D97-AF65-F5344CB8AC3E}">
        <p14:creationId xmlns:p14="http://schemas.microsoft.com/office/powerpoint/2010/main" val="40741584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Takeaway I</a:t>
            </a:r>
          </a:p>
        </p:txBody>
      </p:sp>
      <p:sp>
        <p:nvSpPr>
          <p:cNvPr id="3" name="Content Placeholder 2"/>
          <p:cNvSpPr>
            <a:spLocks noGrp="1"/>
          </p:cNvSpPr>
          <p:nvPr>
            <p:ph idx="1"/>
          </p:nvPr>
        </p:nvSpPr>
        <p:spPr>
          <a:xfrm>
            <a:off x="0" y="1680493"/>
            <a:ext cx="9144000" cy="2088232"/>
          </a:xfrm>
        </p:spPr>
        <p:txBody>
          <a:bodyPr/>
          <a:lstStyle/>
          <a:p>
            <a:pPr marL="0" indent="0" algn="ctr">
              <a:buNone/>
            </a:pPr>
            <a:r>
              <a:rPr lang="en-US" sz="6400" dirty="0">
                <a:solidFill>
                  <a:srgbClr val="FF0000"/>
                </a:solidFill>
              </a:rPr>
              <a:t>We Can Reduce</a:t>
            </a:r>
          </a:p>
          <a:p>
            <a:pPr marL="0" indent="0" algn="ctr">
              <a:buNone/>
            </a:pPr>
            <a:r>
              <a:rPr lang="en-US" sz="6400" dirty="0">
                <a:solidFill>
                  <a:srgbClr val="FF0000"/>
                </a:solidFill>
              </a:rPr>
              <a:t>Memory Latency</a:t>
            </a:r>
          </a:p>
          <a:p>
            <a:pPr marL="0" indent="0" algn="ctr">
              <a:buNone/>
            </a:pPr>
            <a:r>
              <a:rPr lang="en-US" sz="6400" dirty="0">
                <a:solidFill>
                  <a:srgbClr val="0432FF"/>
                </a:solidFill>
              </a:rPr>
              <a:t>with Change of Mindset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411985788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Takeaway II</a:t>
            </a:r>
          </a:p>
        </p:txBody>
      </p:sp>
      <p:sp>
        <p:nvSpPr>
          <p:cNvPr id="3" name="Content Placeholder 2"/>
          <p:cNvSpPr>
            <a:spLocks noGrp="1"/>
          </p:cNvSpPr>
          <p:nvPr>
            <p:ph idx="1"/>
          </p:nvPr>
        </p:nvSpPr>
        <p:spPr>
          <a:xfrm>
            <a:off x="0" y="1680493"/>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a:p>
            <a:pPr marL="0" indent="0" algn="ctr">
              <a:buNone/>
            </a:pPr>
            <a:r>
              <a:rPr lang="en-US" sz="6400" dirty="0">
                <a:solidFill>
                  <a:srgbClr val="0432FF"/>
                </a:solidFill>
              </a:rPr>
              <a:t>to Reduce Latency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83506625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79904" cy="1066800"/>
          </a:xfrm>
        </p:spPr>
        <p:txBody>
          <a:bodyPr/>
          <a:lstStyle/>
          <a:p>
            <a:r>
              <a:rPr lang="en-US" sz="3800" dirty="0"/>
              <a:t>SoftMC: Open Source DRAM Infrastructure</a:t>
            </a:r>
          </a:p>
        </p:txBody>
      </p:sp>
      <p:sp>
        <p:nvSpPr>
          <p:cNvPr id="3" name="Content Placeholder 2"/>
          <p:cNvSpPr>
            <a:spLocks noGrp="1"/>
          </p:cNvSpPr>
          <p:nvPr>
            <p:ph idx="1"/>
          </p:nvPr>
        </p:nvSpPr>
        <p:spPr>
          <a:xfrm>
            <a:off x="35496" y="1432520"/>
            <a:ext cx="5112568" cy="4876800"/>
          </a:xfrm>
        </p:spPr>
        <p:txBody>
          <a:bodyPr/>
          <a:lstStyle/>
          <a:p>
            <a:r>
              <a:rPr lang="en-US" dirty="0"/>
              <a:t>Hasan Hassan et al., “</a:t>
            </a:r>
            <a:r>
              <a:rPr lang="en-US" b="1" dirty="0">
                <a:hlinkClick r:id="rId2"/>
              </a:rPr>
              <a:t>SoftMC: A Flexible and Practical Open-Source Infrastructure for Enabling Experimental DRAM Studies</a:t>
            </a:r>
            <a:r>
              <a:rPr lang="en-US" b="1" dirty="0"/>
              <a:t>,”</a:t>
            </a:r>
            <a:r>
              <a:rPr lang="en-US" dirty="0"/>
              <a:t> HPCA 2017.</a:t>
            </a:r>
          </a:p>
          <a:p>
            <a:pPr marL="0" indent="0">
              <a:buNone/>
            </a:pPr>
            <a:endParaRPr lang="en-US" dirty="0"/>
          </a:p>
          <a:p>
            <a:pPr marL="0" indent="0">
              <a:buNone/>
            </a:pPr>
            <a:endParaRPr lang="en-US" dirty="0"/>
          </a:p>
          <a:p>
            <a:r>
              <a:rPr lang="en-US" b="1" dirty="0">
                <a:solidFill>
                  <a:schemeClr val="accent2">
                    <a:lumMod val="75000"/>
                  </a:schemeClr>
                </a:solidFill>
              </a:rPr>
              <a:t>Flexible</a:t>
            </a:r>
          </a:p>
          <a:p>
            <a:r>
              <a:rPr lang="en-US" b="1" dirty="0">
                <a:solidFill>
                  <a:schemeClr val="accent2">
                    <a:lumMod val="75000"/>
                  </a:schemeClr>
                </a:solidFill>
              </a:rPr>
              <a:t>Easy to Use (C++ API)</a:t>
            </a:r>
          </a:p>
          <a:p>
            <a:r>
              <a:rPr lang="en-US" b="1" dirty="0">
                <a:solidFill>
                  <a:schemeClr val="accent2">
                    <a:lumMod val="75000"/>
                  </a:schemeClr>
                </a:solidFill>
              </a:rPr>
              <a:t>Open-source </a:t>
            </a:r>
          </a:p>
          <a:p>
            <a:pPr marL="0" indent="0">
              <a:buNone/>
            </a:pPr>
            <a:r>
              <a:rPr lang="en-US" i="1" dirty="0">
                <a:solidFill>
                  <a:srgbClr val="0000FF"/>
                </a:solidFill>
              </a:rPr>
              <a:t>    </a:t>
            </a:r>
            <a:r>
              <a:rPr lang="en-US" i="1" dirty="0" err="1">
                <a:solidFill>
                  <a:srgbClr val="0000FF"/>
                </a:solidFill>
              </a:rPr>
              <a:t>github.com</a:t>
            </a:r>
            <a:r>
              <a:rPr lang="en-US" i="1" dirty="0">
                <a:solidFill>
                  <a:srgbClr val="0000FF"/>
                </a:solidFill>
              </a:rPr>
              <a:t>/CMU-SAFARI/SoftMC </a:t>
            </a:r>
            <a:endParaRPr lang="en-US" b="1"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727" y="1232693"/>
            <a:ext cx="4004777" cy="4830993"/>
          </a:xfrm>
          <a:prstGeom prst="rect">
            <a:avLst/>
          </a:prstGeom>
        </p:spPr>
      </p:pic>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103727" y="1265237"/>
            <a:ext cx="4004777" cy="4830763"/>
          </a:xfrm>
          <a:prstGeom prst="rect">
            <a:avLst/>
          </a:prstGeom>
          <a:noFill/>
          <a:ln w="9525">
            <a:noFill/>
            <a:miter lim="800000"/>
            <a:headEnd/>
            <a:tailEnd/>
          </a:ln>
        </p:spPr>
      </p:pic>
    </p:spTree>
    <p:extLst>
      <p:ext uri="{BB962C8B-B14F-4D97-AF65-F5344CB8AC3E}">
        <p14:creationId xmlns:p14="http://schemas.microsoft.com/office/powerpoint/2010/main" val="4265069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SoftMC</a:t>
            </a:r>
          </a:p>
        </p:txBody>
      </p:sp>
      <p:sp>
        <p:nvSpPr>
          <p:cNvPr id="3" name="Content Placeholder 2"/>
          <p:cNvSpPr>
            <a:spLocks noGrp="1"/>
          </p:cNvSpPr>
          <p:nvPr>
            <p:ph idx="1"/>
          </p:nvPr>
        </p:nvSpPr>
        <p:spPr/>
        <p:txBody>
          <a:bodyPr/>
          <a:lstStyle/>
          <a:p>
            <a:r>
              <a:rPr lang="en-US" dirty="0">
                <a:hlinkClick r:id="rId2"/>
              </a:rPr>
              <a:t>https://github.com/CMU-SAFARI/SoftMC</a:t>
            </a:r>
            <a:r>
              <a:rPr lang="en-US" dirty="0"/>
              <a:t> </a:t>
            </a:r>
          </a:p>
          <a:p>
            <a:endParaRPr lang="en-US" dirty="0"/>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0" y="2915817"/>
            <a:ext cx="9144000" cy="2385391"/>
          </a:xfrm>
          <a:prstGeom prst="rect">
            <a:avLst/>
          </a:prstGeom>
        </p:spPr>
      </p:pic>
    </p:spTree>
    <p:extLst>
      <p:ext uri="{BB962C8B-B14F-4D97-AF65-F5344CB8AC3E}">
        <p14:creationId xmlns:p14="http://schemas.microsoft.com/office/powerpoint/2010/main" val="11307543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Curious Discovery </a:t>
            </a:r>
            <a:r>
              <a:rPr lang="en-US" sz="3000" b="1" dirty="0"/>
              <a:t>[Kim et al., ISCA 2014]</a:t>
            </a:r>
          </a:p>
        </p:txBody>
      </p:sp>
      <p:sp>
        <p:nvSpPr>
          <p:cNvPr id="3" name="Content Placeholder 2"/>
          <p:cNvSpPr>
            <a:spLocks noGrp="1"/>
          </p:cNvSpPr>
          <p:nvPr>
            <p:ph idx="1"/>
          </p:nvPr>
        </p:nvSpPr>
        <p:spPr>
          <a:xfrm>
            <a:off x="228600" y="1288504"/>
            <a:ext cx="8610600" cy="4876800"/>
          </a:xfrm>
        </p:spPr>
        <p:txBody>
          <a:bodyPr/>
          <a:lstStyle/>
          <a:p>
            <a:endParaRPr lang="en-US" dirty="0"/>
          </a:p>
          <a:p>
            <a:pPr marL="0" indent="0">
              <a:buNone/>
            </a:pPr>
            <a:endParaRPr lang="en-US" dirty="0"/>
          </a:p>
          <a:p>
            <a:pPr marL="0" indent="0" algn="ctr">
              <a:buNone/>
            </a:pPr>
            <a:r>
              <a:rPr lang="en-US" sz="4400" dirty="0"/>
              <a:t>One can </a:t>
            </a:r>
          </a:p>
          <a:p>
            <a:pPr marL="0" indent="0" algn="ctr">
              <a:buNone/>
            </a:pPr>
            <a:r>
              <a:rPr lang="en-US" sz="4400" dirty="0">
                <a:solidFill>
                  <a:srgbClr val="0000FF"/>
                </a:solidFill>
              </a:rPr>
              <a:t>predictably</a:t>
            </a:r>
            <a:r>
              <a:rPr lang="en-US" sz="4400" dirty="0"/>
              <a:t> </a:t>
            </a:r>
            <a:r>
              <a:rPr lang="en-US" sz="4400" dirty="0">
                <a:solidFill>
                  <a:srgbClr val="FF0000"/>
                </a:solidFill>
              </a:rPr>
              <a:t>induce errors </a:t>
            </a:r>
          </a:p>
          <a:p>
            <a:pPr marL="0" indent="0" algn="ctr">
              <a:buNone/>
            </a:pPr>
            <a:r>
              <a:rPr lang="en-US" sz="4400" dirty="0"/>
              <a:t>in </a:t>
            </a:r>
            <a:r>
              <a:rPr lang="en-US" sz="4400" dirty="0">
                <a:solidFill>
                  <a:srgbClr val="0000FF"/>
                </a:solidFill>
              </a:rPr>
              <a:t>most</a:t>
            </a:r>
            <a:r>
              <a:rPr lang="en-US" sz="4400" dirty="0"/>
              <a:t> DRAM </a:t>
            </a:r>
            <a:r>
              <a:rPr lang="en-US" sz="4400" dirty="0">
                <a:solidFill>
                  <a:srgbClr val="0000FF"/>
                </a:solidFill>
              </a:rPr>
              <a:t>memory</a:t>
            </a:r>
            <a:r>
              <a:rPr lang="en-US" sz="4400" dirty="0"/>
              <a:t> chips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60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Title 1">
            <a:extLst>
              <a:ext uri="{FF2B5EF4-FFF2-40B4-BE49-F238E27FC236}">
                <a16:creationId xmlns:a16="http://schemas.microsoft.com/office/drawing/2014/main" id="{F3BD4611-1CFE-6D4D-9B12-05248D23686C}"/>
              </a:ext>
            </a:extLst>
          </p:cNvPr>
          <p:cNvSpPr>
            <a:spLocks noGrp="1"/>
          </p:cNvSpPr>
          <p:nvPr>
            <p:ph type="title"/>
          </p:nvPr>
        </p:nvSpPr>
        <p:spPr/>
        <p:txBody>
          <a:bodyPr/>
          <a:lstStyle/>
          <a:p>
            <a:r>
              <a:rPr lang="en-US" altLang="en-US" dirty="0">
                <a:ea typeface="ＭＳ Ｐゴシック" panose="020B0600070205080204" pitchFamily="34" charset="-128"/>
              </a:rPr>
              <a:t>The Story of RowHammer </a:t>
            </a:r>
          </a:p>
        </p:txBody>
      </p:sp>
      <p:sp>
        <p:nvSpPr>
          <p:cNvPr id="231426" name="Content Placeholder 2">
            <a:extLst>
              <a:ext uri="{FF2B5EF4-FFF2-40B4-BE49-F238E27FC236}">
                <a16:creationId xmlns:a16="http://schemas.microsoft.com/office/drawing/2014/main" id="{07C51491-711F-6241-8490-8DD020FDAA44}"/>
              </a:ext>
            </a:extLst>
          </p:cNvPr>
          <p:cNvSpPr>
            <a:spLocks noGrp="1"/>
          </p:cNvSpPr>
          <p:nvPr>
            <p:ph idx="1"/>
          </p:nvPr>
        </p:nvSpPr>
        <p:spPr>
          <a:xfrm>
            <a:off x="0" y="996950"/>
            <a:ext cx="8910638" cy="5194300"/>
          </a:xfrm>
        </p:spPr>
        <p:txBody>
          <a:bodyPr/>
          <a:lstStyle/>
          <a:p>
            <a:r>
              <a:rPr lang="en-US" altLang="en-US" dirty="0">
                <a:ea typeface="ＭＳ Ｐゴシック" panose="020B0600070205080204" pitchFamily="34" charset="-128"/>
              </a:rPr>
              <a:t>One can </a:t>
            </a:r>
            <a:r>
              <a:rPr lang="en-US" altLang="en-US" dirty="0">
                <a:solidFill>
                  <a:srgbClr val="FF0000"/>
                </a:solidFill>
                <a:ea typeface="ＭＳ Ｐゴシック" panose="020B0600070205080204" pitchFamily="34" charset="-128"/>
              </a:rPr>
              <a:t>predictably induce bit flips</a:t>
            </a:r>
            <a:r>
              <a:rPr lang="en-US" altLang="en-US" dirty="0">
                <a:ea typeface="ＭＳ Ｐゴシック" panose="020B0600070205080204" pitchFamily="34" charset="-128"/>
              </a:rPr>
              <a:t> in commodity DRAM chips</a:t>
            </a:r>
          </a:p>
          <a:p>
            <a:pPr lvl="1"/>
            <a:r>
              <a:rPr lang="en-US" altLang="en-US" dirty="0">
                <a:ea typeface="ＭＳ Ｐゴシック" panose="020B0600070205080204" pitchFamily="34" charset="-128"/>
              </a:rPr>
              <a:t>&gt;80% of the tested DRAM chips are vulnerable</a:t>
            </a:r>
          </a:p>
          <a:p>
            <a:endParaRPr lang="en-US" altLang="en-US" sz="1600" dirty="0">
              <a:solidFill>
                <a:srgbClr val="0000FF"/>
              </a:solidFill>
              <a:ea typeface="ＭＳ Ｐゴシック" panose="020B0600070205080204" pitchFamily="34" charset="-128"/>
            </a:endParaRPr>
          </a:p>
          <a:p>
            <a:r>
              <a:rPr lang="en-US" altLang="en-US" dirty="0">
                <a:solidFill>
                  <a:srgbClr val="0000FF"/>
                </a:solidFill>
                <a:ea typeface="ＭＳ Ｐゴシック" panose="020B0600070205080204" pitchFamily="34" charset="-128"/>
              </a:rPr>
              <a:t>First example of how a </a:t>
            </a:r>
            <a:r>
              <a:rPr lang="en-US" altLang="en-US" dirty="0">
                <a:solidFill>
                  <a:srgbClr val="FF0000"/>
                </a:solidFill>
                <a:ea typeface="ＭＳ Ｐゴシック" panose="020B0600070205080204" pitchFamily="34" charset="-128"/>
              </a:rPr>
              <a:t>simple hardware failure mechanism </a:t>
            </a:r>
            <a:r>
              <a:rPr lang="en-US" altLang="en-US" dirty="0">
                <a:solidFill>
                  <a:srgbClr val="0000FF"/>
                </a:solidFill>
                <a:ea typeface="ＭＳ Ｐゴシック" panose="020B0600070205080204" pitchFamily="34" charset="-128"/>
              </a:rPr>
              <a:t>can create a </a:t>
            </a:r>
            <a:r>
              <a:rPr lang="en-US" altLang="en-US" dirty="0">
                <a:solidFill>
                  <a:srgbClr val="FF0000"/>
                </a:solidFill>
                <a:ea typeface="ＭＳ Ｐゴシック" panose="020B0600070205080204" pitchFamily="34" charset="-128"/>
              </a:rPr>
              <a:t>widespread system security vulnerability</a:t>
            </a:r>
          </a:p>
          <a:p>
            <a:endParaRPr lang="en-US" altLang="en-US" dirty="0">
              <a:solidFill>
                <a:srgbClr val="FF0000"/>
              </a:solidFill>
              <a:ea typeface="ＭＳ Ｐゴシック" panose="020B0600070205080204" pitchFamily="34" charset="-128"/>
            </a:endParaRPr>
          </a:p>
        </p:txBody>
      </p:sp>
      <p:sp>
        <p:nvSpPr>
          <p:cNvPr id="314371" name="Slide Number Placeholder 3">
            <a:extLst>
              <a:ext uri="{FF2B5EF4-FFF2-40B4-BE49-F238E27FC236}">
                <a16:creationId xmlns:a16="http://schemas.microsoft.com/office/drawing/2014/main" id="{3FD27D86-281C-644C-886D-DCE9476EA34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6CFEEA7-D7B9-D84B-9F78-621809FB4D37}"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2" name="Picture 1">
            <a:extLst>
              <a:ext uri="{FF2B5EF4-FFF2-40B4-BE49-F238E27FC236}">
                <a16:creationId xmlns:a16="http://schemas.microsoft.com/office/drawing/2014/main" id="{7C1D731A-3A46-3E4E-9D4B-C8802E36B090}"/>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3046413"/>
            <a:ext cx="9144000" cy="381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0209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4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4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42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noAutofit/>
          </a:bodyPr>
          <a:lstStyle/>
          <a:p>
            <a:r>
              <a:rPr lang="en-US" sz="3800" dirty="0">
                <a:solidFill>
                  <a:srgbClr val="006633"/>
                </a:solidFill>
              </a:rPr>
              <a:t>Data is Key for Future Workloads</a:t>
            </a:r>
            <a:endParaRPr lang="en-US" dirty="0"/>
          </a:p>
        </p:txBody>
      </p:sp>
      <p:sp>
        <p:nvSpPr>
          <p:cNvPr id="15" name="TextBox 14"/>
          <p:cNvSpPr txBox="1"/>
          <p:nvPr/>
        </p:nvSpPr>
        <p:spPr>
          <a:xfrm>
            <a:off x="448964" y="5361579"/>
            <a:ext cx="465221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In-Memory Data Analytics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[Clapp+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Intel</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IISWC’15;  </a:t>
            </a:r>
          </a:p>
          <a:p>
            <a:pPr marL="63500" marR="0" lvl="0" indent="-635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Awan+, BDCloud’15]</a:t>
            </a:r>
          </a:p>
        </p:txBody>
      </p:sp>
      <p:sp>
        <p:nvSpPr>
          <p:cNvPr id="16" name="TextBox 15"/>
          <p:cNvSpPr txBox="1"/>
          <p:nvPr/>
        </p:nvSpPr>
        <p:spPr>
          <a:xfrm>
            <a:off x="4836963" y="5361579"/>
            <a:ext cx="361858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Datacenter Workloads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Kanev</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Google</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ISCA’15]</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1236" y="1054202"/>
            <a:ext cx="1362886" cy="1362886"/>
          </a:xfrm>
          <a:prstGeom prst="rect">
            <a:avLst/>
          </a:prstGeom>
        </p:spPr>
      </p:pic>
      <p:sp>
        <p:nvSpPr>
          <p:cNvPr id="18" name="TextBox 17"/>
          <p:cNvSpPr txBox="1"/>
          <p:nvPr/>
        </p:nvSpPr>
        <p:spPr>
          <a:xfrm>
            <a:off x="448964" y="2656133"/>
            <a:ext cx="3460499"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In-memory Databases </a:t>
            </a:r>
          </a:p>
          <a:p>
            <a:pPr marL="63500" marR="0" lvl="0" indent="-635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[Mao+, EuroSys’12; </a:t>
            </a:r>
            <a:b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Clapp+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Intel</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IISWC’15]</a:t>
            </a: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7081" y="836712"/>
            <a:ext cx="1872533" cy="1872533"/>
          </a:xfrm>
          <a:prstGeom prst="rect">
            <a:avLst/>
          </a:prstGeom>
        </p:spPr>
      </p:pic>
      <p:sp>
        <p:nvSpPr>
          <p:cNvPr id="22" name="TextBox 21"/>
          <p:cNvSpPr txBox="1"/>
          <p:nvPr/>
        </p:nvSpPr>
        <p:spPr>
          <a:xfrm>
            <a:off x="4836963" y="2656133"/>
            <a:ext cx="3607975"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Graph/Tree Processing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[Xu+, IISWC’12; </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Umuroglu</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FPL’15]</a:t>
            </a:r>
          </a:p>
        </p:txBody>
      </p:sp>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9220" y="3998286"/>
            <a:ext cx="2155604" cy="1146598"/>
          </a:xfrm>
          <a:prstGeom prst="rect">
            <a:avLst/>
          </a:prstGeom>
        </p:spPr>
      </p:pic>
      <p:pic>
        <p:nvPicPr>
          <p:cNvPr id="24" name="Picture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7081" y="3772838"/>
            <a:ext cx="2133599" cy="1546598"/>
          </a:xfrm>
          <a:prstGeom prst="rect">
            <a:avLst/>
          </a:prstGeom>
        </p:spPr>
      </p:pic>
    </p:spTree>
    <p:extLst>
      <p:ext uri="{BB962C8B-B14F-4D97-AF65-F5344CB8AC3E}">
        <p14:creationId xmlns:p14="http://schemas.microsoft.com/office/powerpoint/2010/main" val="362011441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14400" y="914400"/>
            <a:ext cx="7315200" cy="3962400"/>
          </a:xfrm>
          <a:prstGeom prst="roundRect">
            <a:avLst>
              <a:gd name="adj" fmla="val 11319"/>
            </a:avLst>
          </a:prstGeom>
          <a:solidFill>
            <a:schemeClr val="bg1">
              <a:lumMod val="85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p:cNvCxnSpPr/>
          <p:nvPr/>
        </p:nvCxnSpPr>
        <p:spPr>
          <a:xfrm flipH="1" flipV="1">
            <a:off x="1371600" y="16764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371600" y="22860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Wordline"/>
          <p:cNvCxnSpPr/>
          <p:nvPr/>
        </p:nvCxnSpPr>
        <p:spPr>
          <a:xfrm flipH="1">
            <a:off x="1371600" y="28956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371600" y="35052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371600" y="4116388"/>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28800" y="1382713"/>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 Row of Cells</a:t>
            </a:r>
          </a:p>
        </p:txBody>
      </p:sp>
      <p:sp>
        <p:nvSpPr>
          <p:cNvPr id="16" name="Rectangle 15"/>
          <p:cNvSpPr/>
          <p:nvPr/>
        </p:nvSpPr>
        <p:spPr>
          <a:xfrm>
            <a:off x="1828800" y="19812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Light"/>
                <a:ea typeface="+mn-ea"/>
                <a:cs typeface="+mn-cs"/>
              </a:rPr>
              <a:t> Row</a:t>
            </a:r>
          </a:p>
        </p:txBody>
      </p:sp>
      <p:sp>
        <p:nvSpPr>
          <p:cNvPr id="17" name="Row"/>
          <p:cNvSpPr/>
          <p:nvPr/>
        </p:nvSpPr>
        <p:spPr>
          <a:xfrm>
            <a:off x="1828800" y="25908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Light"/>
                <a:ea typeface="+mn-ea"/>
                <a:cs typeface="+mn-cs"/>
              </a:rPr>
              <a:t> Row</a:t>
            </a:r>
          </a:p>
        </p:txBody>
      </p:sp>
      <p:sp>
        <p:nvSpPr>
          <p:cNvPr id="18" name="Rectangle 17"/>
          <p:cNvSpPr/>
          <p:nvPr/>
        </p:nvSpPr>
        <p:spPr>
          <a:xfrm>
            <a:off x="1828800" y="32004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Light"/>
                <a:ea typeface="+mn-ea"/>
                <a:cs typeface="+mn-cs"/>
              </a:rPr>
              <a:t> Row</a:t>
            </a:r>
          </a:p>
        </p:txBody>
      </p:sp>
      <p:sp>
        <p:nvSpPr>
          <p:cNvPr id="19" name="Rectangle 18"/>
          <p:cNvSpPr/>
          <p:nvPr/>
        </p:nvSpPr>
        <p:spPr>
          <a:xfrm>
            <a:off x="1828800" y="38100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 Row</a:t>
            </a:r>
          </a:p>
        </p:txBody>
      </p:sp>
      <p:sp>
        <p:nvSpPr>
          <p:cNvPr id="20" name="TextBox 19"/>
          <p:cNvSpPr txBox="1"/>
          <p:nvPr/>
        </p:nvSpPr>
        <p:spPr>
          <a:xfrm>
            <a:off x="5943600" y="1447800"/>
            <a:ext cx="2286000" cy="457200"/>
          </a:xfrm>
          <a:prstGeom prst="rect">
            <a:avLst/>
          </a:prstGeom>
          <a:no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Light"/>
                <a:ea typeface="ＭＳ Ｐゴシック" charset="0"/>
                <a:cs typeface="ＭＳ Ｐゴシック" charset="0"/>
              </a:rPr>
              <a:t> Wordline</a:t>
            </a:r>
          </a:p>
        </p:txBody>
      </p:sp>
      <p:sp>
        <p:nvSpPr>
          <p:cNvPr id="21" name="Low Volt"/>
          <p:cNvSpPr txBox="1"/>
          <p:nvPr/>
        </p:nvSpPr>
        <p:spPr>
          <a:xfrm>
            <a:off x="5943600" y="2667000"/>
            <a:ext cx="2286000" cy="457200"/>
          </a:xfrm>
          <a:prstGeom prst="rect">
            <a:avLst/>
          </a:prstGeom>
          <a:no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a:ln>
                  <a:noFill/>
                </a:ln>
                <a:solidFill>
                  <a:prstClr val="black">
                    <a:lumMod val="65000"/>
                    <a:lumOff val="35000"/>
                  </a:prstClr>
                </a:solidFill>
                <a:effectLst/>
                <a:uLnTx/>
                <a:uFillTx/>
                <a:latin typeface="Calibri Light"/>
                <a:ea typeface="ＭＳ Ｐゴシック" charset="0"/>
                <a:cs typeface="ＭＳ Ｐゴシック" charset="0"/>
              </a:rPr>
              <a:t> V</a:t>
            </a:r>
            <a:r>
              <a:rPr kumimoji="0" lang="en-US" sz="4800" b="1" i="1" u="none" strike="noStrike" kern="1200" cap="none" spc="0" normalizeH="0" baseline="-20000" noProof="0">
                <a:ln>
                  <a:noFill/>
                </a:ln>
                <a:solidFill>
                  <a:prstClr val="black">
                    <a:lumMod val="65000"/>
                    <a:lumOff val="35000"/>
                  </a:prstClr>
                </a:solidFill>
                <a:effectLst/>
                <a:uLnTx/>
                <a:uFillTx/>
                <a:latin typeface="Calibri Light"/>
                <a:ea typeface="ＭＳ Ｐゴシック" charset="0"/>
                <a:cs typeface="ＭＳ Ｐゴシック" charset="0"/>
              </a:rPr>
              <a:t>LOW</a:t>
            </a:r>
            <a:endParaRPr kumimoji="0" lang="en-US" sz="4400" b="1" i="1" u="none" strike="noStrike" kern="1200" cap="none" spc="0" normalizeH="0" baseline="-20000" noProof="0">
              <a:ln>
                <a:noFill/>
              </a:ln>
              <a:solidFill>
                <a:prstClr val="black">
                  <a:lumMod val="65000"/>
                  <a:lumOff val="35000"/>
                </a:prstClr>
              </a:solidFill>
              <a:effectLst/>
              <a:uLnTx/>
              <a:uFillTx/>
              <a:latin typeface="Calibri Light"/>
              <a:ea typeface="ＭＳ Ｐゴシック" charset="0"/>
              <a:cs typeface="ＭＳ Ｐゴシック" charset="0"/>
            </a:endParaRPr>
          </a:p>
        </p:txBody>
      </p:sp>
      <p:sp>
        <p:nvSpPr>
          <p:cNvPr id="22" name="High Volt"/>
          <p:cNvSpPr txBox="1"/>
          <p:nvPr/>
        </p:nvSpPr>
        <p:spPr>
          <a:xfrm>
            <a:off x="5943600" y="2667000"/>
            <a:ext cx="2286000" cy="457200"/>
          </a:xfrm>
          <a:prstGeom prst="rect">
            <a:avLst/>
          </a:prstGeom>
          <a:no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FF0000"/>
                </a:solidFill>
                <a:effectLst/>
                <a:uLnTx/>
                <a:uFillTx/>
                <a:latin typeface="Calibri Light"/>
                <a:ea typeface="ＭＳ Ｐゴシック" charset="0"/>
                <a:cs typeface="ＭＳ Ｐゴシック" charset="0"/>
              </a:rPr>
              <a:t> </a:t>
            </a:r>
            <a:r>
              <a:rPr kumimoji="0" lang="en-US" sz="4400" b="1" i="1" u="none" strike="noStrike" kern="1200" cap="none" spc="0" normalizeH="0" baseline="0" noProof="0">
                <a:ln>
                  <a:noFill/>
                </a:ln>
                <a:solidFill>
                  <a:srgbClr val="FF0000"/>
                </a:solidFill>
                <a:effectLst/>
                <a:uLnTx/>
                <a:uFillTx/>
                <a:latin typeface="Calibri Light"/>
                <a:ea typeface="ＭＳ Ｐゴシック" charset="0"/>
                <a:cs typeface="ＭＳ Ｐゴシック" charset="0"/>
              </a:rPr>
              <a:t>V</a:t>
            </a:r>
            <a:r>
              <a:rPr kumimoji="0" lang="en-US" sz="4800" b="1" i="1" u="none" strike="noStrike" kern="1200" cap="none" spc="0" normalizeH="0" baseline="-20000" noProof="0">
                <a:ln>
                  <a:noFill/>
                </a:ln>
                <a:solidFill>
                  <a:srgbClr val="FF0000"/>
                </a:solidFill>
                <a:effectLst/>
                <a:uLnTx/>
                <a:uFillTx/>
                <a:latin typeface="Calibri Light"/>
                <a:ea typeface="ＭＳ Ｐゴシック" charset="0"/>
                <a:cs typeface="ＭＳ Ｐゴシック" charset="0"/>
              </a:rPr>
              <a:t>HIGH</a:t>
            </a:r>
            <a:endParaRPr kumimoji="0" lang="en-US" sz="4400" b="1" i="1" u="none" strike="noStrike" kern="1200" cap="none" spc="0" normalizeH="0" baseline="-20000" noProof="0">
              <a:ln>
                <a:noFill/>
              </a:ln>
              <a:solidFill>
                <a:srgbClr val="FF0000"/>
              </a:solidFill>
              <a:effectLst/>
              <a:uLnTx/>
              <a:uFillTx/>
              <a:latin typeface="Calibri Light"/>
              <a:ea typeface="ＭＳ Ｐゴシック" charset="0"/>
              <a:cs typeface="ＭＳ Ｐゴシック" charset="0"/>
            </a:endParaRPr>
          </a:p>
        </p:txBody>
      </p:sp>
      <p:sp>
        <p:nvSpPr>
          <p:cNvPr id="23" name="Error"/>
          <p:cNvSpPr/>
          <p:nvPr/>
        </p:nvSpPr>
        <p:spPr>
          <a:xfrm>
            <a:off x="487680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Error"/>
          <p:cNvSpPr/>
          <p:nvPr/>
        </p:nvSpPr>
        <p:spPr>
          <a:xfrm>
            <a:off x="4267200" y="3203575"/>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Error"/>
          <p:cNvSpPr/>
          <p:nvPr/>
        </p:nvSpPr>
        <p:spPr>
          <a:xfrm>
            <a:off x="365760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Error"/>
          <p:cNvSpPr/>
          <p:nvPr/>
        </p:nvSpPr>
        <p:spPr>
          <a:xfrm>
            <a:off x="3657600" y="3197225"/>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Error"/>
          <p:cNvSpPr/>
          <p:nvPr/>
        </p:nvSpPr>
        <p:spPr>
          <a:xfrm>
            <a:off x="241935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Victim"/>
          <p:cNvSpPr/>
          <p:nvPr/>
        </p:nvSpPr>
        <p:spPr>
          <a:xfrm>
            <a:off x="1828800" y="3200400"/>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Light"/>
                <a:ea typeface="+mn-ea"/>
                <a:cs typeface="+mn-cs"/>
              </a:rPr>
              <a:t> </a:t>
            </a:r>
            <a:r>
              <a:rPr kumimoji="0" lang="en-US" sz="3600" b="1" i="0" u="none" strike="noStrike" kern="1200" cap="none" spc="0" normalizeH="0" baseline="0" noProof="0" dirty="0">
                <a:ln>
                  <a:noFill/>
                </a:ln>
                <a:solidFill>
                  <a:prstClr val="black"/>
                </a:solidFill>
                <a:effectLst/>
                <a:uLnTx/>
                <a:uFillTx/>
                <a:latin typeface="Calibri Light"/>
                <a:ea typeface="+mn-ea"/>
                <a:cs typeface="+mn-cs"/>
              </a:rPr>
              <a:t>Victim Row</a:t>
            </a:r>
          </a:p>
        </p:txBody>
      </p:sp>
      <p:sp>
        <p:nvSpPr>
          <p:cNvPr id="32" name="Victim"/>
          <p:cNvSpPr/>
          <p:nvPr/>
        </p:nvSpPr>
        <p:spPr>
          <a:xfrm>
            <a:off x="1828800" y="1982788"/>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Light"/>
                <a:ea typeface="+mn-ea"/>
                <a:cs typeface="+mn-cs"/>
              </a:rPr>
              <a:t> </a:t>
            </a:r>
            <a:r>
              <a:rPr kumimoji="0" lang="en-US" sz="3600" b="1" i="0" u="none" strike="noStrike" kern="1200" cap="none" spc="0" normalizeH="0" baseline="0" noProof="0" dirty="0">
                <a:ln>
                  <a:noFill/>
                </a:ln>
                <a:solidFill>
                  <a:prstClr val="black"/>
                </a:solidFill>
                <a:effectLst/>
                <a:uLnTx/>
                <a:uFillTx/>
                <a:latin typeface="Calibri Light"/>
                <a:ea typeface="+mn-ea"/>
                <a:cs typeface="+mn-cs"/>
              </a:rPr>
              <a:t>Victim Row</a:t>
            </a:r>
          </a:p>
        </p:txBody>
      </p:sp>
      <p:sp>
        <p:nvSpPr>
          <p:cNvPr id="33" name="Aggressor"/>
          <p:cNvSpPr/>
          <p:nvPr/>
        </p:nvSpPr>
        <p:spPr>
          <a:xfrm>
            <a:off x="1828800" y="2590800"/>
            <a:ext cx="3657600" cy="609600"/>
          </a:xfrm>
          <a:prstGeom prst="rect">
            <a:avLst/>
          </a:prstGeom>
          <a:solidFill>
            <a:srgbClr val="FF0000"/>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Light"/>
                <a:ea typeface="+mn-ea"/>
                <a:cs typeface="+mn-cs"/>
              </a:rPr>
              <a:t> Hammered Row</a:t>
            </a:r>
          </a:p>
        </p:txBody>
      </p:sp>
      <p:sp>
        <p:nvSpPr>
          <p:cNvPr id="34" name="Punchline"/>
          <p:cNvSpPr txBox="1"/>
          <p:nvPr/>
        </p:nvSpPr>
        <p:spPr>
          <a:xfrm>
            <a:off x="395288" y="4953000"/>
            <a:ext cx="8359775" cy="1143000"/>
          </a:xfrm>
          <a:prstGeom prst="rect">
            <a:avLst/>
          </a:prstGeom>
          <a:no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rPr>
              <a:t>Repeatedly</a:t>
            </a:r>
            <a:r>
              <a:rPr kumimoji="0" lang="en-US" sz="2600" b="0"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rPr>
              <a:t> </a:t>
            </a:r>
            <a:r>
              <a:rPr kumimoji="0" lang="en-US" sz="2600" b="1"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rPr>
              <a:t>reading</a:t>
            </a:r>
            <a:r>
              <a:rPr kumimoji="0" lang="en-US" sz="2600" b="0"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rPr>
              <a:t> a row enough times (before memory gets refreshed) induces </a:t>
            </a:r>
            <a:r>
              <a:rPr kumimoji="0" lang="en-US" sz="2600" b="1" i="0" u="none" strike="noStrike" kern="1200" cap="none" spc="0" normalizeH="0" baseline="0" noProof="0" dirty="0">
                <a:ln>
                  <a:noFill/>
                </a:ln>
                <a:solidFill>
                  <a:srgbClr val="FF0000"/>
                </a:solidFill>
                <a:effectLst/>
                <a:uLnTx/>
                <a:uFillTx/>
                <a:latin typeface="Calibri Light"/>
                <a:ea typeface="ＭＳ Ｐゴシック" charset="0"/>
                <a:cs typeface="ＭＳ Ｐゴシック" charset="0"/>
              </a:rPr>
              <a:t>disturbance errors</a:t>
            </a:r>
            <a:r>
              <a:rPr kumimoji="0" lang="en-US" sz="2600" b="0" i="0" u="none" strike="noStrike" kern="1200" cap="none" spc="0" normalizeH="0" baseline="0" noProof="0" dirty="0">
                <a:ln>
                  <a:noFill/>
                </a:ln>
                <a:solidFill>
                  <a:srgbClr val="FF0000"/>
                </a:solidFill>
                <a:effectLst/>
                <a:uLnTx/>
                <a:uFillTx/>
                <a:latin typeface="Calibri Light"/>
                <a:ea typeface="ＭＳ Ｐゴシック" charset="0"/>
                <a:cs typeface="ＭＳ Ｐゴシック" charset="0"/>
              </a:rPr>
              <a:t> </a:t>
            </a:r>
            <a:r>
              <a:rPr kumimoji="0" lang="en-US" sz="2600" b="0"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rPr>
              <a:t>in </a:t>
            </a:r>
            <a:r>
              <a:rPr kumimoji="0" lang="en-US" sz="2600" b="1"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rPr>
              <a:t>adjacent</a:t>
            </a:r>
            <a:r>
              <a:rPr kumimoji="0" lang="en-US" sz="2600" b="0"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rPr>
              <a:t> </a:t>
            </a:r>
            <a:r>
              <a:rPr kumimoji="0" lang="en-US" sz="2600" b="1"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rPr>
              <a:t>rows</a:t>
            </a:r>
            <a:r>
              <a:rPr kumimoji="0" lang="en-US" sz="2600" b="0"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rPr>
              <a:t> in </a:t>
            </a:r>
            <a:r>
              <a:rPr kumimoji="0" lang="en-US" sz="2600" b="1" i="0" u="none" strike="noStrike" kern="1200" cap="none" spc="0" normalizeH="0" baseline="0" noProof="0" dirty="0">
                <a:ln>
                  <a:noFill/>
                </a:ln>
                <a:solidFill>
                  <a:srgbClr val="FF0000"/>
                </a:solidFill>
                <a:effectLst/>
                <a:uLnTx/>
                <a:uFillTx/>
                <a:latin typeface="Calibri Light"/>
                <a:ea typeface="ＭＳ Ｐゴシック" charset="0"/>
                <a:cs typeface="ＭＳ Ｐゴシック" charset="0"/>
              </a:rPr>
              <a:t>most real DRAM chips you can buy today</a:t>
            </a:r>
            <a:endParaRPr kumimoji="0" lang="en-US" sz="2600" b="0"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endParaRPr>
          </a:p>
        </p:txBody>
      </p:sp>
      <p:sp>
        <p:nvSpPr>
          <p:cNvPr id="35" name="Opened"/>
          <p:cNvSpPr txBox="1"/>
          <p:nvPr/>
        </p:nvSpPr>
        <p:spPr>
          <a:xfrm>
            <a:off x="3124200" y="2671763"/>
            <a:ext cx="2209800" cy="457200"/>
          </a:xfrm>
          <a:prstGeom prst="rect">
            <a:avLst/>
          </a:prstGeom>
          <a:noFill/>
        </p:spPr>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a:ln>
                  <a:noFill/>
                </a:ln>
                <a:solidFill>
                  <a:prstClr val="black"/>
                </a:solidFill>
                <a:effectLst/>
                <a:uLnTx/>
                <a:uFillTx/>
                <a:latin typeface="Calibri Light"/>
                <a:ea typeface="ＭＳ Ｐゴシック" charset="0"/>
                <a:cs typeface="ＭＳ Ｐゴシック" charset="0"/>
              </a:rPr>
              <a:t>Opened</a:t>
            </a:r>
          </a:p>
        </p:txBody>
      </p:sp>
      <p:sp>
        <p:nvSpPr>
          <p:cNvPr id="28" name="Closed"/>
          <p:cNvSpPr txBox="1"/>
          <p:nvPr/>
        </p:nvSpPr>
        <p:spPr>
          <a:xfrm>
            <a:off x="3133725" y="2671763"/>
            <a:ext cx="2200275" cy="457200"/>
          </a:xfrm>
          <a:prstGeom prst="rect">
            <a:avLst/>
          </a:prstGeom>
          <a:noFill/>
        </p:spPr>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a:ln>
                  <a:noFill/>
                </a:ln>
                <a:solidFill>
                  <a:prstClr val="black"/>
                </a:solidFill>
                <a:effectLst/>
                <a:uLnTx/>
                <a:uFillTx/>
                <a:latin typeface="Calibri Light"/>
                <a:ea typeface="ＭＳ Ｐゴシック" charset="0"/>
                <a:cs typeface="ＭＳ Ｐゴシック" charset="0"/>
              </a:rPr>
              <a:t>Closed</a:t>
            </a:r>
          </a:p>
        </p:txBody>
      </p:sp>
      <p:sp>
        <p:nvSpPr>
          <p:cNvPr id="239642" name="Slide Number Placeholder 2"/>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3EFCF5-C8B9-AF45-B0E3-7DB4F7D988EA}" type="slidenum">
              <a:rPr kumimoji="0" lang="en-US" sz="2000" b="0" i="0" u="none" strike="noStrike" kern="1200" cap="none" spc="0" normalizeH="0" baseline="0" noProof="0">
                <a:ln>
                  <a:noFill/>
                </a:ln>
                <a:solidFill>
                  <a:srgbClr val="898989"/>
                </a:solidFill>
                <a:effectLst/>
                <a:uLnTx/>
                <a:uFillTx/>
                <a:latin typeface="Cambria Math" charset="0"/>
                <a:ea typeface="ＭＳ Ｐゴシック" charset="0"/>
                <a:cs typeface="Cambria Math"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2000" b="0" i="0" u="none" strike="noStrike" kern="1200" cap="none" spc="0" normalizeH="0" baseline="0" noProof="0">
              <a:ln>
                <a:noFill/>
              </a:ln>
              <a:solidFill>
                <a:srgbClr val="898989"/>
              </a:solidFill>
              <a:effectLst/>
              <a:uLnTx/>
              <a:uFillTx/>
              <a:latin typeface="Cambria Math" charset="0"/>
              <a:ea typeface="ＭＳ Ｐゴシック" charset="0"/>
              <a:cs typeface="Cambria Math" charset="0"/>
            </a:endParaRPr>
          </a:p>
        </p:txBody>
      </p:sp>
      <p:sp>
        <p:nvSpPr>
          <p:cNvPr id="239643" name="Title 1"/>
          <p:cNvSpPr>
            <a:spLocks noGrp="1"/>
          </p:cNvSpPr>
          <p:nvPr>
            <p:ph type="title"/>
          </p:nvPr>
        </p:nvSpPr>
        <p:spPr>
          <a:xfrm>
            <a:off x="228600" y="-14288"/>
            <a:ext cx="8915400" cy="1066801"/>
          </a:xfrm>
        </p:spPr>
        <p:txBody>
          <a:bodyPr/>
          <a:lstStyle/>
          <a:p>
            <a:r>
              <a:rPr lang="en-US" sz="3600" b="0" dirty="0">
                <a:solidFill>
                  <a:schemeClr val="accent6">
                    <a:lumMod val="50000"/>
                  </a:schemeClr>
                </a:solidFill>
                <a:latin typeface="Garamond" charset="0"/>
              </a:rPr>
              <a:t>Modern DRAM is Prone to Disturbance Errors</a:t>
            </a:r>
          </a:p>
        </p:txBody>
      </p:sp>
      <p:sp>
        <p:nvSpPr>
          <p:cNvPr id="30" name="Rectangle 29"/>
          <p:cNvSpPr/>
          <p:nvPr/>
        </p:nvSpPr>
        <p:spPr>
          <a:xfrm>
            <a:off x="107950" y="6239053"/>
            <a:ext cx="8568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hlinkClick r:id="rId3"/>
              </a:rPr>
              <a:t>Flipping Bits in Memory Without Accessing Them: An Experimental Study of DRAM Disturbance Errors</a:t>
            </a:r>
            <a:r>
              <a:rPr kumimoji="0" lang="en-US" sz="18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a:t>
            </a: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a:t>
            </a: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(Kim et al., ISCA 2014)</a:t>
            </a:r>
          </a:p>
        </p:txBody>
      </p:sp>
    </p:spTree>
    <p:extLst>
      <p:ext uri="{BB962C8B-B14F-4D97-AF65-F5344CB8AC3E}">
        <p14:creationId xmlns:p14="http://schemas.microsoft.com/office/powerpoint/2010/main" val="4154009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7" presetClass="emph" presetSubtype="2" fill="hold" nodeType="withEffect">
                                  <p:stCondLst>
                                    <p:cond delay="0"/>
                                  </p:stCondLst>
                                  <p:childTnLst>
                                    <p:animClr clrSpc="rgb" dir="cw">
                                      <p:cBhvr>
                                        <p:cTn id="9" dur="750" fill="hold"/>
                                        <p:tgtEl>
                                          <p:spTgt spid="11"/>
                                        </p:tgtEl>
                                        <p:attrNameLst>
                                          <p:attrName>stroke.color</p:attrName>
                                        </p:attrNameLst>
                                      </p:cBhvr>
                                      <p:to>
                                        <a:srgbClr val="FF0000"/>
                                      </p:to>
                                    </p:animClr>
                                    <p:set>
                                      <p:cBhvr>
                                        <p:cTn id="10" dur="750" fill="hold"/>
                                        <p:tgtEl>
                                          <p:spTgt spid="11"/>
                                        </p:tgtEl>
                                        <p:attrNameLst>
                                          <p:attrName>stroke.on</p:attrName>
                                        </p:attrNameLst>
                                      </p:cBhvr>
                                      <p:to>
                                        <p:strVal val="true"/>
                                      </p:to>
                                    </p:set>
                                  </p:childTnLst>
                                </p:cTn>
                              </p:par>
                              <p:par>
                                <p:cTn id="11" presetID="1" presetClass="emph" presetSubtype="2" fill="hold" nodeType="withEffect">
                                  <p:stCondLst>
                                    <p:cond delay="0"/>
                                  </p:stCondLst>
                                  <p:childTnLst>
                                    <p:animClr clrSpc="rgb" dir="cw">
                                      <p:cBhvr>
                                        <p:cTn id="12" dur="750" fill="hold"/>
                                        <p:tgtEl>
                                          <p:spTgt spid="17"/>
                                        </p:tgtEl>
                                        <p:attrNameLst>
                                          <p:attrName>fillcolor</p:attrName>
                                        </p:attrNameLst>
                                      </p:cBhvr>
                                      <p:to>
                                        <a:srgbClr val="FF0000"/>
                                      </p:to>
                                    </p:animClr>
                                    <p:set>
                                      <p:cBhvr>
                                        <p:cTn id="13" dur="750" fill="hold"/>
                                        <p:tgtEl>
                                          <p:spTgt spid="17"/>
                                        </p:tgtEl>
                                        <p:attrNameLst>
                                          <p:attrName>fill.type</p:attrName>
                                        </p:attrNameLst>
                                      </p:cBhvr>
                                      <p:to>
                                        <p:strVal val="solid"/>
                                      </p:to>
                                    </p:set>
                                    <p:set>
                                      <p:cBhvr>
                                        <p:cTn id="14" dur="750" fill="hold"/>
                                        <p:tgtEl>
                                          <p:spTgt spid="17"/>
                                        </p:tgtEl>
                                        <p:attrNameLst>
                                          <p:attrName>fill.on</p:attrName>
                                        </p:attrNameLst>
                                      </p:cBhvr>
                                      <p:to>
                                        <p:strVal val="true"/>
                                      </p:to>
                                    </p:se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7" presetClass="emph" presetSubtype="2" fill="hold" nodeType="withEffect">
                                  <p:stCondLst>
                                    <p:cond delay="0"/>
                                  </p:stCondLst>
                                  <p:childTnLst>
                                    <p:animClr clrSpc="rgb" dir="cw">
                                      <p:cBhvr>
                                        <p:cTn id="26" dur="500" fill="hold"/>
                                        <p:tgtEl>
                                          <p:spTgt spid="11"/>
                                        </p:tgtEl>
                                        <p:attrNameLst>
                                          <p:attrName>stroke.color</p:attrName>
                                        </p:attrNameLst>
                                      </p:cBhvr>
                                      <p:to>
                                        <a:srgbClr val="595959"/>
                                      </p:to>
                                    </p:animClr>
                                    <p:set>
                                      <p:cBhvr>
                                        <p:cTn id="27" dur="500" fill="hold"/>
                                        <p:tgtEl>
                                          <p:spTgt spid="11"/>
                                        </p:tgtEl>
                                        <p:attrNameLst>
                                          <p:attrName>stroke.on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7"/>
                                        </p:tgtEl>
                                        <p:attrNameLst>
                                          <p:attrName>fillcolor</p:attrName>
                                        </p:attrNameLst>
                                      </p:cBhvr>
                                      <p:to>
                                        <a:srgbClr val="FFFFFF"/>
                                      </p:to>
                                    </p:animClr>
                                    <p:set>
                                      <p:cBhvr>
                                        <p:cTn id="30" dur="500" fill="hold"/>
                                        <p:tgtEl>
                                          <p:spTgt spid="17"/>
                                        </p:tgtEl>
                                        <p:attrNameLst>
                                          <p:attrName>fill.type</p:attrName>
                                        </p:attrNameLst>
                                      </p:cBhvr>
                                      <p:to>
                                        <p:strVal val="solid"/>
                                      </p:to>
                                    </p:set>
                                    <p:set>
                                      <p:cBhvr>
                                        <p:cTn id="31" dur="500" fill="hold"/>
                                        <p:tgtEl>
                                          <p:spTgt spid="17"/>
                                        </p:tgtEl>
                                        <p:attrNameLst>
                                          <p:attrName>fill.on</p:attrName>
                                        </p:attrNameLst>
                                      </p:cBhvr>
                                      <p:to>
                                        <p:strVal val="true"/>
                                      </p:to>
                                    </p:set>
                                  </p:childTnLst>
                                </p:cTn>
                              </p:par>
                              <p:par>
                                <p:cTn id="32" presetID="1" presetClass="exit" presetSubtype="0" fill="hold" grpId="1" nodeType="withEffect">
                                  <p:stCondLst>
                                    <p:cond delay="0"/>
                                  </p:stCondLst>
                                  <p:childTnLst>
                                    <p:set>
                                      <p:cBhvr>
                                        <p:cTn id="33" dur="1" fill="hold">
                                          <p:stCondLst>
                                            <p:cond delay="0"/>
                                          </p:stCondLst>
                                        </p:cTn>
                                        <p:tgtEl>
                                          <p:spTgt spid="35"/>
                                        </p:tgtEl>
                                        <p:attrNameLst>
                                          <p:attrName>style.visibility</p:attrName>
                                        </p:attrNameLst>
                                      </p:cBhvr>
                                      <p:to>
                                        <p:strVal val="hidden"/>
                                      </p:to>
                                    </p:set>
                                  </p:childTnLst>
                                </p:cTn>
                              </p:par>
                              <p:par>
                                <p:cTn id="34" presetID="10" presetClass="entr" presetSubtype="0" fill="hold" grpId="0" nodeType="withEffect">
                                  <p:stCondLst>
                                    <p:cond delay="25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10" fill="hold"/>
                                        <p:tgtEl>
                                          <p:spTgt spid="11"/>
                                        </p:tgtEl>
                                        <p:attrNameLst>
                                          <p:attrName>stroke.color</p:attrName>
                                        </p:attrNameLst>
                                      </p:cBhvr>
                                      <p:to>
                                        <a:srgbClr val="FF0000"/>
                                      </p:to>
                                    </p:animClr>
                                    <p:set>
                                      <p:cBhvr>
                                        <p:cTn id="47" dur="10" fill="hold"/>
                                        <p:tgtEl>
                                          <p:spTgt spid="11"/>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 fill="hold"/>
                                        <p:tgtEl>
                                          <p:spTgt spid="17"/>
                                        </p:tgtEl>
                                        <p:attrNameLst>
                                          <p:attrName>fillcolor</p:attrName>
                                        </p:attrNameLst>
                                      </p:cBhvr>
                                      <p:to>
                                        <a:srgbClr val="FF0000"/>
                                      </p:to>
                                    </p:animClr>
                                    <p:set>
                                      <p:cBhvr>
                                        <p:cTn id="50" dur="10" fill="hold"/>
                                        <p:tgtEl>
                                          <p:spTgt spid="17"/>
                                        </p:tgtEl>
                                        <p:attrNameLst>
                                          <p:attrName>fill.type</p:attrName>
                                        </p:attrNameLst>
                                      </p:cBhvr>
                                      <p:to>
                                        <p:strVal val="solid"/>
                                      </p:to>
                                    </p:set>
                                    <p:set>
                                      <p:cBhvr>
                                        <p:cTn id="51" dur="10" fill="hold"/>
                                        <p:tgtEl>
                                          <p:spTgt spid="17"/>
                                        </p:tgtEl>
                                        <p:attrNameLst>
                                          <p:attrName>fill.on</p:attrName>
                                        </p:attrNameLst>
                                      </p:cBhvr>
                                      <p:to>
                                        <p:strVal val="true"/>
                                      </p:to>
                                    </p:set>
                                  </p:childTnLst>
                                </p:cTn>
                              </p:par>
                              <p:par>
                                <p:cTn id="52" presetID="1" presetClass="exit" presetSubtype="0" fill="hold" grpId="3" nodeType="withEffect">
                                  <p:stCondLst>
                                    <p:cond delay="500"/>
                                  </p:stCondLst>
                                  <p:childTnLst>
                                    <p:set>
                                      <p:cBhvr>
                                        <p:cTn id="53" dur="1" fill="hold">
                                          <p:stCondLst>
                                            <p:cond delay="0"/>
                                          </p:stCondLst>
                                        </p:cTn>
                                        <p:tgtEl>
                                          <p:spTgt spid="22"/>
                                        </p:tgtEl>
                                        <p:attrNameLst>
                                          <p:attrName>style.visibility</p:attrName>
                                        </p:attrNameLst>
                                      </p:cBhvr>
                                      <p:to>
                                        <p:strVal val="hidden"/>
                                      </p:to>
                                    </p:set>
                                  </p:childTnLst>
                                </p:cTn>
                              </p:par>
                              <p:par>
                                <p:cTn id="54" presetID="1" presetClass="entr" presetSubtype="0" fill="hold" grpId="2" nodeType="withEffect">
                                  <p:stCondLst>
                                    <p:cond delay="500"/>
                                  </p:stCondLst>
                                  <p:childTnLst>
                                    <p:set>
                                      <p:cBhvr>
                                        <p:cTn id="55" dur="1" fill="hold">
                                          <p:stCondLst>
                                            <p:cond delay="0"/>
                                          </p:stCondLst>
                                        </p:cTn>
                                        <p:tgtEl>
                                          <p:spTgt spid="21"/>
                                        </p:tgtEl>
                                        <p:attrNameLst>
                                          <p:attrName>style.visibility</p:attrName>
                                        </p:attrNameLst>
                                      </p:cBhvr>
                                      <p:to>
                                        <p:strVal val="visible"/>
                                      </p:to>
                                    </p:set>
                                  </p:childTnLst>
                                </p:cTn>
                              </p:par>
                              <p:par>
                                <p:cTn id="56" presetID="7" presetClass="emph" presetSubtype="2" fill="hold" nodeType="withEffect">
                                  <p:stCondLst>
                                    <p:cond delay="500"/>
                                  </p:stCondLst>
                                  <p:childTnLst>
                                    <p:animClr clrSpc="rgb" dir="cw">
                                      <p:cBhvr>
                                        <p:cTn id="57" dur="10" fill="hold"/>
                                        <p:tgtEl>
                                          <p:spTgt spid="11"/>
                                        </p:tgtEl>
                                        <p:attrNameLst>
                                          <p:attrName>stroke.color</p:attrName>
                                        </p:attrNameLst>
                                      </p:cBhvr>
                                      <p:to>
                                        <a:srgbClr val="595959"/>
                                      </p:to>
                                    </p:animClr>
                                    <p:set>
                                      <p:cBhvr>
                                        <p:cTn id="58" dur="10" fill="hold"/>
                                        <p:tgtEl>
                                          <p:spTgt spid="11"/>
                                        </p:tgtEl>
                                        <p:attrNameLst>
                                          <p:attrName>stroke.on</p:attrName>
                                        </p:attrNameLst>
                                      </p:cBhvr>
                                      <p:to>
                                        <p:strVal val="true"/>
                                      </p:to>
                                    </p:set>
                                  </p:childTnLst>
                                </p:cTn>
                              </p:par>
                              <p:par>
                                <p:cTn id="59" presetID="1" presetClass="emph" presetSubtype="2" fill="hold" nodeType="withEffect">
                                  <p:stCondLst>
                                    <p:cond delay="500"/>
                                  </p:stCondLst>
                                  <p:childTnLst>
                                    <p:animClr clrSpc="rgb" dir="cw">
                                      <p:cBhvr>
                                        <p:cTn id="60" dur="10" fill="hold"/>
                                        <p:tgtEl>
                                          <p:spTgt spid="17"/>
                                        </p:tgtEl>
                                        <p:attrNameLst>
                                          <p:attrName>fillcolor</p:attrName>
                                        </p:attrNameLst>
                                      </p:cBhvr>
                                      <p:to>
                                        <a:srgbClr val="FFFFFF"/>
                                      </p:to>
                                    </p:animClr>
                                    <p:set>
                                      <p:cBhvr>
                                        <p:cTn id="61" dur="10" fill="hold"/>
                                        <p:tgtEl>
                                          <p:spTgt spid="17"/>
                                        </p:tgtEl>
                                        <p:attrNameLst>
                                          <p:attrName>fill.type</p:attrName>
                                        </p:attrNameLst>
                                      </p:cBhvr>
                                      <p:to>
                                        <p:strVal val="solid"/>
                                      </p:to>
                                    </p:set>
                                    <p:set>
                                      <p:cBhvr>
                                        <p:cTn id="62" dur="10" fill="hold"/>
                                        <p:tgtEl>
                                          <p:spTgt spid="17"/>
                                        </p:tgtEl>
                                        <p:attrNameLst>
                                          <p:attrName>fill.on</p:attrName>
                                        </p:attrNameLst>
                                      </p:cBhvr>
                                      <p:to>
                                        <p:strVal val="true"/>
                                      </p:to>
                                    </p:set>
                                  </p:childTnLst>
                                </p:cTn>
                              </p:par>
                              <p:par>
                                <p:cTn id="63" presetID="1" presetClass="entr" presetSubtype="0" fill="hold" grpId="9" nodeType="withEffect">
                                  <p:stCondLst>
                                    <p:cond delay="100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xit" presetSubtype="0" fill="hold" grpId="3" nodeType="withEffect">
                                  <p:stCondLst>
                                    <p:cond delay="1000"/>
                                  </p:stCondLst>
                                  <p:childTnLst>
                                    <p:set>
                                      <p:cBhvr>
                                        <p:cTn id="66" dur="1" fill="hold">
                                          <p:stCondLst>
                                            <p:cond delay="0"/>
                                          </p:stCondLst>
                                        </p:cTn>
                                        <p:tgtEl>
                                          <p:spTgt spid="21"/>
                                        </p:tgtEl>
                                        <p:attrNameLst>
                                          <p:attrName>style.visibility</p:attrName>
                                        </p:attrNameLst>
                                      </p:cBhvr>
                                      <p:to>
                                        <p:strVal val="hidden"/>
                                      </p:to>
                                    </p:set>
                                  </p:childTnLst>
                                </p:cTn>
                              </p:par>
                              <p:par>
                                <p:cTn id="67" presetID="7" presetClass="emph" presetSubtype="2" fill="hold" nodeType="withEffect">
                                  <p:stCondLst>
                                    <p:cond delay="1000"/>
                                  </p:stCondLst>
                                  <p:childTnLst>
                                    <p:animClr clrSpc="rgb" dir="cw">
                                      <p:cBhvr>
                                        <p:cTn id="68" dur="10" fill="hold"/>
                                        <p:tgtEl>
                                          <p:spTgt spid="11"/>
                                        </p:tgtEl>
                                        <p:attrNameLst>
                                          <p:attrName>stroke.color</p:attrName>
                                        </p:attrNameLst>
                                      </p:cBhvr>
                                      <p:to>
                                        <a:srgbClr val="FF0000"/>
                                      </p:to>
                                    </p:animClr>
                                    <p:set>
                                      <p:cBhvr>
                                        <p:cTn id="69" dur="10" fill="hold"/>
                                        <p:tgtEl>
                                          <p:spTgt spid="11"/>
                                        </p:tgtEl>
                                        <p:attrNameLst>
                                          <p:attrName>stroke.on</p:attrName>
                                        </p:attrNameLst>
                                      </p:cBhvr>
                                      <p:to>
                                        <p:strVal val="true"/>
                                      </p:to>
                                    </p:set>
                                  </p:childTnLst>
                                </p:cTn>
                              </p:par>
                              <p:par>
                                <p:cTn id="70" presetID="1" presetClass="emph" presetSubtype="2" fill="hold" nodeType="withEffect">
                                  <p:stCondLst>
                                    <p:cond delay="1000"/>
                                  </p:stCondLst>
                                  <p:childTnLst>
                                    <p:animClr clrSpc="rgb" dir="cw">
                                      <p:cBhvr>
                                        <p:cTn id="71" dur="10" fill="hold"/>
                                        <p:tgtEl>
                                          <p:spTgt spid="17"/>
                                        </p:tgtEl>
                                        <p:attrNameLst>
                                          <p:attrName>fillcolor</p:attrName>
                                        </p:attrNameLst>
                                      </p:cBhvr>
                                      <p:to>
                                        <a:srgbClr val="FF0000"/>
                                      </p:to>
                                    </p:animClr>
                                    <p:set>
                                      <p:cBhvr>
                                        <p:cTn id="72" dur="10" fill="hold"/>
                                        <p:tgtEl>
                                          <p:spTgt spid="17"/>
                                        </p:tgtEl>
                                        <p:attrNameLst>
                                          <p:attrName>fill.type</p:attrName>
                                        </p:attrNameLst>
                                      </p:cBhvr>
                                      <p:to>
                                        <p:strVal val="solid"/>
                                      </p:to>
                                    </p:set>
                                    <p:set>
                                      <p:cBhvr>
                                        <p:cTn id="73" dur="10" fill="hold"/>
                                        <p:tgtEl>
                                          <p:spTgt spid="17"/>
                                        </p:tgtEl>
                                        <p:attrNameLst>
                                          <p:attrName>fill.on</p:attrName>
                                        </p:attrNameLst>
                                      </p:cBhvr>
                                      <p:to>
                                        <p:strVal val="true"/>
                                      </p:to>
                                    </p:set>
                                  </p:childTnLst>
                                </p:cTn>
                              </p:par>
                              <p:par>
                                <p:cTn id="74" presetID="1" presetClass="exit" presetSubtype="0" fill="hold" grpId="4" nodeType="withEffect">
                                  <p:stCondLst>
                                    <p:cond delay="150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ntr" presetSubtype="0" fill="hold" grpId="4" nodeType="withEffect">
                                  <p:stCondLst>
                                    <p:cond delay="1500"/>
                                  </p:stCondLst>
                                  <p:childTnLst>
                                    <p:set>
                                      <p:cBhvr>
                                        <p:cTn id="77" dur="1" fill="hold">
                                          <p:stCondLst>
                                            <p:cond delay="0"/>
                                          </p:stCondLst>
                                        </p:cTn>
                                        <p:tgtEl>
                                          <p:spTgt spid="21"/>
                                        </p:tgtEl>
                                        <p:attrNameLst>
                                          <p:attrName>style.visibility</p:attrName>
                                        </p:attrNameLst>
                                      </p:cBhvr>
                                      <p:to>
                                        <p:strVal val="visible"/>
                                      </p:to>
                                    </p:set>
                                  </p:childTnLst>
                                </p:cTn>
                              </p:par>
                              <p:par>
                                <p:cTn id="78" presetID="7" presetClass="emph" presetSubtype="2" fill="hold" nodeType="withEffect">
                                  <p:stCondLst>
                                    <p:cond delay="1500"/>
                                  </p:stCondLst>
                                  <p:childTnLst>
                                    <p:animClr clrSpc="rgb" dir="cw">
                                      <p:cBhvr>
                                        <p:cTn id="79" dur="10" fill="hold"/>
                                        <p:tgtEl>
                                          <p:spTgt spid="11"/>
                                        </p:tgtEl>
                                        <p:attrNameLst>
                                          <p:attrName>stroke.color</p:attrName>
                                        </p:attrNameLst>
                                      </p:cBhvr>
                                      <p:to>
                                        <a:srgbClr val="595959"/>
                                      </p:to>
                                    </p:animClr>
                                    <p:set>
                                      <p:cBhvr>
                                        <p:cTn id="80" dur="10" fill="hold"/>
                                        <p:tgtEl>
                                          <p:spTgt spid="11"/>
                                        </p:tgtEl>
                                        <p:attrNameLst>
                                          <p:attrName>stroke.on</p:attrName>
                                        </p:attrNameLst>
                                      </p:cBhvr>
                                      <p:to>
                                        <p:strVal val="true"/>
                                      </p:to>
                                    </p:set>
                                  </p:childTnLst>
                                </p:cTn>
                              </p:par>
                              <p:par>
                                <p:cTn id="81" presetID="1" presetClass="emph" presetSubtype="2" fill="hold" nodeType="withEffect">
                                  <p:stCondLst>
                                    <p:cond delay="1500"/>
                                  </p:stCondLst>
                                  <p:childTnLst>
                                    <p:animClr clrSpc="rgb" dir="cw">
                                      <p:cBhvr>
                                        <p:cTn id="82" dur="10" fill="hold"/>
                                        <p:tgtEl>
                                          <p:spTgt spid="17"/>
                                        </p:tgtEl>
                                        <p:attrNameLst>
                                          <p:attrName>fillcolor</p:attrName>
                                        </p:attrNameLst>
                                      </p:cBhvr>
                                      <p:to>
                                        <a:srgbClr val="FFFFFF"/>
                                      </p:to>
                                    </p:animClr>
                                    <p:set>
                                      <p:cBhvr>
                                        <p:cTn id="83" dur="10" fill="hold"/>
                                        <p:tgtEl>
                                          <p:spTgt spid="17"/>
                                        </p:tgtEl>
                                        <p:attrNameLst>
                                          <p:attrName>fill.type</p:attrName>
                                        </p:attrNameLst>
                                      </p:cBhvr>
                                      <p:to>
                                        <p:strVal val="solid"/>
                                      </p:to>
                                    </p:set>
                                    <p:set>
                                      <p:cBhvr>
                                        <p:cTn id="84" dur="10" fill="hold"/>
                                        <p:tgtEl>
                                          <p:spTgt spid="17"/>
                                        </p:tgtEl>
                                        <p:attrNameLst>
                                          <p:attrName>fill.on</p:attrName>
                                        </p:attrNameLst>
                                      </p:cBhvr>
                                      <p:to>
                                        <p:strVal val="true"/>
                                      </p:to>
                                    </p:set>
                                  </p:childTnLst>
                                </p:cTn>
                              </p:par>
                              <p:par>
                                <p:cTn id="85" presetID="1" presetClass="entr" presetSubtype="0" fill="hold" grpId="5" nodeType="withEffect">
                                  <p:stCondLst>
                                    <p:cond delay="200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xit" presetSubtype="0" fill="hold" grpId="5" nodeType="withEffect">
                                  <p:stCondLst>
                                    <p:cond delay="2000"/>
                                  </p:stCondLst>
                                  <p:childTnLst>
                                    <p:set>
                                      <p:cBhvr>
                                        <p:cTn id="88" dur="1" fill="hold">
                                          <p:stCondLst>
                                            <p:cond delay="0"/>
                                          </p:stCondLst>
                                        </p:cTn>
                                        <p:tgtEl>
                                          <p:spTgt spid="21"/>
                                        </p:tgtEl>
                                        <p:attrNameLst>
                                          <p:attrName>style.visibility</p:attrName>
                                        </p:attrNameLst>
                                      </p:cBhvr>
                                      <p:to>
                                        <p:strVal val="hidden"/>
                                      </p:to>
                                    </p:set>
                                  </p:childTnLst>
                                </p:cTn>
                              </p:par>
                              <p:par>
                                <p:cTn id="89" presetID="7" presetClass="emph" presetSubtype="2" fill="hold" nodeType="withEffect">
                                  <p:stCondLst>
                                    <p:cond delay="2000"/>
                                  </p:stCondLst>
                                  <p:childTnLst>
                                    <p:animClr clrSpc="rgb" dir="cw">
                                      <p:cBhvr>
                                        <p:cTn id="90" dur="10" fill="hold"/>
                                        <p:tgtEl>
                                          <p:spTgt spid="11"/>
                                        </p:tgtEl>
                                        <p:attrNameLst>
                                          <p:attrName>stroke.color</p:attrName>
                                        </p:attrNameLst>
                                      </p:cBhvr>
                                      <p:to>
                                        <a:srgbClr val="FF0000"/>
                                      </p:to>
                                    </p:animClr>
                                    <p:set>
                                      <p:cBhvr>
                                        <p:cTn id="91" dur="10" fill="hold"/>
                                        <p:tgtEl>
                                          <p:spTgt spid="11"/>
                                        </p:tgtEl>
                                        <p:attrNameLst>
                                          <p:attrName>stroke.on</p:attrName>
                                        </p:attrNameLst>
                                      </p:cBhvr>
                                      <p:to>
                                        <p:strVal val="true"/>
                                      </p:to>
                                    </p:set>
                                  </p:childTnLst>
                                </p:cTn>
                              </p:par>
                              <p:par>
                                <p:cTn id="92" presetID="1" presetClass="emph" presetSubtype="2" fill="hold" nodeType="withEffect">
                                  <p:stCondLst>
                                    <p:cond delay="2000"/>
                                  </p:stCondLst>
                                  <p:childTnLst>
                                    <p:animClr clrSpc="rgb" dir="cw">
                                      <p:cBhvr>
                                        <p:cTn id="93" dur="10" fill="hold"/>
                                        <p:tgtEl>
                                          <p:spTgt spid="17"/>
                                        </p:tgtEl>
                                        <p:attrNameLst>
                                          <p:attrName>fillcolor</p:attrName>
                                        </p:attrNameLst>
                                      </p:cBhvr>
                                      <p:to>
                                        <a:srgbClr val="FF0000"/>
                                      </p:to>
                                    </p:animClr>
                                    <p:set>
                                      <p:cBhvr>
                                        <p:cTn id="94" dur="10" fill="hold"/>
                                        <p:tgtEl>
                                          <p:spTgt spid="17"/>
                                        </p:tgtEl>
                                        <p:attrNameLst>
                                          <p:attrName>fill.type</p:attrName>
                                        </p:attrNameLst>
                                      </p:cBhvr>
                                      <p:to>
                                        <p:strVal val="solid"/>
                                      </p:to>
                                    </p:set>
                                    <p:set>
                                      <p:cBhvr>
                                        <p:cTn id="95" dur="10" fill="hold"/>
                                        <p:tgtEl>
                                          <p:spTgt spid="17"/>
                                        </p:tgtEl>
                                        <p:attrNameLst>
                                          <p:attrName>fill.on</p:attrName>
                                        </p:attrNameLst>
                                      </p:cBhvr>
                                      <p:to>
                                        <p:strVal val="true"/>
                                      </p:to>
                                    </p:set>
                                  </p:childTnLst>
                                </p:cTn>
                              </p:par>
                              <p:par>
                                <p:cTn id="96" presetID="1" presetClass="exit" presetSubtype="0" fill="hold" grpId="6" nodeType="withEffect">
                                  <p:stCondLst>
                                    <p:cond delay="2500"/>
                                  </p:stCondLst>
                                  <p:childTnLst>
                                    <p:set>
                                      <p:cBhvr>
                                        <p:cTn id="97" dur="1" fill="hold">
                                          <p:stCondLst>
                                            <p:cond delay="0"/>
                                          </p:stCondLst>
                                        </p:cTn>
                                        <p:tgtEl>
                                          <p:spTgt spid="22"/>
                                        </p:tgtEl>
                                        <p:attrNameLst>
                                          <p:attrName>style.visibility</p:attrName>
                                        </p:attrNameLst>
                                      </p:cBhvr>
                                      <p:to>
                                        <p:strVal val="hidden"/>
                                      </p:to>
                                    </p:set>
                                  </p:childTnLst>
                                </p:cTn>
                              </p:par>
                              <p:par>
                                <p:cTn id="98" presetID="1" presetClass="entr" presetSubtype="0" fill="hold" grpId="6" nodeType="withEffect">
                                  <p:stCondLst>
                                    <p:cond delay="2500"/>
                                  </p:stCondLst>
                                  <p:childTnLst>
                                    <p:set>
                                      <p:cBhvr>
                                        <p:cTn id="99" dur="1" fill="hold">
                                          <p:stCondLst>
                                            <p:cond delay="0"/>
                                          </p:stCondLst>
                                        </p:cTn>
                                        <p:tgtEl>
                                          <p:spTgt spid="21"/>
                                        </p:tgtEl>
                                        <p:attrNameLst>
                                          <p:attrName>style.visibility</p:attrName>
                                        </p:attrNameLst>
                                      </p:cBhvr>
                                      <p:to>
                                        <p:strVal val="visible"/>
                                      </p:to>
                                    </p:set>
                                  </p:childTnLst>
                                </p:cTn>
                              </p:par>
                              <p:par>
                                <p:cTn id="100" presetID="7" presetClass="emph" presetSubtype="2" fill="hold" nodeType="withEffect">
                                  <p:stCondLst>
                                    <p:cond delay="2500"/>
                                  </p:stCondLst>
                                  <p:childTnLst>
                                    <p:animClr clrSpc="rgb" dir="cw">
                                      <p:cBhvr>
                                        <p:cTn id="101" dur="10" fill="hold"/>
                                        <p:tgtEl>
                                          <p:spTgt spid="11"/>
                                        </p:tgtEl>
                                        <p:attrNameLst>
                                          <p:attrName>stroke.color</p:attrName>
                                        </p:attrNameLst>
                                      </p:cBhvr>
                                      <p:to>
                                        <a:srgbClr val="595959"/>
                                      </p:to>
                                    </p:animClr>
                                    <p:set>
                                      <p:cBhvr>
                                        <p:cTn id="102" dur="10" fill="hold"/>
                                        <p:tgtEl>
                                          <p:spTgt spid="11"/>
                                        </p:tgtEl>
                                        <p:attrNameLst>
                                          <p:attrName>stroke.on</p:attrName>
                                        </p:attrNameLst>
                                      </p:cBhvr>
                                      <p:to>
                                        <p:strVal val="true"/>
                                      </p:to>
                                    </p:set>
                                  </p:childTnLst>
                                </p:cTn>
                              </p:par>
                              <p:par>
                                <p:cTn id="103" presetID="1" presetClass="emph" presetSubtype="2" fill="hold" nodeType="withEffect">
                                  <p:stCondLst>
                                    <p:cond delay="2500"/>
                                  </p:stCondLst>
                                  <p:childTnLst>
                                    <p:animClr clrSpc="rgb" dir="cw">
                                      <p:cBhvr>
                                        <p:cTn id="104" dur="10" fill="hold"/>
                                        <p:tgtEl>
                                          <p:spTgt spid="17"/>
                                        </p:tgtEl>
                                        <p:attrNameLst>
                                          <p:attrName>fillcolor</p:attrName>
                                        </p:attrNameLst>
                                      </p:cBhvr>
                                      <p:to>
                                        <a:srgbClr val="FFFFFF"/>
                                      </p:to>
                                    </p:animClr>
                                    <p:set>
                                      <p:cBhvr>
                                        <p:cTn id="105" dur="10" fill="hold"/>
                                        <p:tgtEl>
                                          <p:spTgt spid="17"/>
                                        </p:tgtEl>
                                        <p:attrNameLst>
                                          <p:attrName>fill.type</p:attrName>
                                        </p:attrNameLst>
                                      </p:cBhvr>
                                      <p:to>
                                        <p:strVal val="solid"/>
                                      </p:to>
                                    </p:set>
                                    <p:set>
                                      <p:cBhvr>
                                        <p:cTn id="106" dur="10" fill="hold"/>
                                        <p:tgtEl>
                                          <p:spTgt spid="17"/>
                                        </p:tgtEl>
                                        <p:attrNameLst>
                                          <p:attrName>fill.on</p:attrName>
                                        </p:attrNameLst>
                                      </p:cBhvr>
                                      <p:to>
                                        <p:strVal val="true"/>
                                      </p:to>
                                    </p:set>
                                  </p:childTnLst>
                                </p:cTn>
                              </p:par>
                              <p:par>
                                <p:cTn id="107" presetID="1" presetClass="entr" presetSubtype="0" fill="hold" grpId="7" nodeType="withEffect">
                                  <p:stCondLst>
                                    <p:cond delay="300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xit" presetSubtype="0" fill="hold" grpId="7" nodeType="withEffect">
                                  <p:stCondLst>
                                    <p:cond delay="3000"/>
                                  </p:stCondLst>
                                  <p:childTnLst>
                                    <p:set>
                                      <p:cBhvr>
                                        <p:cTn id="110" dur="1" fill="hold">
                                          <p:stCondLst>
                                            <p:cond delay="0"/>
                                          </p:stCondLst>
                                        </p:cTn>
                                        <p:tgtEl>
                                          <p:spTgt spid="21"/>
                                        </p:tgtEl>
                                        <p:attrNameLst>
                                          <p:attrName>style.visibility</p:attrName>
                                        </p:attrNameLst>
                                      </p:cBhvr>
                                      <p:to>
                                        <p:strVal val="hidden"/>
                                      </p:to>
                                    </p:set>
                                  </p:childTnLst>
                                </p:cTn>
                              </p:par>
                              <p:par>
                                <p:cTn id="111" presetID="7" presetClass="emph" presetSubtype="2" fill="hold" nodeType="withEffect">
                                  <p:stCondLst>
                                    <p:cond delay="3000"/>
                                  </p:stCondLst>
                                  <p:childTnLst>
                                    <p:animClr clrSpc="rgb" dir="cw">
                                      <p:cBhvr>
                                        <p:cTn id="112" dur="10" fill="hold"/>
                                        <p:tgtEl>
                                          <p:spTgt spid="11"/>
                                        </p:tgtEl>
                                        <p:attrNameLst>
                                          <p:attrName>stroke.color</p:attrName>
                                        </p:attrNameLst>
                                      </p:cBhvr>
                                      <p:to>
                                        <a:srgbClr val="FF0000"/>
                                      </p:to>
                                    </p:animClr>
                                    <p:set>
                                      <p:cBhvr>
                                        <p:cTn id="113" dur="10" fill="hold"/>
                                        <p:tgtEl>
                                          <p:spTgt spid="11"/>
                                        </p:tgtEl>
                                        <p:attrNameLst>
                                          <p:attrName>stroke.on</p:attrName>
                                        </p:attrNameLst>
                                      </p:cBhvr>
                                      <p:to>
                                        <p:strVal val="true"/>
                                      </p:to>
                                    </p:set>
                                  </p:childTnLst>
                                </p:cTn>
                              </p:par>
                              <p:par>
                                <p:cTn id="114" presetID="1" presetClass="emph" presetSubtype="2" fill="hold" nodeType="withEffect">
                                  <p:stCondLst>
                                    <p:cond delay="3000"/>
                                  </p:stCondLst>
                                  <p:childTnLst>
                                    <p:animClr clrSpc="rgb" dir="cw">
                                      <p:cBhvr>
                                        <p:cTn id="115" dur="10" fill="hold"/>
                                        <p:tgtEl>
                                          <p:spTgt spid="17"/>
                                        </p:tgtEl>
                                        <p:attrNameLst>
                                          <p:attrName>fillcolor</p:attrName>
                                        </p:attrNameLst>
                                      </p:cBhvr>
                                      <p:to>
                                        <a:srgbClr val="FF0000"/>
                                      </p:to>
                                    </p:animClr>
                                    <p:set>
                                      <p:cBhvr>
                                        <p:cTn id="116" dur="10" fill="hold"/>
                                        <p:tgtEl>
                                          <p:spTgt spid="17"/>
                                        </p:tgtEl>
                                        <p:attrNameLst>
                                          <p:attrName>fill.type</p:attrName>
                                        </p:attrNameLst>
                                      </p:cBhvr>
                                      <p:to>
                                        <p:strVal val="solid"/>
                                      </p:to>
                                    </p:set>
                                    <p:set>
                                      <p:cBhvr>
                                        <p:cTn id="117" dur="10" fill="hold"/>
                                        <p:tgtEl>
                                          <p:spTgt spid="17"/>
                                        </p:tgtEl>
                                        <p:attrNameLst>
                                          <p:attrName>fill.on</p:attrName>
                                        </p:attrNameLst>
                                      </p:cBhvr>
                                      <p:to>
                                        <p:strVal val="true"/>
                                      </p:to>
                                    </p:set>
                                  </p:childTnLst>
                                </p:cTn>
                              </p:par>
                              <p:par>
                                <p:cTn id="118" presetID="1" presetClass="exit" presetSubtype="0" fill="hold" grpId="8" nodeType="withEffect">
                                  <p:stCondLst>
                                    <p:cond delay="3500"/>
                                  </p:stCondLst>
                                  <p:childTnLst>
                                    <p:set>
                                      <p:cBhvr>
                                        <p:cTn id="119" dur="1" fill="hold">
                                          <p:stCondLst>
                                            <p:cond delay="0"/>
                                          </p:stCondLst>
                                        </p:cTn>
                                        <p:tgtEl>
                                          <p:spTgt spid="22"/>
                                        </p:tgtEl>
                                        <p:attrNameLst>
                                          <p:attrName>style.visibility</p:attrName>
                                        </p:attrNameLst>
                                      </p:cBhvr>
                                      <p:to>
                                        <p:strVal val="hidden"/>
                                      </p:to>
                                    </p:set>
                                  </p:childTnLst>
                                </p:cTn>
                              </p:par>
                              <p:par>
                                <p:cTn id="120" presetID="1" presetClass="entr" presetSubtype="0" fill="hold" grpId="8" nodeType="withEffect">
                                  <p:stCondLst>
                                    <p:cond delay="3500"/>
                                  </p:stCondLst>
                                  <p:childTnLst>
                                    <p:set>
                                      <p:cBhvr>
                                        <p:cTn id="121" dur="1" fill="hold">
                                          <p:stCondLst>
                                            <p:cond delay="0"/>
                                          </p:stCondLst>
                                        </p:cTn>
                                        <p:tgtEl>
                                          <p:spTgt spid="21"/>
                                        </p:tgtEl>
                                        <p:attrNameLst>
                                          <p:attrName>style.visibility</p:attrName>
                                        </p:attrNameLst>
                                      </p:cBhvr>
                                      <p:to>
                                        <p:strVal val="visible"/>
                                      </p:to>
                                    </p:set>
                                  </p:childTnLst>
                                </p:cTn>
                              </p:par>
                              <p:par>
                                <p:cTn id="122" presetID="7" presetClass="emph" presetSubtype="2" fill="hold" nodeType="withEffect">
                                  <p:stCondLst>
                                    <p:cond delay="3500"/>
                                  </p:stCondLst>
                                  <p:childTnLst>
                                    <p:animClr clrSpc="rgb" dir="cw">
                                      <p:cBhvr>
                                        <p:cTn id="123" dur="10" fill="hold"/>
                                        <p:tgtEl>
                                          <p:spTgt spid="11"/>
                                        </p:tgtEl>
                                        <p:attrNameLst>
                                          <p:attrName>stroke.color</p:attrName>
                                        </p:attrNameLst>
                                      </p:cBhvr>
                                      <p:to>
                                        <a:srgbClr val="595959"/>
                                      </p:to>
                                    </p:animClr>
                                    <p:set>
                                      <p:cBhvr>
                                        <p:cTn id="124" dur="10" fill="hold"/>
                                        <p:tgtEl>
                                          <p:spTgt spid="11"/>
                                        </p:tgtEl>
                                        <p:attrNameLst>
                                          <p:attrName>stroke.on</p:attrName>
                                        </p:attrNameLst>
                                      </p:cBhvr>
                                      <p:to>
                                        <p:strVal val="true"/>
                                      </p:to>
                                    </p:set>
                                  </p:childTnLst>
                                </p:cTn>
                              </p:par>
                              <p:par>
                                <p:cTn id="125" presetID="1" presetClass="emph" presetSubtype="2" fill="hold" nodeType="withEffect">
                                  <p:stCondLst>
                                    <p:cond delay="3500"/>
                                  </p:stCondLst>
                                  <p:childTnLst>
                                    <p:animClr clrSpc="rgb" dir="cw">
                                      <p:cBhvr>
                                        <p:cTn id="126" dur="10" fill="hold"/>
                                        <p:tgtEl>
                                          <p:spTgt spid="17"/>
                                        </p:tgtEl>
                                        <p:attrNameLst>
                                          <p:attrName>fillcolor</p:attrName>
                                        </p:attrNameLst>
                                      </p:cBhvr>
                                      <p:to>
                                        <a:srgbClr val="FFFFFF"/>
                                      </p:to>
                                    </p:animClr>
                                    <p:set>
                                      <p:cBhvr>
                                        <p:cTn id="127" dur="10" fill="hold"/>
                                        <p:tgtEl>
                                          <p:spTgt spid="17"/>
                                        </p:tgtEl>
                                        <p:attrNameLst>
                                          <p:attrName>fill.type</p:attrName>
                                        </p:attrNameLst>
                                      </p:cBhvr>
                                      <p:to>
                                        <p:strVal val="solid"/>
                                      </p:to>
                                    </p:set>
                                    <p:set>
                                      <p:cBhvr>
                                        <p:cTn id="128" dur="10" fill="hold"/>
                                        <p:tgtEl>
                                          <p:spTgt spid="17"/>
                                        </p:tgtEl>
                                        <p:attrNameLst>
                                          <p:attrName>fill.on</p:attrName>
                                        </p:attrNameLst>
                                      </p:cBhvr>
                                      <p:to>
                                        <p:strVal val="true"/>
                                      </p:to>
                                    </p:set>
                                  </p:childTnLst>
                                </p:cTn>
                              </p:par>
                              <p:par>
                                <p:cTn id="129" presetID="1" presetClass="entr" presetSubtype="0" fill="hold" grpId="10" nodeType="withEffect">
                                  <p:stCondLst>
                                    <p:cond delay="4000"/>
                                  </p:stCondLst>
                                  <p:childTnLst>
                                    <p:set>
                                      <p:cBhvr>
                                        <p:cTn id="130" dur="1" fill="hold">
                                          <p:stCondLst>
                                            <p:cond delay="0"/>
                                          </p:stCondLst>
                                        </p:cTn>
                                        <p:tgtEl>
                                          <p:spTgt spid="22"/>
                                        </p:tgtEl>
                                        <p:attrNameLst>
                                          <p:attrName>style.visibility</p:attrName>
                                        </p:attrNameLst>
                                      </p:cBhvr>
                                      <p:to>
                                        <p:strVal val="visible"/>
                                      </p:to>
                                    </p:set>
                                  </p:childTnLst>
                                </p:cTn>
                              </p:par>
                              <p:par>
                                <p:cTn id="131" presetID="1" presetClass="exit" presetSubtype="0" fill="hold" grpId="9" nodeType="withEffect">
                                  <p:stCondLst>
                                    <p:cond delay="4000"/>
                                  </p:stCondLst>
                                  <p:childTnLst>
                                    <p:set>
                                      <p:cBhvr>
                                        <p:cTn id="132" dur="1" fill="hold">
                                          <p:stCondLst>
                                            <p:cond delay="0"/>
                                          </p:stCondLst>
                                        </p:cTn>
                                        <p:tgtEl>
                                          <p:spTgt spid="21"/>
                                        </p:tgtEl>
                                        <p:attrNameLst>
                                          <p:attrName>style.visibility</p:attrName>
                                        </p:attrNameLst>
                                      </p:cBhvr>
                                      <p:to>
                                        <p:strVal val="hidden"/>
                                      </p:to>
                                    </p:set>
                                  </p:childTnLst>
                                </p:cTn>
                              </p:par>
                              <p:par>
                                <p:cTn id="133" presetID="7" presetClass="emph" presetSubtype="2" fill="hold" nodeType="withEffect">
                                  <p:stCondLst>
                                    <p:cond delay="4000"/>
                                  </p:stCondLst>
                                  <p:childTnLst>
                                    <p:animClr clrSpc="rgb" dir="cw">
                                      <p:cBhvr>
                                        <p:cTn id="134" dur="10" fill="hold"/>
                                        <p:tgtEl>
                                          <p:spTgt spid="11"/>
                                        </p:tgtEl>
                                        <p:attrNameLst>
                                          <p:attrName>stroke.color</p:attrName>
                                        </p:attrNameLst>
                                      </p:cBhvr>
                                      <p:to>
                                        <a:srgbClr val="FF0000"/>
                                      </p:to>
                                    </p:animClr>
                                    <p:set>
                                      <p:cBhvr>
                                        <p:cTn id="135" dur="10" fill="hold"/>
                                        <p:tgtEl>
                                          <p:spTgt spid="11"/>
                                        </p:tgtEl>
                                        <p:attrNameLst>
                                          <p:attrName>stroke.on</p:attrName>
                                        </p:attrNameLst>
                                      </p:cBhvr>
                                      <p:to>
                                        <p:strVal val="true"/>
                                      </p:to>
                                    </p:set>
                                  </p:childTnLst>
                                </p:cTn>
                              </p:par>
                              <p:par>
                                <p:cTn id="136" presetID="1" presetClass="emph" presetSubtype="2" fill="hold" nodeType="withEffect">
                                  <p:stCondLst>
                                    <p:cond delay="4000"/>
                                  </p:stCondLst>
                                  <p:childTnLst>
                                    <p:animClr clrSpc="rgb" dir="cw">
                                      <p:cBhvr>
                                        <p:cTn id="137" dur="10" fill="hold"/>
                                        <p:tgtEl>
                                          <p:spTgt spid="17"/>
                                        </p:tgtEl>
                                        <p:attrNameLst>
                                          <p:attrName>fillcolor</p:attrName>
                                        </p:attrNameLst>
                                      </p:cBhvr>
                                      <p:to>
                                        <a:srgbClr val="FF0000"/>
                                      </p:to>
                                    </p:animClr>
                                    <p:set>
                                      <p:cBhvr>
                                        <p:cTn id="138" dur="10" fill="hold"/>
                                        <p:tgtEl>
                                          <p:spTgt spid="17"/>
                                        </p:tgtEl>
                                        <p:attrNameLst>
                                          <p:attrName>fill.type</p:attrName>
                                        </p:attrNameLst>
                                      </p:cBhvr>
                                      <p:to>
                                        <p:strVal val="solid"/>
                                      </p:to>
                                    </p:set>
                                    <p:set>
                                      <p:cBhvr>
                                        <p:cTn id="139" dur="10" fill="hold"/>
                                        <p:tgtEl>
                                          <p:spTgt spid="17"/>
                                        </p:tgtEl>
                                        <p:attrNameLst>
                                          <p:attrName>fill.on</p:attrName>
                                        </p:attrNameLst>
                                      </p:cBhvr>
                                      <p:to>
                                        <p:strVal val="true"/>
                                      </p:to>
                                    </p:set>
                                  </p:childTnLst>
                                </p:cTn>
                              </p:par>
                              <p:par>
                                <p:cTn id="140" presetID="1" presetClass="exit" presetSubtype="0" fill="hold" grpId="11" nodeType="withEffect">
                                  <p:stCondLst>
                                    <p:cond delay="4500"/>
                                  </p:stCondLst>
                                  <p:childTnLst>
                                    <p:set>
                                      <p:cBhvr>
                                        <p:cTn id="141" dur="1" fill="hold">
                                          <p:stCondLst>
                                            <p:cond delay="0"/>
                                          </p:stCondLst>
                                        </p:cTn>
                                        <p:tgtEl>
                                          <p:spTgt spid="22"/>
                                        </p:tgtEl>
                                        <p:attrNameLst>
                                          <p:attrName>style.visibility</p:attrName>
                                        </p:attrNameLst>
                                      </p:cBhvr>
                                      <p:to>
                                        <p:strVal val="hidden"/>
                                      </p:to>
                                    </p:set>
                                  </p:childTnLst>
                                </p:cTn>
                              </p:par>
                              <p:par>
                                <p:cTn id="142" presetID="1" presetClass="entr" presetSubtype="0" fill="hold" grpId="10" nodeType="withEffect">
                                  <p:stCondLst>
                                    <p:cond delay="4500"/>
                                  </p:stCondLst>
                                  <p:childTnLst>
                                    <p:set>
                                      <p:cBhvr>
                                        <p:cTn id="143" dur="1" fill="hold">
                                          <p:stCondLst>
                                            <p:cond delay="0"/>
                                          </p:stCondLst>
                                        </p:cTn>
                                        <p:tgtEl>
                                          <p:spTgt spid="21"/>
                                        </p:tgtEl>
                                        <p:attrNameLst>
                                          <p:attrName>style.visibility</p:attrName>
                                        </p:attrNameLst>
                                      </p:cBhvr>
                                      <p:to>
                                        <p:strVal val="visible"/>
                                      </p:to>
                                    </p:set>
                                  </p:childTnLst>
                                </p:cTn>
                              </p:par>
                              <p:par>
                                <p:cTn id="144" presetID="7" presetClass="emph" presetSubtype="2" fill="hold" nodeType="withEffect">
                                  <p:stCondLst>
                                    <p:cond delay="4500"/>
                                  </p:stCondLst>
                                  <p:childTnLst>
                                    <p:animClr clrSpc="rgb" dir="cw">
                                      <p:cBhvr>
                                        <p:cTn id="145" dur="10" fill="hold"/>
                                        <p:tgtEl>
                                          <p:spTgt spid="11"/>
                                        </p:tgtEl>
                                        <p:attrNameLst>
                                          <p:attrName>stroke.color</p:attrName>
                                        </p:attrNameLst>
                                      </p:cBhvr>
                                      <p:to>
                                        <a:srgbClr val="FF0000"/>
                                      </p:to>
                                    </p:animClr>
                                    <p:set>
                                      <p:cBhvr>
                                        <p:cTn id="146" dur="10" fill="hold"/>
                                        <p:tgtEl>
                                          <p:spTgt spid="11"/>
                                        </p:tgtEl>
                                        <p:attrNameLst>
                                          <p:attrName>stroke.on</p:attrName>
                                        </p:attrNameLst>
                                      </p:cBhvr>
                                      <p:to>
                                        <p:strVal val="true"/>
                                      </p:to>
                                    </p:set>
                                  </p:childTnLst>
                                </p:cTn>
                              </p:par>
                              <p:par>
                                <p:cTn id="147" presetID="1" presetClass="emph" presetSubtype="2" fill="hold" nodeType="withEffect">
                                  <p:stCondLst>
                                    <p:cond delay="4500"/>
                                  </p:stCondLst>
                                  <p:childTnLst>
                                    <p:animClr clrSpc="rgb" dir="cw">
                                      <p:cBhvr>
                                        <p:cTn id="148" dur="10" fill="hold"/>
                                        <p:tgtEl>
                                          <p:spTgt spid="17"/>
                                        </p:tgtEl>
                                        <p:attrNameLst>
                                          <p:attrName>fillcolor</p:attrName>
                                        </p:attrNameLst>
                                      </p:cBhvr>
                                      <p:to>
                                        <a:srgbClr val="FFFFFF"/>
                                      </p:to>
                                    </p:animClr>
                                    <p:set>
                                      <p:cBhvr>
                                        <p:cTn id="149" dur="10" fill="hold"/>
                                        <p:tgtEl>
                                          <p:spTgt spid="17"/>
                                        </p:tgtEl>
                                        <p:attrNameLst>
                                          <p:attrName>fill.type</p:attrName>
                                        </p:attrNameLst>
                                      </p:cBhvr>
                                      <p:to>
                                        <p:strVal val="solid"/>
                                      </p:to>
                                    </p:set>
                                    <p:set>
                                      <p:cBhvr>
                                        <p:cTn id="150" dur="10" fill="hold"/>
                                        <p:tgtEl>
                                          <p:spTgt spid="17"/>
                                        </p:tgtEl>
                                        <p:attrNameLst>
                                          <p:attrName>fill.on</p:attrName>
                                        </p:attrNameLst>
                                      </p:cBhvr>
                                      <p:to>
                                        <p:strVal val="true"/>
                                      </p:to>
                                    </p:set>
                                  </p:childTnLst>
                                </p:cTn>
                              </p:par>
                              <p:par>
                                <p:cTn id="151" presetID="1" presetClass="entr" presetSubtype="0" fill="hold" grpId="12" nodeType="withEffect">
                                  <p:stCondLst>
                                    <p:cond delay="5000"/>
                                  </p:stCondLst>
                                  <p:childTnLst>
                                    <p:set>
                                      <p:cBhvr>
                                        <p:cTn id="152" dur="1" fill="hold">
                                          <p:stCondLst>
                                            <p:cond delay="0"/>
                                          </p:stCondLst>
                                        </p:cTn>
                                        <p:tgtEl>
                                          <p:spTgt spid="22"/>
                                        </p:tgtEl>
                                        <p:attrNameLst>
                                          <p:attrName>style.visibility</p:attrName>
                                        </p:attrNameLst>
                                      </p:cBhvr>
                                      <p:to>
                                        <p:strVal val="visible"/>
                                      </p:to>
                                    </p:set>
                                  </p:childTnLst>
                                </p:cTn>
                              </p:par>
                              <p:par>
                                <p:cTn id="153" presetID="1" presetClass="exit" presetSubtype="0" fill="hold" grpId="11" nodeType="withEffect">
                                  <p:stCondLst>
                                    <p:cond delay="5000"/>
                                  </p:stCondLst>
                                  <p:childTnLst>
                                    <p:set>
                                      <p:cBhvr>
                                        <p:cTn id="154" dur="1" fill="hold">
                                          <p:stCondLst>
                                            <p:cond delay="0"/>
                                          </p:stCondLst>
                                        </p:cTn>
                                        <p:tgtEl>
                                          <p:spTgt spid="21"/>
                                        </p:tgtEl>
                                        <p:attrNameLst>
                                          <p:attrName>style.visibility</p:attrName>
                                        </p:attrNameLst>
                                      </p:cBhvr>
                                      <p:to>
                                        <p:strVal val="hidden"/>
                                      </p:to>
                                    </p:set>
                                  </p:childTnLst>
                                </p:cTn>
                              </p:par>
                              <p:par>
                                <p:cTn id="155" presetID="7" presetClass="emph" presetSubtype="2" fill="hold" nodeType="withEffect">
                                  <p:stCondLst>
                                    <p:cond delay="5000"/>
                                  </p:stCondLst>
                                  <p:childTnLst>
                                    <p:animClr clrSpc="rgb" dir="cw">
                                      <p:cBhvr>
                                        <p:cTn id="156" dur="10" fill="hold"/>
                                        <p:tgtEl>
                                          <p:spTgt spid="11"/>
                                        </p:tgtEl>
                                        <p:attrNameLst>
                                          <p:attrName>stroke.color</p:attrName>
                                        </p:attrNameLst>
                                      </p:cBhvr>
                                      <p:to>
                                        <a:srgbClr val="FF0000"/>
                                      </p:to>
                                    </p:animClr>
                                    <p:set>
                                      <p:cBhvr>
                                        <p:cTn id="157" dur="10" fill="hold"/>
                                        <p:tgtEl>
                                          <p:spTgt spid="11"/>
                                        </p:tgtEl>
                                        <p:attrNameLst>
                                          <p:attrName>stroke.on</p:attrName>
                                        </p:attrNameLst>
                                      </p:cBhvr>
                                      <p:to>
                                        <p:strVal val="true"/>
                                      </p:to>
                                    </p:set>
                                  </p:childTnLst>
                                </p:cTn>
                              </p:par>
                              <p:par>
                                <p:cTn id="158" presetID="1" presetClass="emph" presetSubtype="2" fill="hold" nodeType="withEffect">
                                  <p:stCondLst>
                                    <p:cond delay="5000"/>
                                  </p:stCondLst>
                                  <p:childTnLst>
                                    <p:animClr clrSpc="rgb" dir="cw">
                                      <p:cBhvr>
                                        <p:cTn id="159" dur="10" fill="hold"/>
                                        <p:tgtEl>
                                          <p:spTgt spid="17"/>
                                        </p:tgtEl>
                                        <p:attrNameLst>
                                          <p:attrName>fillcolor</p:attrName>
                                        </p:attrNameLst>
                                      </p:cBhvr>
                                      <p:to>
                                        <a:srgbClr val="FF0000"/>
                                      </p:to>
                                    </p:animClr>
                                    <p:set>
                                      <p:cBhvr>
                                        <p:cTn id="160" dur="10" fill="hold"/>
                                        <p:tgtEl>
                                          <p:spTgt spid="17"/>
                                        </p:tgtEl>
                                        <p:attrNameLst>
                                          <p:attrName>fill.type</p:attrName>
                                        </p:attrNameLst>
                                      </p:cBhvr>
                                      <p:to>
                                        <p:strVal val="solid"/>
                                      </p:to>
                                    </p:set>
                                    <p:set>
                                      <p:cBhvr>
                                        <p:cTn id="161" dur="10" fill="hold"/>
                                        <p:tgtEl>
                                          <p:spTgt spid="17"/>
                                        </p:tgtEl>
                                        <p:attrNameLst>
                                          <p:attrName>fill.on</p:attrName>
                                        </p:attrNameLst>
                                      </p:cBhvr>
                                      <p:to>
                                        <p:strVal val="true"/>
                                      </p:to>
                                    </p:set>
                                  </p:childTnLst>
                                </p:cTn>
                              </p:par>
                              <p:par>
                                <p:cTn id="162" presetID="10" presetClass="entr" presetSubtype="0" fill="hold" nodeType="withEffect">
                                  <p:stCondLst>
                                    <p:cond delay="1500"/>
                                  </p:stCondLst>
                                  <p:childTnLst>
                                    <p:set>
                                      <p:cBhvr>
                                        <p:cTn id="163" dur="1" fill="hold">
                                          <p:stCondLst>
                                            <p:cond delay="0"/>
                                          </p:stCondLst>
                                        </p:cTn>
                                        <p:tgtEl>
                                          <p:spTgt spid="23"/>
                                        </p:tgtEl>
                                        <p:attrNameLst>
                                          <p:attrName>style.visibility</p:attrName>
                                        </p:attrNameLst>
                                      </p:cBhvr>
                                      <p:to>
                                        <p:strVal val="visible"/>
                                      </p:to>
                                    </p:set>
                                    <p:animEffect transition="in" filter="fade">
                                      <p:cBhvr>
                                        <p:cTn id="164" dur="3000"/>
                                        <p:tgtEl>
                                          <p:spTgt spid="23"/>
                                        </p:tgtEl>
                                      </p:cBhvr>
                                    </p:animEffect>
                                  </p:childTnLst>
                                </p:cTn>
                              </p:par>
                              <p:par>
                                <p:cTn id="165" presetID="10" presetClass="entr" presetSubtype="0" fill="hold" nodeType="withEffect">
                                  <p:stCondLst>
                                    <p:cond delay="2000"/>
                                  </p:stCondLst>
                                  <p:childTnLst>
                                    <p:set>
                                      <p:cBhvr>
                                        <p:cTn id="166" dur="1" fill="hold">
                                          <p:stCondLst>
                                            <p:cond delay="0"/>
                                          </p:stCondLst>
                                        </p:cTn>
                                        <p:tgtEl>
                                          <p:spTgt spid="24"/>
                                        </p:tgtEl>
                                        <p:attrNameLst>
                                          <p:attrName>style.visibility</p:attrName>
                                        </p:attrNameLst>
                                      </p:cBhvr>
                                      <p:to>
                                        <p:strVal val="visible"/>
                                      </p:to>
                                    </p:set>
                                    <p:animEffect transition="in" filter="fade">
                                      <p:cBhvr>
                                        <p:cTn id="167" dur="3000"/>
                                        <p:tgtEl>
                                          <p:spTgt spid="24"/>
                                        </p:tgtEl>
                                      </p:cBhvr>
                                    </p:animEffect>
                                  </p:childTnLst>
                                </p:cTn>
                              </p:par>
                              <p:par>
                                <p:cTn id="168" presetID="10" presetClass="entr" presetSubtype="0" fill="hold" nodeType="withEffect">
                                  <p:stCondLst>
                                    <p:cond delay="2000"/>
                                  </p:stCondLst>
                                  <p:childTnLst>
                                    <p:set>
                                      <p:cBhvr>
                                        <p:cTn id="169" dur="1" fill="hold">
                                          <p:stCondLst>
                                            <p:cond delay="0"/>
                                          </p:stCondLst>
                                        </p:cTn>
                                        <p:tgtEl>
                                          <p:spTgt spid="27"/>
                                        </p:tgtEl>
                                        <p:attrNameLst>
                                          <p:attrName>style.visibility</p:attrName>
                                        </p:attrNameLst>
                                      </p:cBhvr>
                                      <p:to>
                                        <p:strVal val="visible"/>
                                      </p:to>
                                    </p:set>
                                    <p:animEffect transition="in" filter="fade">
                                      <p:cBhvr>
                                        <p:cTn id="170" dur="3000"/>
                                        <p:tgtEl>
                                          <p:spTgt spid="27"/>
                                        </p:tgtEl>
                                      </p:cBhvr>
                                    </p:animEffect>
                                  </p:childTnLst>
                                </p:cTn>
                              </p:par>
                              <p:par>
                                <p:cTn id="171" presetID="10" presetClass="entr" presetSubtype="0" fill="hold" nodeType="withEffect">
                                  <p:stCondLst>
                                    <p:cond delay="2500"/>
                                  </p:stCondLst>
                                  <p:childTnLst>
                                    <p:set>
                                      <p:cBhvr>
                                        <p:cTn id="172" dur="1" fill="hold">
                                          <p:stCondLst>
                                            <p:cond delay="0"/>
                                          </p:stCondLst>
                                        </p:cTn>
                                        <p:tgtEl>
                                          <p:spTgt spid="26"/>
                                        </p:tgtEl>
                                        <p:attrNameLst>
                                          <p:attrName>style.visibility</p:attrName>
                                        </p:attrNameLst>
                                      </p:cBhvr>
                                      <p:to>
                                        <p:strVal val="visible"/>
                                      </p:to>
                                    </p:set>
                                    <p:animEffect transition="in" filter="fade">
                                      <p:cBhvr>
                                        <p:cTn id="173" dur="3000"/>
                                        <p:tgtEl>
                                          <p:spTgt spid="26"/>
                                        </p:tgtEl>
                                      </p:cBhvr>
                                    </p:animEffect>
                                  </p:childTnLst>
                                </p:cTn>
                              </p:par>
                              <p:par>
                                <p:cTn id="174" presetID="10" presetClass="entr" presetSubtype="0" fill="hold" nodeType="withEffect">
                                  <p:stCondLst>
                                    <p:cond delay="2500"/>
                                  </p:stCondLst>
                                  <p:childTnLst>
                                    <p:set>
                                      <p:cBhvr>
                                        <p:cTn id="175" dur="1" fill="hold">
                                          <p:stCondLst>
                                            <p:cond delay="0"/>
                                          </p:stCondLst>
                                        </p:cTn>
                                        <p:tgtEl>
                                          <p:spTgt spid="25"/>
                                        </p:tgtEl>
                                        <p:attrNameLst>
                                          <p:attrName>style.visibility</p:attrName>
                                        </p:attrNameLst>
                                      </p:cBhvr>
                                      <p:to>
                                        <p:strVal val="visible"/>
                                      </p:to>
                                    </p:set>
                                    <p:animEffect transition="in" filter="fade">
                                      <p:cBhvr>
                                        <p:cTn id="176" dur="3000"/>
                                        <p:tgtEl>
                                          <p:spTgt spid="25"/>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wipe(left)">
                                      <p:cBhvr>
                                        <p:cTn id="181" dur="750"/>
                                        <p:tgtEl>
                                          <p:spTgt spid="33"/>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wipe(left)">
                                      <p:cBhvr>
                                        <p:cTn id="186" dur="750"/>
                                        <p:tgtEl>
                                          <p:spTgt spid="32"/>
                                        </p:tgtEl>
                                      </p:cBhvr>
                                    </p:animEffect>
                                  </p:childTnLst>
                                </p:cTn>
                              </p:par>
                              <p:par>
                                <p:cTn id="187" presetID="22" presetClass="entr" presetSubtype="8" fill="hold" grpId="0" nodeType="withEffect">
                                  <p:stCondLst>
                                    <p:cond delay="0"/>
                                  </p:stCondLst>
                                  <p:childTnLst>
                                    <p:set>
                                      <p:cBhvr>
                                        <p:cTn id="188" dur="1" fill="hold">
                                          <p:stCondLst>
                                            <p:cond delay="0"/>
                                          </p:stCondLst>
                                        </p:cTn>
                                        <p:tgtEl>
                                          <p:spTgt spid="31"/>
                                        </p:tgtEl>
                                        <p:attrNameLst>
                                          <p:attrName>style.visibility</p:attrName>
                                        </p:attrNameLst>
                                      </p:cBhvr>
                                      <p:to>
                                        <p:strVal val="visible"/>
                                      </p:to>
                                    </p:set>
                                    <p:animEffect transition="in" filter="wipe(left)">
                                      <p:cBhvr>
                                        <p:cTn id="189" dur="750"/>
                                        <p:tgtEl>
                                          <p:spTgt spid="31"/>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1" grpId="3"/>
      <p:bldP spid="21" grpId="4"/>
      <p:bldP spid="21" grpId="5"/>
      <p:bldP spid="21" grpId="6"/>
      <p:bldP spid="21" grpId="7"/>
      <p:bldP spid="21" grpId="8"/>
      <p:bldP spid="21" grpId="9"/>
      <p:bldP spid="21" grpId="10"/>
      <p:bldP spid="21" grpId="11"/>
      <p:bldP spid="22" grpId="0"/>
      <p:bldP spid="22" grpId="1"/>
      <p:bldP spid="22" grpId="2"/>
      <p:bldP spid="22" grpId="3"/>
      <p:bldP spid="22" grpId="4"/>
      <p:bldP spid="22" grpId="5"/>
      <p:bldP spid="22" grpId="6"/>
      <p:bldP spid="22" grpId="7"/>
      <p:bldP spid="22" grpId="8"/>
      <p:bldP spid="22" grpId="9"/>
      <p:bldP spid="22" grpId="10"/>
      <p:bldP spid="22" grpId="11"/>
      <p:bldP spid="22" grpId="12"/>
      <p:bldP spid="31" grpId="0" animBg="1"/>
      <p:bldP spid="32" grpId="0" animBg="1"/>
      <p:bldP spid="33" grpId="0" animBg="1"/>
      <p:bldP spid="34" grpId="0"/>
      <p:bldP spid="35" grpId="0"/>
      <p:bldP spid="35" grpId="1"/>
      <p:bldP spid="28" grpId="0"/>
      <p:bldP spid="28"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2000" y="2057399"/>
            <a:ext cx="2147590" cy="1295400"/>
            <a:chOff x="914400" y="2095500"/>
            <a:chExt cx="2147590" cy="1295400"/>
          </a:xfrm>
        </p:grpSpPr>
        <p:pic>
          <p:nvPicPr>
            <p:cNvPr id="7" name="Picture 6"/>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8" name="Picture 7"/>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9" name="Picture 8"/>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10" name="Picture 9"/>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11" name="Picture 10"/>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12" name="Picture 11"/>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13" name="Picture 12"/>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14" name="Picture 13"/>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15" name="Picture 14"/>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6" name="X"/>
          <p:cNvSpPr/>
          <p:nvPr/>
        </p:nvSpPr>
        <p:spPr>
          <a:xfrm>
            <a:off x="762000" y="2057399"/>
            <a:ext cx="2147590" cy="9906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86%</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(37/43)</a:t>
            </a:r>
          </a:p>
        </p:txBody>
      </p:sp>
      <p:grpSp>
        <p:nvGrpSpPr>
          <p:cNvPr id="17" name="Group 16"/>
          <p:cNvGrpSpPr/>
          <p:nvPr/>
        </p:nvGrpSpPr>
        <p:grpSpPr>
          <a:xfrm>
            <a:off x="3498205" y="2057400"/>
            <a:ext cx="2147590" cy="1295400"/>
            <a:chOff x="914400" y="2095500"/>
            <a:chExt cx="2147590" cy="1295400"/>
          </a:xfrm>
        </p:grpSpPr>
        <p:pic>
          <p:nvPicPr>
            <p:cNvPr id="19" name="Picture 18"/>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20" name="Picture 19"/>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21" name="Picture 20"/>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22" name="Picture 21"/>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23" name="Picture 22"/>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24" name="Picture 23"/>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25" name="Picture 24"/>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26" name="Picture 25"/>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27" name="Picture 26"/>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18" name="X"/>
          <p:cNvSpPr/>
          <p:nvPr/>
        </p:nvSpPr>
        <p:spPr>
          <a:xfrm>
            <a:off x="3498205" y="2057399"/>
            <a:ext cx="2147590" cy="9906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83%</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(45/54)</a:t>
            </a:r>
          </a:p>
        </p:txBody>
      </p:sp>
      <p:grpSp>
        <p:nvGrpSpPr>
          <p:cNvPr id="29" name="Group 28"/>
          <p:cNvGrpSpPr/>
          <p:nvPr/>
        </p:nvGrpSpPr>
        <p:grpSpPr>
          <a:xfrm>
            <a:off x="6248400" y="2057399"/>
            <a:ext cx="2147590" cy="1295400"/>
            <a:chOff x="914400" y="2095500"/>
            <a:chExt cx="2147590" cy="1295400"/>
          </a:xfrm>
        </p:grpSpPr>
        <p:pic>
          <p:nvPicPr>
            <p:cNvPr id="31" name="Picture 30"/>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32" name="Picture 31"/>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33" name="Picture 32"/>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34" name="Picture 33"/>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35" name="Picture 34"/>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36" name="Picture 35"/>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37" name="Picture 36"/>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38" name="Picture 37"/>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39" name="Picture 38"/>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30" name="X"/>
          <p:cNvSpPr/>
          <p:nvPr/>
        </p:nvSpPr>
        <p:spPr>
          <a:xfrm>
            <a:off x="6248400" y="2057398"/>
            <a:ext cx="2147590" cy="1066801"/>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88%</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(28/32)</a:t>
            </a:r>
          </a:p>
        </p:txBody>
      </p:sp>
      <p:sp>
        <p:nvSpPr>
          <p:cNvPr id="41" name="Rectangle 40"/>
          <p:cNvSpPr/>
          <p:nvPr/>
        </p:nvSpPr>
        <p:spPr>
          <a:xfrm>
            <a:off x="609602" y="1066800"/>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5B9BD5"/>
                </a:solidFill>
                <a:effectLst/>
                <a:uLnTx/>
                <a:uFillTx/>
                <a:latin typeface="Calibri Light"/>
                <a:ea typeface="+mn-ea"/>
                <a:cs typeface="+mn-cs"/>
              </a:rPr>
              <a:t>A</a:t>
            </a:r>
            <a:r>
              <a:rPr kumimoji="0" lang="en-US" sz="4000" b="1" i="0" u="none" strike="noStrike" kern="1200" cap="none" spc="0" normalizeH="0" baseline="0" noProof="0">
                <a:ln>
                  <a:noFill/>
                </a:ln>
                <a:solidFill>
                  <a:srgbClr val="5B9BD5"/>
                </a:solidFill>
                <a:effectLst/>
                <a:uLnTx/>
                <a:uFillTx/>
                <a:latin typeface="Calibri Light"/>
                <a:ea typeface="+mn-ea"/>
                <a:cs typeface="+mn-cs"/>
              </a:rPr>
              <a:t> </a:t>
            </a:r>
            <a:r>
              <a:rPr kumimoji="0" lang="en-US" sz="3200" b="0" i="0" u="none" strike="noStrike" kern="1200" cap="none" spc="0" normalizeH="0" baseline="0" noProof="0">
                <a:ln>
                  <a:noFill/>
                </a:ln>
                <a:solidFill>
                  <a:srgbClr val="5B9BD5"/>
                </a:solidFill>
                <a:effectLst/>
                <a:uLnTx/>
                <a:uFillTx/>
                <a:latin typeface="Calibri Light"/>
                <a:ea typeface="+mn-ea"/>
                <a:cs typeface="+mn-cs"/>
              </a:rPr>
              <a:t>company</a:t>
            </a:r>
            <a:endParaRPr kumimoji="0" lang="en-US" sz="4000" b="0" i="0" u="none" strike="noStrike" kern="1200" cap="none" spc="0" normalizeH="0" baseline="0" noProof="0">
              <a:ln>
                <a:noFill/>
              </a:ln>
              <a:solidFill>
                <a:srgbClr val="5B9BD5"/>
              </a:solidFill>
              <a:effectLst/>
              <a:uLnTx/>
              <a:uFillTx/>
              <a:latin typeface="Calibri Light"/>
              <a:ea typeface="+mn-ea"/>
              <a:cs typeface="+mn-cs"/>
            </a:endParaRPr>
          </a:p>
        </p:txBody>
      </p:sp>
      <p:sp>
        <p:nvSpPr>
          <p:cNvPr id="42" name="Rectangle 41"/>
          <p:cNvSpPr/>
          <p:nvPr/>
        </p:nvSpPr>
        <p:spPr>
          <a:xfrm>
            <a:off x="3352801" y="1066801"/>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ED7D31"/>
                </a:solidFill>
                <a:effectLst/>
                <a:uLnTx/>
                <a:uFillTx/>
                <a:latin typeface="Calibri Light"/>
                <a:ea typeface="+mn-ea"/>
                <a:cs typeface="+mn-cs"/>
              </a:rPr>
              <a:t>B</a:t>
            </a:r>
            <a:r>
              <a:rPr kumimoji="0" lang="en-US" sz="4000" b="0" i="0" u="none" strike="noStrike" kern="1200" cap="none" spc="0" normalizeH="0" baseline="0" noProof="0">
                <a:ln>
                  <a:noFill/>
                </a:ln>
                <a:solidFill>
                  <a:srgbClr val="ED7D31"/>
                </a:solidFill>
                <a:effectLst/>
                <a:uLnTx/>
                <a:uFillTx/>
                <a:latin typeface="Calibri Light"/>
                <a:ea typeface="+mn-ea"/>
                <a:cs typeface="+mn-cs"/>
              </a:rPr>
              <a:t> </a:t>
            </a:r>
            <a:r>
              <a:rPr kumimoji="0" lang="en-US" sz="3200" b="0" i="0" u="none" strike="noStrike" kern="1200" cap="none" spc="0" normalizeH="0" baseline="0" noProof="0">
                <a:ln>
                  <a:noFill/>
                </a:ln>
                <a:solidFill>
                  <a:srgbClr val="ED7D31"/>
                </a:solidFill>
                <a:effectLst/>
                <a:uLnTx/>
                <a:uFillTx/>
                <a:latin typeface="Calibri Light"/>
                <a:ea typeface="+mn-ea"/>
                <a:cs typeface="+mn-cs"/>
              </a:rPr>
              <a:t>company</a:t>
            </a:r>
            <a:endParaRPr kumimoji="0" lang="en-US" sz="4000" b="0" i="0" u="none" strike="noStrike" kern="1200" cap="none" spc="0" normalizeH="0" baseline="0" noProof="0">
              <a:ln>
                <a:noFill/>
              </a:ln>
              <a:solidFill>
                <a:srgbClr val="ED7D31"/>
              </a:solidFill>
              <a:effectLst/>
              <a:uLnTx/>
              <a:uFillTx/>
              <a:latin typeface="Calibri Light"/>
              <a:ea typeface="+mn-ea"/>
              <a:cs typeface="+mn-cs"/>
            </a:endParaRPr>
          </a:p>
        </p:txBody>
      </p:sp>
      <p:sp>
        <p:nvSpPr>
          <p:cNvPr id="43" name="Rectangle 42"/>
          <p:cNvSpPr/>
          <p:nvPr/>
        </p:nvSpPr>
        <p:spPr>
          <a:xfrm>
            <a:off x="6096001" y="1066800"/>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AD47"/>
                </a:solidFill>
                <a:effectLst/>
                <a:uLnTx/>
                <a:uFillTx/>
                <a:latin typeface="Calibri Light"/>
                <a:ea typeface="+mn-ea"/>
                <a:cs typeface="+mn-cs"/>
              </a:rPr>
              <a:t>C </a:t>
            </a:r>
            <a:r>
              <a:rPr kumimoji="0" lang="en-US" sz="3200" b="0" i="0" u="none" strike="noStrike" kern="1200" cap="none" spc="0" normalizeH="0" baseline="0" noProof="0">
                <a:ln>
                  <a:noFill/>
                </a:ln>
                <a:solidFill>
                  <a:srgbClr val="70AD47"/>
                </a:solidFill>
                <a:effectLst/>
                <a:uLnTx/>
                <a:uFillTx/>
                <a:latin typeface="Calibri Light"/>
                <a:ea typeface="+mn-ea"/>
                <a:cs typeface="+mn-cs"/>
              </a:rPr>
              <a:t>company</a:t>
            </a:r>
            <a:endParaRPr kumimoji="0" lang="en-US" sz="4000" b="0" i="0" u="none" strike="noStrike" kern="1200" cap="none" spc="0" normalizeH="0" baseline="0" noProof="0">
              <a:ln>
                <a:noFill/>
              </a:ln>
              <a:solidFill>
                <a:srgbClr val="70AD47"/>
              </a:solidFill>
              <a:effectLst/>
              <a:uLnTx/>
              <a:uFillTx/>
              <a:latin typeface="Calibri Light"/>
              <a:ea typeface="+mn-ea"/>
              <a:cs typeface="+mn-cs"/>
            </a:endParaRPr>
          </a:p>
        </p:txBody>
      </p:sp>
      <p:sp>
        <p:nvSpPr>
          <p:cNvPr id="45" name="X"/>
          <p:cNvSpPr/>
          <p:nvPr/>
        </p:nvSpPr>
        <p:spPr>
          <a:xfrm>
            <a:off x="748010"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B9BD5"/>
                </a:solidFill>
                <a:effectLst/>
                <a:uLnTx/>
                <a:uFillTx/>
                <a:latin typeface="Calibri Light"/>
                <a:ea typeface="+mn-ea"/>
                <a:cs typeface="Courier New" panose="02070309020205020404" pitchFamily="49" charset="0"/>
              </a:rPr>
              <a:t>Up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Cambria Math" panose="02040503050406030204" pitchFamily="18" charset="0"/>
                <a:ea typeface="Cambria Math" panose="02040503050406030204" pitchFamily="18" charset="0"/>
                <a:cs typeface="Courier New" panose="02070309020205020404" pitchFamily="49" charset="0"/>
              </a:rPr>
              <a:t>1.0×10</a:t>
            </a:r>
            <a:r>
              <a:rPr kumimoji="0" lang="en-US" sz="4400" b="1" i="0" u="none" strike="noStrike" kern="1200" cap="none" spc="0" normalizeH="0" baseline="30000" noProof="0" dirty="0">
                <a:ln>
                  <a:noFill/>
                </a:ln>
                <a:solidFill>
                  <a:srgbClr val="5B9BD5"/>
                </a:solidFill>
                <a:effectLst/>
                <a:uLnTx/>
                <a:uFillTx/>
                <a:latin typeface="Cambria Math" panose="02040503050406030204" pitchFamily="18" charset="0"/>
                <a:ea typeface="Cambria Math" panose="02040503050406030204" pitchFamily="18" charset="0"/>
                <a:cs typeface="Courier New" panose="02070309020205020404" pitchFamily="49" charset="0"/>
              </a:rPr>
              <a:t>7</a:t>
            </a:r>
            <a:r>
              <a:rPr kumimoji="0" lang="en-US" sz="3600" b="0" i="0" u="none" strike="noStrike" kern="1200" cap="none" spc="0" normalizeH="0" baseline="0" noProof="0" dirty="0">
                <a:ln>
                  <a:noFill/>
                </a:ln>
                <a:solidFill>
                  <a:srgbClr val="5B9BD5"/>
                </a:solidFill>
                <a:effectLst/>
                <a:uLnTx/>
                <a:uFillTx/>
                <a:latin typeface="Cambria Math" panose="02040503050406030204" pitchFamily="18" charset="0"/>
                <a:ea typeface="Cambria Math" panose="02040503050406030204" pitchFamily="18" charset="0"/>
                <a:cs typeface="Courier New" panose="02070309020205020404" pitchFamily="49" charset="0"/>
              </a:rPr>
              <a:t> </a:t>
            </a:r>
            <a:br>
              <a:rPr kumimoji="0" lang="en-US" sz="3600" b="0" i="0" u="none" strike="noStrike" kern="1200" cap="none" spc="0" normalizeH="0" baseline="0" noProof="0" dirty="0">
                <a:ln>
                  <a:noFill/>
                </a:ln>
                <a:solidFill>
                  <a:srgbClr val="5B9BD5"/>
                </a:solidFill>
                <a:effectLst/>
                <a:uLnTx/>
                <a:uFillTx/>
                <a:latin typeface="Cambria Math" panose="02040503050406030204" pitchFamily="18" charset="0"/>
                <a:ea typeface="Cambria Math" panose="02040503050406030204" pitchFamily="18" charset="0"/>
                <a:cs typeface="Courier New" panose="02070309020205020404" pitchFamily="49" charset="0"/>
              </a:rPr>
            </a:br>
            <a:r>
              <a:rPr kumimoji="0" lang="en-US" sz="3600" b="0" i="0" u="none" strike="noStrike" kern="1200" cap="none" spc="0" normalizeH="0" baseline="0" noProof="0" dirty="0">
                <a:ln>
                  <a:noFill/>
                </a:ln>
                <a:solidFill>
                  <a:srgbClr val="5B9BD5"/>
                </a:solidFill>
                <a:effectLst/>
                <a:uLnTx/>
                <a:uFillTx/>
                <a:latin typeface="Calibri Light"/>
                <a:ea typeface="+mn-ea"/>
                <a:cs typeface="Courier New" panose="02070309020205020404" pitchFamily="49" charset="0"/>
              </a:rPr>
              <a:t>errors </a:t>
            </a:r>
          </a:p>
        </p:txBody>
      </p:sp>
      <p:sp>
        <p:nvSpPr>
          <p:cNvPr id="46" name="X"/>
          <p:cNvSpPr/>
          <p:nvPr/>
        </p:nvSpPr>
        <p:spPr>
          <a:xfrm>
            <a:off x="3484215"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D7D31"/>
                </a:solidFill>
                <a:effectLst/>
                <a:uLnTx/>
                <a:uFillTx/>
                <a:latin typeface="Calibri Light"/>
                <a:ea typeface="+mn-ea"/>
                <a:cs typeface="Courier New" panose="02070309020205020404" pitchFamily="49" charset="0"/>
              </a:rPr>
              <a:t>Up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ED7D31"/>
                </a:solidFill>
                <a:effectLst/>
                <a:uLnTx/>
                <a:uFillTx/>
                <a:latin typeface="Cambria Math" panose="02040503050406030204" pitchFamily="18" charset="0"/>
                <a:ea typeface="Cambria Math" panose="02040503050406030204" pitchFamily="18" charset="0"/>
                <a:cs typeface="Courier New" panose="02070309020205020404" pitchFamily="49" charset="0"/>
              </a:rPr>
              <a:t>2.7×10</a:t>
            </a:r>
            <a:r>
              <a:rPr kumimoji="0" lang="en-US" sz="4400" b="1" i="0" u="none" strike="noStrike" kern="1200" cap="none" spc="0" normalizeH="0" baseline="30000" noProof="0" dirty="0">
                <a:ln>
                  <a:noFill/>
                </a:ln>
                <a:solidFill>
                  <a:srgbClr val="ED7D31"/>
                </a:solidFill>
                <a:effectLst/>
                <a:uLnTx/>
                <a:uFillTx/>
                <a:latin typeface="Cambria Math" panose="02040503050406030204" pitchFamily="18" charset="0"/>
                <a:ea typeface="Cambria Math" panose="02040503050406030204" pitchFamily="18" charset="0"/>
                <a:cs typeface="Courier New" panose="02070309020205020404" pitchFamily="49" charset="0"/>
              </a:rPr>
              <a:t>6</a:t>
            </a:r>
            <a:br>
              <a:rPr kumimoji="0" lang="en-US" sz="3600" b="0" i="0" u="none" strike="noStrike" kern="1200" cap="none" spc="0" normalizeH="0" baseline="0" noProof="0" dirty="0">
                <a:ln>
                  <a:noFill/>
                </a:ln>
                <a:solidFill>
                  <a:srgbClr val="ED7D31"/>
                </a:solidFill>
                <a:effectLst/>
                <a:uLnTx/>
                <a:uFillTx/>
                <a:latin typeface="Cambria Math" panose="02040503050406030204" pitchFamily="18" charset="0"/>
                <a:ea typeface="Cambria Math" panose="02040503050406030204" pitchFamily="18" charset="0"/>
                <a:cs typeface="Courier New" panose="02070309020205020404" pitchFamily="49" charset="0"/>
              </a:rPr>
            </a:br>
            <a:r>
              <a:rPr kumimoji="0" lang="en-US" sz="3600" b="0" i="0" u="none" strike="noStrike" kern="1200" cap="none" spc="0" normalizeH="0" baseline="0" noProof="0" dirty="0">
                <a:ln>
                  <a:noFill/>
                </a:ln>
                <a:solidFill>
                  <a:srgbClr val="ED7D31"/>
                </a:solidFill>
                <a:effectLst/>
                <a:uLnTx/>
                <a:uFillTx/>
                <a:latin typeface="Calibri Light"/>
                <a:ea typeface="+mn-ea"/>
                <a:cs typeface="Courier New" panose="02070309020205020404" pitchFamily="49" charset="0"/>
              </a:rPr>
              <a:t>errors </a:t>
            </a:r>
          </a:p>
        </p:txBody>
      </p:sp>
      <p:sp>
        <p:nvSpPr>
          <p:cNvPr id="47" name="X"/>
          <p:cNvSpPr/>
          <p:nvPr/>
        </p:nvSpPr>
        <p:spPr>
          <a:xfrm>
            <a:off x="6234410"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70AD47"/>
                </a:solidFill>
                <a:effectLst/>
                <a:uLnTx/>
                <a:uFillTx/>
                <a:latin typeface="Calibri Light"/>
                <a:ea typeface="+mn-ea"/>
                <a:cs typeface="Courier New" panose="02070309020205020404" pitchFamily="49" charset="0"/>
              </a:rPr>
              <a:t>Up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70AD47"/>
                </a:solidFill>
                <a:effectLst/>
                <a:uLnTx/>
                <a:uFillTx/>
                <a:latin typeface="Cambria Math" panose="02040503050406030204" pitchFamily="18" charset="0"/>
                <a:ea typeface="Cambria Math" panose="02040503050406030204" pitchFamily="18" charset="0"/>
                <a:cs typeface="Courier New" panose="02070309020205020404" pitchFamily="49" charset="0"/>
              </a:rPr>
              <a:t>3.3×10</a:t>
            </a:r>
            <a:r>
              <a:rPr kumimoji="0" lang="en-US" sz="4400" b="1" i="0" u="none" strike="noStrike" kern="1200" cap="none" spc="0" normalizeH="0" baseline="30000" noProof="0" dirty="0">
                <a:ln>
                  <a:noFill/>
                </a:ln>
                <a:solidFill>
                  <a:srgbClr val="70AD47"/>
                </a:solidFill>
                <a:effectLst/>
                <a:uLnTx/>
                <a:uFillTx/>
                <a:latin typeface="Cambria Math" panose="02040503050406030204" pitchFamily="18" charset="0"/>
                <a:ea typeface="Cambria Math" panose="02040503050406030204" pitchFamily="18" charset="0"/>
                <a:cs typeface="Courier New" panose="02070309020205020404" pitchFamily="49" charset="0"/>
              </a:rPr>
              <a:t>5</a:t>
            </a:r>
            <a:r>
              <a:rPr kumimoji="0" lang="en-US" sz="3600" b="0" i="0" u="none" strike="noStrike" kern="1200" cap="none" spc="0" normalizeH="0" baseline="0" noProof="0" dirty="0">
                <a:ln>
                  <a:noFill/>
                </a:ln>
                <a:solidFill>
                  <a:srgbClr val="70AD47"/>
                </a:solidFill>
                <a:effectLst/>
                <a:uLnTx/>
                <a:uFillTx/>
                <a:latin typeface="Cambria Math" panose="02040503050406030204" pitchFamily="18" charset="0"/>
                <a:ea typeface="Cambria Math" panose="02040503050406030204" pitchFamily="18" charset="0"/>
                <a:cs typeface="Courier New" panose="02070309020205020404" pitchFamily="49" charset="0"/>
              </a:rPr>
              <a:t> </a:t>
            </a:r>
            <a:br>
              <a:rPr kumimoji="0" lang="en-US" sz="3600" b="0" i="0" u="none" strike="noStrike" kern="1200" cap="none" spc="0" normalizeH="0" baseline="0" noProof="0" dirty="0">
                <a:ln>
                  <a:noFill/>
                </a:ln>
                <a:solidFill>
                  <a:srgbClr val="70AD47"/>
                </a:solidFill>
                <a:effectLst/>
                <a:uLnTx/>
                <a:uFillTx/>
                <a:latin typeface="Cambria Math" panose="02040503050406030204" pitchFamily="18" charset="0"/>
                <a:ea typeface="Cambria Math" panose="02040503050406030204" pitchFamily="18" charset="0"/>
                <a:cs typeface="Courier New" panose="02070309020205020404" pitchFamily="49" charset="0"/>
              </a:rPr>
            </a:br>
            <a:r>
              <a:rPr kumimoji="0" lang="en-US" sz="3600" b="0" i="0" u="none" strike="noStrike" kern="1200" cap="none" spc="0" normalizeH="0" baseline="0" noProof="0" dirty="0">
                <a:ln>
                  <a:noFill/>
                </a:ln>
                <a:solidFill>
                  <a:srgbClr val="70AD47"/>
                </a:solidFill>
                <a:effectLst/>
                <a:uLnTx/>
                <a:uFillTx/>
                <a:latin typeface="Calibri Light"/>
                <a:ea typeface="+mn-ea"/>
                <a:cs typeface="Courier New" panose="02070309020205020404" pitchFamily="49" charset="0"/>
              </a:rPr>
              <a:t>errors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48" name="Title 1"/>
          <p:cNvSpPr>
            <a:spLocks noGrp="1"/>
          </p:cNvSpPr>
          <p:nvPr>
            <p:ph type="title"/>
          </p:nvPr>
        </p:nvSpPr>
        <p:spPr>
          <a:xfrm>
            <a:off x="228600" y="-27384"/>
            <a:ext cx="8610600" cy="1066800"/>
          </a:xfrm>
        </p:spPr>
        <p:txBody>
          <a:bodyPr/>
          <a:lstStyle/>
          <a:p>
            <a:r>
              <a:rPr lang="en-US" sz="4400" b="0" dirty="0">
                <a:solidFill>
                  <a:srgbClr val="1A5712"/>
                </a:solidFill>
                <a:latin typeface="Garamond" charset="0"/>
                <a:ea typeface="ＭＳ Ｐゴシック" charset="0"/>
                <a:cs typeface="ＭＳ Ｐゴシック" charset="0"/>
              </a:rPr>
              <a:t>Most DRAM Modules Are Vulnerable</a:t>
            </a:r>
          </a:p>
        </p:txBody>
      </p:sp>
      <p:sp>
        <p:nvSpPr>
          <p:cNvPr id="44" name="Rectangle 43"/>
          <p:cNvSpPr/>
          <p:nvPr/>
        </p:nvSpPr>
        <p:spPr>
          <a:xfrm>
            <a:off x="107950" y="6165304"/>
            <a:ext cx="8568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hlinkClick r:id="rId5"/>
              </a:rPr>
              <a:t>Flipping Bits in Memory Without Accessing Them: An Experimental Study of DRAM Disturbance Errors</a:t>
            </a:r>
            <a:r>
              <a:rPr kumimoji="0" lang="en-US" sz="18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a:t>
            </a: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a:t>
            </a: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(Kim et al., ISCA 2014)</a:t>
            </a:r>
          </a:p>
        </p:txBody>
      </p:sp>
    </p:spTree>
    <p:extLst>
      <p:ext uri="{BB962C8B-B14F-4D97-AF65-F5344CB8AC3E}">
        <p14:creationId xmlns:p14="http://schemas.microsoft.com/office/powerpoint/2010/main" val="15713619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13682" y="990600"/>
            <a:ext cx="6731875" cy="4651892"/>
          </a:xfrm>
        </p:spPr>
      </p:pic>
      <p:pic>
        <p:nvPicPr>
          <p:cNvPr id="8" name="AllError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3682" y="990600"/>
            <a:ext cx="6731875" cy="4651891"/>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12" name="Second"/>
          <p:cNvSpPr/>
          <p:nvPr/>
        </p:nvSpPr>
        <p:spPr>
          <a:xfrm>
            <a:off x="4832032" y="3679825"/>
            <a:ext cx="382905" cy="3810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Third"/>
          <p:cNvSpPr/>
          <p:nvPr/>
        </p:nvSpPr>
        <p:spPr>
          <a:xfrm>
            <a:off x="5093970" y="1685925"/>
            <a:ext cx="382905" cy="3810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Punchline"/>
          <p:cNvSpPr txBox="1"/>
          <p:nvPr/>
        </p:nvSpPr>
        <p:spPr>
          <a:xfrm>
            <a:off x="228600" y="5718692"/>
            <a:ext cx="86868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mn-ea"/>
                <a:cs typeface="+mn-cs"/>
              </a:rPr>
              <a:t>All modules from </a:t>
            </a:r>
            <a:r>
              <a:rPr kumimoji="0" lang="en-US" sz="3200" b="0" i="1"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2012–2013 </a:t>
            </a:r>
            <a:r>
              <a:rPr kumimoji="0" lang="en-US" sz="3600" b="0" i="1" u="none" strike="noStrike" kern="1200" cap="none" spc="0" normalizeH="0" baseline="0" noProof="0" dirty="0">
                <a:ln>
                  <a:noFill/>
                </a:ln>
                <a:solidFill>
                  <a:srgbClr val="FF0000"/>
                </a:solidFill>
                <a:effectLst/>
                <a:uLnTx/>
                <a:uFillTx/>
                <a:latin typeface="Calibri Light"/>
                <a:ea typeface="+mn-ea"/>
                <a:cs typeface="+mn-cs"/>
              </a:rPr>
              <a:t>are vulnerable</a:t>
            </a:r>
          </a:p>
        </p:txBody>
      </p:sp>
      <p:sp>
        <p:nvSpPr>
          <p:cNvPr id="19" name="RedBox"/>
          <p:cNvSpPr/>
          <p:nvPr/>
        </p:nvSpPr>
        <p:spPr>
          <a:xfrm>
            <a:off x="5454650" y="1442720"/>
            <a:ext cx="1660525" cy="340550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First Appearance"/>
          <p:cNvSpPr/>
          <p:nvPr/>
        </p:nvSpPr>
        <p:spPr>
          <a:xfrm>
            <a:off x="3192780" y="2430781"/>
            <a:ext cx="2023110" cy="845819"/>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70AE46"/>
                </a:solidFill>
                <a:effectLst/>
                <a:uLnTx/>
                <a:uFillTx/>
                <a:latin typeface="Calibri Light"/>
                <a:ea typeface="+mn-ea"/>
                <a:cs typeface="Courier New" panose="02070309020205020404" pitchFamily="49" charset="0"/>
              </a:rPr>
              <a:t>First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70AE46"/>
                </a:solidFill>
                <a:effectLst/>
                <a:uLnTx/>
                <a:uFillTx/>
                <a:latin typeface="Calibri Light"/>
                <a:ea typeface="+mn-ea"/>
                <a:cs typeface="Courier New" panose="02070309020205020404" pitchFamily="49" charset="0"/>
              </a:rPr>
              <a:t>Appearance</a:t>
            </a:r>
          </a:p>
        </p:txBody>
      </p:sp>
      <p:sp>
        <p:nvSpPr>
          <p:cNvPr id="3" name="First"/>
          <p:cNvSpPr/>
          <p:nvPr/>
        </p:nvSpPr>
        <p:spPr>
          <a:xfrm>
            <a:off x="4016374" y="3305175"/>
            <a:ext cx="382905" cy="381001"/>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Recent DRAM Is More Vulnerable</a:t>
            </a:r>
          </a:p>
        </p:txBody>
      </p:sp>
    </p:spTree>
    <p:extLst>
      <p:ext uri="{BB962C8B-B14F-4D97-AF65-F5344CB8AC3E}">
        <p14:creationId xmlns:p14="http://schemas.microsoft.com/office/powerpoint/2010/main" val="49859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sz="3400" dirty="0"/>
              <a:t>One Can Take Over an Otherwise-Secure System</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6" name="Picture 5"/>
          <p:cNvPicPr>
            <a:picLocks noChangeAspect="1"/>
          </p:cNvPicPr>
          <p:nvPr/>
        </p:nvPicPr>
        <p:blipFill>
          <a:blip r:embed="rId2"/>
          <a:stretch>
            <a:fillRect/>
          </a:stretch>
        </p:blipFill>
        <p:spPr>
          <a:xfrm>
            <a:off x="1115616" y="1844824"/>
            <a:ext cx="6540500" cy="1257300"/>
          </a:xfrm>
          <a:prstGeom prst="rect">
            <a:avLst/>
          </a:prstGeom>
        </p:spPr>
      </p:pic>
      <p:pic>
        <p:nvPicPr>
          <p:cNvPr id="7" name="Picture 6"/>
          <p:cNvPicPr>
            <a:picLocks noChangeAspect="1"/>
          </p:cNvPicPr>
          <p:nvPr/>
        </p:nvPicPr>
        <p:blipFill>
          <a:blip r:embed="rId3"/>
          <a:stretch>
            <a:fillRect/>
          </a:stretch>
        </p:blipFill>
        <p:spPr>
          <a:xfrm>
            <a:off x="0" y="3348508"/>
            <a:ext cx="9144000" cy="3433292"/>
          </a:xfrm>
          <a:prstGeom prst="rect">
            <a:avLst/>
          </a:prstGeom>
        </p:spPr>
      </p:pic>
      <p:pic>
        <p:nvPicPr>
          <p:cNvPr id="8" name="Picture 7"/>
          <p:cNvPicPr>
            <a:picLocks noChangeAspect="1"/>
          </p:cNvPicPr>
          <p:nvPr/>
        </p:nvPicPr>
        <p:blipFill>
          <a:blip r:embed="rId4"/>
          <a:stretch>
            <a:fillRect/>
          </a:stretch>
        </p:blipFill>
        <p:spPr>
          <a:xfrm>
            <a:off x="-1869" y="980728"/>
            <a:ext cx="9144000" cy="952728"/>
          </a:xfrm>
          <a:prstGeom prst="rect">
            <a:avLst/>
          </a:prstGeom>
        </p:spPr>
      </p:pic>
      <p:sp>
        <p:nvSpPr>
          <p:cNvPr id="3" name="Rectangle 2"/>
          <p:cNvSpPr/>
          <p:nvPr/>
        </p:nvSpPr>
        <p:spPr>
          <a:xfrm>
            <a:off x="4572000" y="5181600"/>
            <a:ext cx="4572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hlinkClick r:id="rId5"/>
              </a:rPr>
              <a:t>Exploiting the DRAM rowhammer bug to gain kernel privileges </a:t>
            </a:r>
            <a:r>
              <a:rPr kumimoji="0" lang="en-US" sz="1800" b="0" i="0" u="none" strike="noStrike" kern="1200" cap="none" spc="0" normalizeH="0" baseline="0" noProof="0" dirty="0">
                <a:ln>
                  <a:noFill/>
                </a:ln>
                <a:solidFill>
                  <a:srgbClr val="0000FF"/>
                </a:solidFill>
                <a:effectLst/>
                <a:uLnTx/>
                <a:uFillTx/>
                <a:latin typeface="Tahoma"/>
                <a:ea typeface="+mn-ea"/>
                <a:cs typeface="+mn-cs"/>
              </a:rPr>
              <a:t> (</a:t>
            </a:r>
            <a:r>
              <a:rPr kumimoji="0" lang="en-US" sz="1800" b="0" i="0" u="none" strike="noStrike" kern="1200" cap="none" spc="0" normalizeH="0" baseline="0" noProof="0" dirty="0" err="1">
                <a:ln>
                  <a:noFill/>
                </a:ln>
                <a:solidFill>
                  <a:srgbClr val="0000FF"/>
                </a:solidFill>
                <a:effectLst/>
                <a:uLnTx/>
                <a:uFillTx/>
                <a:latin typeface="Tahoma"/>
                <a:ea typeface="+mn-ea"/>
                <a:cs typeface="+mn-cs"/>
              </a:rPr>
              <a:t>Seaborn</a:t>
            </a:r>
            <a:r>
              <a:rPr kumimoji="0" lang="en-US" sz="1800" b="0" i="0" u="none" strike="noStrike" kern="1200" cap="none" spc="0" normalizeH="0" baseline="0" noProof="0" dirty="0">
                <a:ln>
                  <a:noFill/>
                </a:ln>
                <a:solidFill>
                  <a:srgbClr val="0000FF"/>
                </a:solidFill>
                <a:effectLst/>
                <a:uLnTx/>
                <a:uFillTx/>
                <a:latin typeface="Tahoma"/>
                <a:ea typeface="+mn-ea"/>
                <a:cs typeface="+mn-cs"/>
              </a:rPr>
              <a:t>, 2015)</a:t>
            </a:r>
          </a:p>
        </p:txBody>
      </p:sp>
      <p:sp>
        <p:nvSpPr>
          <p:cNvPr id="9" name="Rectangle 8"/>
          <p:cNvSpPr/>
          <p:nvPr/>
        </p:nvSpPr>
        <p:spPr>
          <a:xfrm>
            <a:off x="3635896" y="3212976"/>
            <a:ext cx="5493596" cy="9361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ＭＳ Ｐゴシック" charset="0"/>
                <a:cs typeface="ＭＳ Ｐゴシック" charset="0"/>
                <a:hlinkClick r:id="rId6"/>
              </a:rPr>
              <a:t>Flipping Bits in Memory Without Accessing Them: An Experimental Study of DRAM Disturbance Errors</a:t>
            </a:r>
            <a:r>
              <a:rPr kumimoji="0" lang="en-US" sz="1800" b="0" i="0" u="none" strike="noStrike" kern="1200" cap="none" spc="0" normalizeH="0" baseline="0" noProof="0" dirty="0">
                <a:ln>
                  <a:noFill/>
                </a:ln>
                <a:solidFill>
                  <a:srgbClr val="0000FF"/>
                </a:solidFill>
                <a:effectLst/>
                <a:uLnTx/>
                <a:uFillTx/>
                <a:latin typeface="Tahoma"/>
                <a:ea typeface="ＭＳ Ｐゴシック" charset="0"/>
                <a:cs typeface="ＭＳ Ｐゴシック" charset="0"/>
              </a:rPr>
              <a:t> (Kim et al., ISCA 2014)</a:t>
            </a:r>
          </a:p>
        </p:txBody>
      </p:sp>
    </p:spTree>
    <p:extLst>
      <p:ext uri="{BB962C8B-B14F-4D97-AF65-F5344CB8AC3E}">
        <p14:creationId xmlns:p14="http://schemas.microsoft.com/office/powerpoint/2010/main" val="262405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r>
              <a:rPr lang="en-US" dirty="0">
                <a:latin typeface="Garamond" charset="0"/>
                <a:ea typeface="ＭＳ Ｐゴシック" charset="0"/>
                <a:cs typeface="ＭＳ Ｐゴシック" charset="0"/>
              </a:rPr>
              <a:t>More Security Implications (I)</a:t>
            </a:r>
          </a:p>
        </p:txBody>
      </p:sp>
      <p:sp>
        <p:nvSpPr>
          <p:cNvPr id="25600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812B5F-CE3B-564D-B1D9-5770355AF2F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256003" name="TextBox 5"/>
          <p:cNvSpPr txBox="1">
            <a:spLocks noChangeArrowheads="1"/>
          </p:cNvSpPr>
          <p:nvPr/>
        </p:nvSpPr>
        <p:spPr bwMode="auto">
          <a:xfrm>
            <a:off x="228600" y="6599238"/>
            <a:ext cx="29083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ＭＳ Ｐゴシック" charset="0"/>
              </a:rPr>
              <a:t>Source: </a:t>
            </a:r>
            <a:r>
              <a:rPr kumimoji="0" lang="en-US" sz="1000" b="0" i="0" u="none" strike="noStrike" kern="1200" cap="none" spc="0" normalizeH="0" baseline="0" noProof="0">
                <a:ln>
                  <a:noFill/>
                </a:ln>
                <a:solidFill>
                  <a:srgbClr val="000000"/>
                </a:solidFill>
                <a:effectLst/>
                <a:uLnTx/>
                <a:uFillTx/>
                <a:latin typeface="Arial" charset="0"/>
                <a:ea typeface="ＭＳ Ｐゴシック" charset="0"/>
                <a:hlinkClick r:id="rId2"/>
              </a:rPr>
              <a:t>https://lab.dsst.io/32c3-slides/7197.html</a:t>
            </a:r>
            <a:r>
              <a:rPr kumimoji="0" lang="en-US" sz="1000" b="0" i="0" u="none" strike="noStrike" kern="1200" cap="none" spc="0" normalizeH="0" baseline="0" noProof="0">
                <a:ln>
                  <a:noFill/>
                </a:ln>
                <a:solidFill>
                  <a:srgbClr val="000000"/>
                </a:solidFill>
                <a:effectLst/>
                <a:uLnTx/>
                <a:uFillTx/>
                <a:latin typeface="Arial" charset="0"/>
                <a:ea typeface="ＭＳ Ｐゴシック" charset="0"/>
              </a:rPr>
              <a:t> </a:t>
            </a:r>
          </a:p>
        </p:txBody>
      </p:sp>
      <p:pic>
        <p:nvPicPr>
          <p:cNvPr id="256004" name="Picture 6" descr="4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49796"/>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395536" y="6084004"/>
            <a:ext cx="85689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Tahoma"/>
                <a:ea typeface="+mn-ea"/>
                <a:cs typeface="+mn-cs"/>
              </a:rPr>
              <a:t>Rowhammer.js</a:t>
            </a:r>
            <a:r>
              <a:rPr kumimoji="0" lang="en-US" sz="1800" b="0" i="0" u="none" strike="noStrike" kern="1200" cap="none" spc="0" normalizeH="0" baseline="0" noProof="0" dirty="0">
                <a:ln>
                  <a:noFill/>
                </a:ln>
                <a:solidFill>
                  <a:srgbClr val="0000FF"/>
                </a:solidFill>
                <a:effectLst/>
                <a:uLnTx/>
                <a:uFillTx/>
                <a:latin typeface="Tahoma"/>
                <a:ea typeface="+mn-ea"/>
                <a:cs typeface="+mn-cs"/>
              </a:rPr>
              <a:t>: A Remote Software-Induced Fault Attack in JavaScript (DIMVA’16)</a:t>
            </a:r>
          </a:p>
        </p:txBody>
      </p:sp>
      <p:sp>
        <p:nvSpPr>
          <p:cNvPr id="2" name="Rectangle 1"/>
          <p:cNvSpPr/>
          <p:nvPr/>
        </p:nvSpPr>
        <p:spPr>
          <a:xfrm>
            <a:off x="539552" y="1043444"/>
            <a:ext cx="8064896" cy="3847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00"/>
                </a:solidFill>
                <a:effectLst/>
                <a:uLnTx/>
                <a:uFillTx/>
                <a:latin typeface="Tahoma"/>
                <a:ea typeface="+mn-ea"/>
                <a:cs typeface="+mn-cs"/>
              </a:rPr>
              <a:t>“We can gain unrestricted access to systems of website visitors.”</a:t>
            </a:r>
          </a:p>
        </p:txBody>
      </p:sp>
    </p:spTree>
    <p:extLst>
      <p:ext uri="{BB962C8B-B14F-4D97-AF65-F5344CB8AC3E}">
        <p14:creationId xmlns:p14="http://schemas.microsoft.com/office/powerpoint/2010/main" val="101462364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p:cNvSpPr>
            <a:spLocks noGrp="1"/>
          </p:cNvSpPr>
          <p:nvPr>
            <p:ph type="title"/>
          </p:nvPr>
        </p:nvSpPr>
        <p:spPr/>
        <p:txBody>
          <a:bodyPr/>
          <a:lstStyle/>
          <a:p>
            <a:r>
              <a:rPr lang="en-US" dirty="0">
                <a:latin typeface="Garamond" charset="0"/>
                <a:ea typeface="ＭＳ Ｐゴシック" charset="0"/>
                <a:cs typeface="ＭＳ Ｐゴシック" charset="0"/>
              </a:rPr>
              <a:t>More Security Implications (II)</a:t>
            </a:r>
          </a:p>
        </p:txBody>
      </p:sp>
      <p:sp>
        <p:nvSpPr>
          <p:cNvPr id="25702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3D3305A-74B5-C341-8457-3D076A48DDAD}"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57027" name="Picture 4" descr="drammer-attack-androi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9144000" cy="50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7028" name="TextBox 5"/>
          <p:cNvSpPr txBox="1">
            <a:spLocks noChangeArrowheads="1"/>
          </p:cNvSpPr>
          <p:nvPr/>
        </p:nvSpPr>
        <p:spPr bwMode="auto">
          <a:xfrm>
            <a:off x="228600" y="6599238"/>
            <a:ext cx="47752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rPr>
              <a:t>Source: https://</a:t>
            </a:r>
            <a:r>
              <a:rPr kumimoji="0" lang="en-US" sz="1000" b="0" i="0" u="none" strike="noStrike" kern="1200" cap="none" spc="0" normalizeH="0" baseline="0" noProof="0" dirty="0" err="1">
                <a:ln>
                  <a:noFill/>
                </a:ln>
                <a:solidFill>
                  <a:srgbClr val="000000"/>
                </a:solidFill>
                <a:effectLst/>
                <a:uLnTx/>
                <a:uFillTx/>
                <a:latin typeface="Arial" charset="0"/>
                <a:ea typeface="ＭＳ Ｐゴシック" charset="0"/>
              </a:rPr>
              <a:t>fossbytes.com</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rPr>
              <a:t>/</a:t>
            </a:r>
            <a:r>
              <a:rPr kumimoji="0" lang="en-US" sz="1000" b="0" i="0" u="none" strike="noStrike" kern="1200" cap="none" spc="0" normalizeH="0" baseline="0" noProof="0" dirty="0" err="1">
                <a:ln>
                  <a:noFill/>
                </a:ln>
                <a:solidFill>
                  <a:srgbClr val="000000"/>
                </a:solidFill>
                <a:effectLst/>
                <a:uLnTx/>
                <a:uFillTx/>
                <a:latin typeface="Arial" charset="0"/>
                <a:ea typeface="ＭＳ Ｐゴシック" charset="0"/>
              </a:rPr>
              <a:t>drammer</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rPr>
              <a:t>-</a:t>
            </a:r>
            <a:r>
              <a:rPr kumimoji="0" lang="en-US" sz="1000" b="0" i="0" u="none" strike="noStrike" kern="1200" cap="none" spc="0" normalizeH="0" baseline="0" noProof="0" dirty="0" err="1">
                <a:ln>
                  <a:noFill/>
                </a:ln>
                <a:solidFill>
                  <a:srgbClr val="000000"/>
                </a:solidFill>
                <a:effectLst/>
                <a:uLnTx/>
                <a:uFillTx/>
                <a:latin typeface="Arial" charset="0"/>
                <a:ea typeface="ＭＳ Ｐゴシック" charset="0"/>
              </a:rPr>
              <a:t>rowhammer</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rPr>
              <a:t>-attack-android-root-devices/</a:t>
            </a:r>
          </a:p>
        </p:txBody>
      </p:sp>
      <p:sp>
        <p:nvSpPr>
          <p:cNvPr id="2" name="Rectangle 1"/>
          <p:cNvSpPr/>
          <p:nvPr/>
        </p:nvSpPr>
        <p:spPr>
          <a:xfrm>
            <a:off x="4860032" y="6165304"/>
            <a:ext cx="4572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Tahoma"/>
                <a:ea typeface="+mn-ea"/>
                <a:cs typeface="+mn-cs"/>
              </a:rPr>
              <a:t>Drammer</a:t>
            </a:r>
            <a:r>
              <a:rPr kumimoji="0" lang="en-US" sz="1800" b="0" i="0" u="none" strike="noStrike" kern="1200" cap="none" spc="0" normalizeH="0" baseline="0" noProof="0" dirty="0">
                <a:ln>
                  <a:noFill/>
                </a:ln>
                <a:solidFill>
                  <a:srgbClr val="0000FF"/>
                </a:solidFill>
                <a:effectLst/>
                <a:uLnTx/>
                <a:uFillTx/>
                <a:latin typeface="Tahoma"/>
                <a:ea typeface="+mn-ea"/>
                <a:cs typeface="+mn-cs"/>
              </a:rPr>
              <a:t>: Deterministic </a:t>
            </a:r>
            <a:r>
              <a:rPr kumimoji="0" lang="en-US" sz="1800" b="0" i="0" u="none" strike="noStrike" kern="1200" cap="none" spc="0" normalizeH="0" baseline="0" noProof="0" dirty="0" err="1">
                <a:ln>
                  <a:noFill/>
                </a:ln>
                <a:solidFill>
                  <a:srgbClr val="0000FF"/>
                </a:solidFill>
                <a:effectLst/>
                <a:uLnTx/>
                <a:uFillTx/>
                <a:latin typeface="Tahoma"/>
                <a:ea typeface="+mn-ea"/>
                <a:cs typeface="+mn-cs"/>
              </a:rPr>
              <a:t>Rowhammer</a:t>
            </a:r>
            <a:r>
              <a:rPr kumimoji="0" lang="en-US" sz="1800" b="0" i="0" u="none" strike="noStrike" kern="1200" cap="none" spc="0" normalizeH="0" baseline="0" noProof="0" dirty="0">
                <a:ln>
                  <a:noFill/>
                </a:ln>
                <a:solidFill>
                  <a:srgbClr val="0000FF"/>
                </a:solidFill>
                <a:effectLst/>
                <a:uLnTx/>
                <a:uFillTx/>
                <a:latin typeface="Tahoma"/>
                <a:ea typeface="+mn-ea"/>
                <a:cs typeface="+mn-cs"/>
              </a:rPr>
              <a:t> Attacks on Mobile Platforms, CCS’16 </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 name="Rectangle 2"/>
          <p:cNvSpPr/>
          <p:nvPr/>
        </p:nvSpPr>
        <p:spPr>
          <a:xfrm>
            <a:off x="539552" y="874524"/>
            <a:ext cx="7593722" cy="40011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ahoma"/>
                <a:ea typeface="+mn-ea"/>
                <a:cs typeface="+mn-cs"/>
              </a:rPr>
              <a:t>“Can gain control of a smart phone deterministically”</a:t>
            </a:r>
          </a:p>
        </p:txBody>
      </p:sp>
    </p:spTree>
    <p:extLst>
      <p:ext uri="{BB962C8B-B14F-4D97-AF65-F5344CB8AC3E}">
        <p14:creationId xmlns:p14="http://schemas.microsoft.com/office/powerpoint/2010/main" val="56349082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18CF-AFA4-B140-8F78-17FA6388B060}"/>
              </a:ext>
            </a:extLst>
          </p:cNvPr>
          <p:cNvSpPr>
            <a:spLocks noGrp="1"/>
          </p:cNvSpPr>
          <p:nvPr>
            <p:ph type="title"/>
          </p:nvPr>
        </p:nvSpPr>
        <p:spPr/>
        <p:txBody>
          <a:bodyPr/>
          <a:lstStyle/>
          <a:p>
            <a:r>
              <a:rPr lang="en-US" dirty="0"/>
              <a:t>More Security Implications (VII)</a:t>
            </a:r>
          </a:p>
        </p:txBody>
      </p:sp>
      <p:sp>
        <p:nvSpPr>
          <p:cNvPr id="3" name="Content Placeholder 2">
            <a:extLst>
              <a:ext uri="{FF2B5EF4-FFF2-40B4-BE49-F238E27FC236}">
                <a16:creationId xmlns:a16="http://schemas.microsoft.com/office/drawing/2014/main" id="{3A10F98D-E235-E44D-A6C0-AEE698D2A8FC}"/>
              </a:ext>
            </a:extLst>
          </p:cNvPr>
          <p:cNvSpPr>
            <a:spLocks noGrp="1"/>
          </p:cNvSpPr>
          <p:nvPr>
            <p:ph idx="1"/>
          </p:nvPr>
        </p:nvSpPr>
        <p:spPr/>
        <p:txBody>
          <a:bodyPr/>
          <a:lstStyle/>
          <a:p>
            <a:r>
              <a:rPr lang="en-US" dirty="0">
                <a:solidFill>
                  <a:srgbClr val="0000FF"/>
                </a:solidFill>
              </a:rPr>
              <a:t>USENIX Security 2019</a:t>
            </a:r>
          </a:p>
          <a:p>
            <a:endParaRPr lang="en-US" dirty="0"/>
          </a:p>
        </p:txBody>
      </p:sp>
      <p:pic>
        <p:nvPicPr>
          <p:cNvPr id="6" name="Picture 5">
            <a:extLst>
              <a:ext uri="{FF2B5EF4-FFF2-40B4-BE49-F238E27FC236}">
                <a16:creationId xmlns:a16="http://schemas.microsoft.com/office/drawing/2014/main" id="{ADA32E6C-A832-7F43-84D9-9C9C4582E752}"/>
              </a:ext>
            </a:extLst>
          </p:cNvPr>
          <p:cNvPicPr>
            <a:picLocks noChangeAspect="1"/>
          </p:cNvPicPr>
          <p:nvPr/>
        </p:nvPicPr>
        <p:blipFill>
          <a:blip r:embed="rId2"/>
          <a:stretch>
            <a:fillRect/>
          </a:stretch>
        </p:blipFill>
        <p:spPr>
          <a:xfrm>
            <a:off x="228600" y="1528487"/>
            <a:ext cx="8682217" cy="2493994"/>
          </a:xfrm>
          <a:prstGeom prst="rect">
            <a:avLst/>
          </a:prstGeom>
        </p:spPr>
      </p:pic>
      <p:pic>
        <p:nvPicPr>
          <p:cNvPr id="7" name="Picture 6">
            <a:extLst>
              <a:ext uri="{FF2B5EF4-FFF2-40B4-BE49-F238E27FC236}">
                <a16:creationId xmlns:a16="http://schemas.microsoft.com/office/drawing/2014/main" id="{AC305D6E-CDEE-9C42-9EF6-D0DFEF187174}"/>
              </a:ext>
            </a:extLst>
          </p:cNvPr>
          <p:cNvPicPr>
            <a:picLocks noChangeAspect="1"/>
          </p:cNvPicPr>
          <p:nvPr/>
        </p:nvPicPr>
        <p:blipFill>
          <a:blip r:embed="rId3"/>
          <a:stretch>
            <a:fillRect/>
          </a:stretch>
        </p:blipFill>
        <p:spPr>
          <a:xfrm>
            <a:off x="-38100" y="4221088"/>
            <a:ext cx="9144000" cy="2168769"/>
          </a:xfrm>
          <a:prstGeom prst="rect">
            <a:avLst/>
          </a:prstGeom>
        </p:spPr>
      </p:pic>
    </p:spTree>
    <p:extLst>
      <p:ext uri="{BB962C8B-B14F-4D97-AF65-F5344CB8AC3E}">
        <p14:creationId xmlns:p14="http://schemas.microsoft.com/office/powerpoint/2010/main" val="2898662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18CF-AFA4-B140-8F78-17FA6388B060}"/>
              </a:ext>
            </a:extLst>
          </p:cNvPr>
          <p:cNvSpPr>
            <a:spLocks noGrp="1"/>
          </p:cNvSpPr>
          <p:nvPr>
            <p:ph type="title"/>
          </p:nvPr>
        </p:nvSpPr>
        <p:spPr/>
        <p:txBody>
          <a:bodyPr/>
          <a:lstStyle/>
          <a:p>
            <a:r>
              <a:rPr lang="en-US" dirty="0"/>
              <a:t>More Security Implications (VIII)</a:t>
            </a:r>
          </a:p>
        </p:txBody>
      </p:sp>
      <p:sp>
        <p:nvSpPr>
          <p:cNvPr id="3" name="Content Placeholder 2">
            <a:extLst>
              <a:ext uri="{FF2B5EF4-FFF2-40B4-BE49-F238E27FC236}">
                <a16:creationId xmlns:a16="http://schemas.microsoft.com/office/drawing/2014/main" id="{3A10F98D-E235-E44D-A6C0-AEE698D2A8FC}"/>
              </a:ext>
            </a:extLst>
          </p:cNvPr>
          <p:cNvSpPr>
            <a:spLocks noGrp="1"/>
          </p:cNvSpPr>
          <p:nvPr>
            <p:ph idx="1"/>
          </p:nvPr>
        </p:nvSpPr>
        <p:spPr/>
        <p:txBody>
          <a:bodyPr/>
          <a:lstStyle/>
          <a:p>
            <a:r>
              <a:rPr lang="en-US" dirty="0">
                <a:solidFill>
                  <a:srgbClr val="0000FF"/>
                </a:solidFill>
              </a:rPr>
              <a:t>USENIX Security 2020</a:t>
            </a:r>
          </a:p>
          <a:p>
            <a:endParaRPr lang="en-US" dirty="0"/>
          </a:p>
        </p:txBody>
      </p:sp>
      <p:pic>
        <p:nvPicPr>
          <p:cNvPr id="4" name="Picture 3">
            <a:extLst>
              <a:ext uri="{FF2B5EF4-FFF2-40B4-BE49-F238E27FC236}">
                <a16:creationId xmlns:a16="http://schemas.microsoft.com/office/drawing/2014/main" id="{B94006CA-6278-A142-A76D-9CA853A19CC7}"/>
              </a:ext>
            </a:extLst>
          </p:cNvPr>
          <p:cNvPicPr>
            <a:picLocks noChangeAspect="1"/>
          </p:cNvPicPr>
          <p:nvPr/>
        </p:nvPicPr>
        <p:blipFill>
          <a:blip r:embed="rId2"/>
          <a:stretch>
            <a:fillRect/>
          </a:stretch>
        </p:blipFill>
        <p:spPr>
          <a:xfrm>
            <a:off x="519522" y="1484784"/>
            <a:ext cx="7920558" cy="1911447"/>
          </a:xfrm>
          <a:prstGeom prst="rect">
            <a:avLst/>
          </a:prstGeom>
        </p:spPr>
      </p:pic>
      <p:pic>
        <p:nvPicPr>
          <p:cNvPr id="5" name="Picture 4">
            <a:extLst>
              <a:ext uri="{FF2B5EF4-FFF2-40B4-BE49-F238E27FC236}">
                <a16:creationId xmlns:a16="http://schemas.microsoft.com/office/drawing/2014/main" id="{493D59EF-DDD3-BB48-80CD-308D55AA82F7}"/>
              </a:ext>
            </a:extLst>
          </p:cNvPr>
          <p:cNvPicPr>
            <a:picLocks noChangeAspect="1"/>
          </p:cNvPicPr>
          <p:nvPr/>
        </p:nvPicPr>
        <p:blipFill>
          <a:blip r:embed="rId3"/>
          <a:stretch>
            <a:fillRect/>
          </a:stretch>
        </p:blipFill>
        <p:spPr>
          <a:xfrm>
            <a:off x="627720" y="3559297"/>
            <a:ext cx="7812360" cy="3277851"/>
          </a:xfrm>
          <a:prstGeom prst="rect">
            <a:avLst/>
          </a:prstGeom>
        </p:spPr>
      </p:pic>
    </p:spTree>
    <p:extLst>
      <p:ext uri="{BB962C8B-B14F-4D97-AF65-F5344CB8AC3E}">
        <p14:creationId xmlns:p14="http://schemas.microsoft.com/office/powerpoint/2010/main" val="116468902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Scaling Issues </a:t>
            </a:r>
            <a:r>
              <a:rPr lang="en-US" b="1" dirty="0"/>
              <a:t>Are</a:t>
            </a:r>
            <a:r>
              <a:rPr lang="en-US" dirty="0"/>
              <a:t> Real</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p:cNvPicPr>
            <a:picLocks noChangeAspect="1"/>
          </p:cNvPicPr>
          <p:nvPr/>
        </p:nvPicPr>
        <p:blipFill>
          <a:blip r:embed="rId2"/>
          <a:stretch>
            <a:fillRect/>
          </a:stretch>
        </p:blipFill>
        <p:spPr>
          <a:xfrm>
            <a:off x="-35496" y="4071630"/>
            <a:ext cx="9144000" cy="2359092"/>
          </a:xfrm>
          <a:prstGeom prst="rect">
            <a:avLst/>
          </a:prstGeom>
        </p:spPr>
      </p:pic>
      <p:sp>
        <p:nvSpPr>
          <p:cNvPr id="8" name="Content Placeholder 2"/>
          <p:cNvSpPr>
            <a:spLocks noGrp="1"/>
          </p:cNvSpPr>
          <p:nvPr>
            <p:ph idx="1"/>
          </p:nvPr>
        </p:nvSpPr>
        <p:spPr>
          <a:xfrm>
            <a:off x="228600" y="548680"/>
            <a:ext cx="8915400" cy="5153025"/>
          </a:xfrm>
        </p:spPr>
        <p:txBody>
          <a:bodyPr/>
          <a:lstStyle/>
          <a:p>
            <a:endParaRPr lang="en-US" dirty="0"/>
          </a:p>
          <a:p>
            <a:r>
              <a:rPr lang="en-US" sz="2000" dirty="0" err="1"/>
              <a:t>Yoongu</a:t>
            </a:r>
            <a:r>
              <a:rPr lang="en-US" sz="2000" dirty="0"/>
              <a:t> Kim, Ross Daly, </a:t>
            </a:r>
            <a:r>
              <a:rPr lang="en-US" sz="2000" dirty="0" err="1"/>
              <a:t>Jeremie</a:t>
            </a:r>
            <a:r>
              <a:rPr lang="en-US" sz="2000" dirty="0"/>
              <a:t> Kim, Chris </a:t>
            </a:r>
            <a:r>
              <a:rPr lang="en-US" sz="2000" dirty="0" err="1"/>
              <a:t>Fallin</a:t>
            </a:r>
            <a:r>
              <a:rPr lang="en-US" sz="2000" dirty="0"/>
              <a:t>, </a:t>
            </a:r>
            <a:r>
              <a:rPr lang="en-US" sz="2000" dirty="0" err="1"/>
              <a:t>Ji</a:t>
            </a:r>
            <a:r>
              <a:rPr lang="en-US" sz="2000" dirty="0"/>
              <a:t> </a:t>
            </a:r>
            <a:r>
              <a:rPr lang="en-US" sz="2000" dirty="0" err="1"/>
              <a:t>Hye</a:t>
            </a:r>
            <a:r>
              <a:rPr lang="en-US" sz="2000" dirty="0"/>
              <a:t> Lee, </a:t>
            </a:r>
            <a:r>
              <a:rPr lang="en-US" sz="2000" dirty="0" err="1"/>
              <a:t>Donghyuk</a:t>
            </a:r>
            <a:r>
              <a:rPr lang="en-US" sz="2000" dirty="0"/>
              <a:t> Lee, Chris Wilkerson, </a:t>
            </a:r>
            <a:r>
              <a:rPr lang="en-US" sz="2000" dirty="0" err="1"/>
              <a:t>Konrad</a:t>
            </a:r>
            <a:r>
              <a:rPr lang="en-US" sz="2000" dirty="0"/>
              <a:t> Lai, and Onur Mutlu,</a:t>
            </a:r>
            <a:br>
              <a:rPr lang="en-US" sz="2000" dirty="0"/>
            </a:br>
            <a:r>
              <a:rPr lang="en-US" sz="2000" b="1" dirty="0">
                <a:solidFill>
                  <a:srgbClr val="0432FF"/>
                </a:solidFill>
                <a:hlinkClick r:id="rId3">
                  <a:extLst>
                    <a:ext uri="{A12FA001-AC4F-418D-AE19-62706E023703}">
                      <ahyp:hlinkClr xmlns:ahyp="http://schemas.microsoft.com/office/drawing/2018/hyperlinkcolor" val="tx"/>
                    </a:ext>
                  </a:extLst>
                </a:hlinkClick>
              </a:rPr>
              <a:t>"Flipping Bits in Memory Without Accessing Them: An Experimental Study of DRAM Disturbance Errors"</a:t>
            </a:r>
            <a:br>
              <a:rPr lang="en-US" sz="2000" dirty="0">
                <a:solidFill>
                  <a:srgbClr val="0432FF"/>
                </a:solidFill>
              </a:rPr>
            </a:br>
            <a:r>
              <a:rPr lang="en-US" sz="2000" i="1" dirty="0"/>
              <a:t>Proceedings of the </a:t>
            </a:r>
            <a:r>
              <a:rPr lang="en-US" sz="2000" i="1" dirty="0">
                <a:hlinkClick r:id="rId4"/>
              </a:rPr>
              <a:t>41st International Symposium on Computer Architecture</a:t>
            </a:r>
            <a:r>
              <a:rPr lang="en-US" sz="2000" i="1" dirty="0"/>
              <a:t> (</a:t>
            </a:r>
            <a:r>
              <a:rPr lang="en-US" sz="2000" b="1" i="1" dirty="0"/>
              <a:t>ISCA</a:t>
            </a:r>
            <a:r>
              <a:rPr lang="en-US" sz="2000" i="1" dirty="0"/>
              <a:t>)</a:t>
            </a:r>
            <a:r>
              <a:rPr lang="en-US" sz="2000" dirty="0"/>
              <a:t>, Minneapolis, MN, June 2014.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 [</a:t>
            </a:r>
            <a:r>
              <a:rPr lang="en-US" sz="2000" dirty="0">
                <a:hlinkClick r:id="rId9"/>
              </a:rPr>
              <a:t>Source Code and Data</a:t>
            </a:r>
            <a:r>
              <a:rPr lang="en-US" sz="2000" dirty="0"/>
              <a:t>]</a:t>
            </a:r>
          </a:p>
        </p:txBody>
      </p:sp>
    </p:spTree>
    <p:extLst>
      <p:ext uri="{BB962C8B-B14F-4D97-AF65-F5344CB8AC3E}">
        <p14:creationId xmlns:p14="http://schemas.microsoft.com/office/powerpoint/2010/main" val="55925894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BC98-50B0-E14B-AA18-0194CEBA613E}"/>
              </a:ext>
            </a:extLst>
          </p:cNvPr>
          <p:cNvSpPr>
            <a:spLocks noGrp="1"/>
          </p:cNvSpPr>
          <p:nvPr>
            <p:ph type="title"/>
          </p:nvPr>
        </p:nvSpPr>
        <p:spPr/>
        <p:txBody>
          <a:bodyPr/>
          <a:lstStyle/>
          <a:p>
            <a:r>
              <a:rPr lang="en-US" dirty="0"/>
              <a:t>Memory Scaling Issues </a:t>
            </a:r>
            <a:r>
              <a:rPr lang="en-US" b="1" dirty="0"/>
              <a:t>Are</a:t>
            </a:r>
            <a:r>
              <a:rPr lang="en-US" dirty="0"/>
              <a:t> Real</a:t>
            </a:r>
          </a:p>
        </p:txBody>
      </p:sp>
      <p:sp>
        <p:nvSpPr>
          <p:cNvPr id="3" name="Content Placeholder 2">
            <a:extLst>
              <a:ext uri="{FF2B5EF4-FFF2-40B4-BE49-F238E27FC236}">
                <a16:creationId xmlns:a16="http://schemas.microsoft.com/office/drawing/2014/main" id="{8A54FBC6-1E5E-F74E-9CED-5D646D0D7745}"/>
              </a:ext>
            </a:extLst>
          </p:cNvPr>
          <p:cNvSpPr>
            <a:spLocks noGrp="1"/>
          </p:cNvSpPr>
          <p:nvPr>
            <p:ph idx="1"/>
          </p:nvPr>
        </p:nvSpPr>
        <p:spPr/>
        <p:txBody>
          <a:bodyPr/>
          <a:lstStyle/>
          <a:p>
            <a:r>
              <a:rPr lang="en-US" dirty="0"/>
              <a:t>Onur Mutlu and </a:t>
            </a:r>
            <a:r>
              <a:rPr lang="en-US" dirty="0" err="1"/>
              <a:t>Jeremie</a:t>
            </a:r>
            <a:r>
              <a:rPr lang="en-US" dirty="0"/>
              <a:t> Kim,</a:t>
            </a:r>
            <a:br>
              <a:rPr lang="en-US" dirty="0"/>
            </a:br>
            <a:r>
              <a:rPr lang="en-US" b="1" dirty="0">
                <a:solidFill>
                  <a:srgbClr val="0432FF"/>
                </a:solidFill>
                <a:hlinkClick r:id="rId2">
                  <a:extLst>
                    <a:ext uri="{A12FA001-AC4F-418D-AE19-62706E023703}">
                      <ahyp:hlinkClr xmlns:ahyp="http://schemas.microsoft.com/office/drawing/2018/hyperlinkcolor" val="tx"/>
                    </a:ext>
                  </a:extLst>
                </a:hlinkClick>
              </a:rPr>
              <a:t>"RowHammer: A Retrospective"</a:t>
            </a:r>
            <a:br>
              <a:rPr lang="en-US" dirty="0">
                <a:solidFill>
                  <a:srgbClr val="0432FF"/>
                </a:solidFill>
              </a:rPr>
            </a:br>
            <a:r>
              <a:rPr lang="en-US" i="1" dirty="0">
                <a:hlinkClick r:id="rId3"/>
              </a:rPr>
              <a:t>IEEE Transactions on Computer-Aided Design of Integrated Circuits and Systems</a:t>
            </a:r>
            <a:r>
              <a:rPr lang="en-US" i="1" dirty="0"/>
              <a:t> (</a:t>
            </a:r>
            <a:r>
              <a:rPr lang="en-US" b="1" i="1" dirty="0"/>
              <a:t>TCAD</a:t>
            </a:r>
            <a:r>
              <a:rPr lang="en-US" i="1" dirty="0"/>
              <a:t>) Special Issue on Top Picks in Hardware and Embedded Security</a:t>
            </a:r>
            <a:r>
              <a:rPr lang="en-US" dirty="0"/>
              <a:t>, 2019. </a:t>
            </a:r>
            <a:br>
              <a:rPr lang="en-US" dirty="0"/>
            </a:br>
            <a:r>
              <a:rPr lang="en-US" dirty="0"/>
              <a:t>[</a:t>
            </a:r>
            <a:r>
              <a:rPr lang="en-US" dirty="0">
                <a:hlinkClick r:id="rId4"/>
              </a:rPr>
              <a:t>Preliminary arXiv version</a:t>
            </a:r>
            <a:r>
              <a:rPr lang="en-US" dirty="0"/>
              <a:t>]</a:t>
            </a:r>
            <a:br>
              <a:rPr lang="en-US" dirty="0"/>
            </a:b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9E5AABF2-B333-B545-8DF3-BE9AFD43C84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DF8A0BF4-FF83-FF4D-95CC-55B11F61D051}"/>
              </a:ext>
            </a:extLst>
          </p:cNvPr>
          <p:cNvPicPr>
            <a:picLocks noChangeAspect="1"/>
          </p:cNvPicPr>
          <p:nvPr/>
        </p:nvPicPr>
        <p:blipFill>
          <a:blip r:embed="rId5"/>
          <a:stretch>
            <a:fillRect/>
          </a:stretch>
        </p:blipFill>
        <p:spPr>
          <a:xfrm>
            <a:off x="876300" y="4052664"/>
            <a:ext cx="7391400" cy="1752600"/>
          </a:xfrm>
          <a:prstGeom prst="rect">
            <a:avLst/>
          </a:prstGeom>
        </p:spPr>
      </p:pic>
    </p:spTree>
    <p:extLst>
      <p:ext uri="{BB962C8B-B14F-4D97-AF65-F5344CB8AC3E}">
        <p14:creationId xmlns:p14="http://schemas.microsoft.com/office/powerpoint/2010/main" val="389127747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noAutofit/>
          </a:bodyPr>
          <a:lstStyle/>
          <a:p>
            <a:r>
              <a:rPr lang="en-US" sz="3800" dirty="0"/>
              <a:t>Data Overwhelms Modern Machines </a:t>
            </a:r>
          </a:p>
        </p:txBody>
      </p:sp>
      <p:sp>
        <p:nvSpPr>
          <p:cNvPr id="15" name="TextBox 14"/>
          <p:cNvSpPr txBox="1"/>
          <p:nvPr/>
        </p:nvSpPr>
        <p:spPr>
          <a:xfrm>
            <a:off x="448964" y="5361579"/>
            <a:ext cx="465221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In-Memory Data Analytics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[Clapp+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Intel</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IISWC’15;  </a:t>
            </a:r>
          </a:p>
          <a:p>
            <a:pPr marL="63500" marR="0" lvl="0" indent="-635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Awan+, BDCloud’15]</a:t>
            </a:r>
          </a:p>
        </p:txBody>
      </p:sp>
      <p:sp>
        <p:nvSpPr>
          <p:cNvPr id="16" name="TextBox 15"/>
          <p:cNvSpPr txBox="1"/>
          <p:nvPr/>
        </p:nvSpPr>
        <p:spPr>
          <a:xfrm>
            <a:off x="4836963" y="5361579"/>
            <a:ext cx="361858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Datacenter Workloads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Kanev</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Google</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ISCA’15]</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1236" y="1054202"/>
            <a:ext cx="1362886" cy="1362886"/>
          </a:xfrm>
          <a:prstGeom prst="rect">
            <a:avLst/>
          </a:prstGeom>
        </p:spPr>
      </p:pic>
      <p:sp>
        <p:nvSpPr>
          <p:cNvPr id="18" name="TextBox 17"/>
          <p:cNvSpPr txBox="1"/>
          <p:nvPr/>
        </p:nvSpPr>
        <p:spPr>
          <a:xfrm>
            <a:off x="448964" y="2656133"/>
            <a:ext cx="3460499"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In-memory Databases </a:t>
            </a:r>
          </a:p>
          <a:p>
            <a:pPr marL="63500" marR="0" lvl="0" indent="-635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[Mao+, EuroSys’12; </a:t>
            </a:r>
            <a:b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Clapp+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Intel</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IISWC’15]</a:t>
            </a: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7081" y="836712"/>
            <a:ext cx="1872533" cy="1872533"/>
          </a:xfrm>
          <a:prstGeom prst="rect">
            <a:avLst/>
          </a:prstGeom>
        </p:spPr>
      </p:pic>
      <p:sp>
        <p:nvSpPr>
          <p:cNvPr id="22" name="TextBox 21"/>
          <p:cNvSpPr txBox="1"/>
          <p:nvPr/>
        </p:nvSpPr>
        <p:spPr>
          <a:xfrm>
            <a:off x="4836963" y="2656133"/>
            <a:ext cx="3607975"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Graph/Tree Processing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[Xu+, IISWC’12; </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Umuroglu</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FPL’15]</a:t>
            </a:r>
          </a:p>
        </p:txBody>
      </p:sp>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9220" y="3998286"/>
            <a:ext cx="2155604" cy="1146598"/>
          </a:xfrm>
          <a:prstGeom prst="rect">
            <a:avLst/>
          </a:prstGeom>
        </p:spPr>
      </p:pic>
      <p:pic>
        <p:nvPicPr>
          <p:cNvPr id="24" name="Picture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7081" y="3772838"/>
            <a:ext cx="2133599" cy="1546598"/>
          </a:xfrm>
          <a:prstGeom prst="rect">
            <a:avLst/>
          </a:prstGeom>
        </p:spPr>
      </p:pic>
      <p:sp>
        <p:nvSpPr>
          <p:cNvPr id="26" name="Rectangle 25"/>
          <p:cNvSpPr/>
          <p:nvPr/>
        </p:nvSpPr>
        <p:spPr>
          <a:xfrm>
            <a:off x="0" y="3100668"/>
            <a:ext cx="9144000" cy="1169233"/>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Data </a:t>
            </a:r>
            <a:r>
              <a:rPr kumimoji="0" lang="en-US" sz="32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a:t>
            </a:r>
            <a:r>
              <a:rPr kumimoji="0" lang="en-US" sz="3200" b="0" i="0" u="none" strike="noStrike" kern="1200" cap="none" spc="0" normalizeH="0" baseline="0" noProof="0" dirty="0">
                <a:ln>
                  <a:noFill/>
                </a:ln>
                <a:solidFill>
                  <a:prstClr val="white"/>
                </a:solidFill>
                <a:effectLst/>
                <a:uLnTx/>
                <a:uFillTx/>
                <a:latin typeface="Gill Sans MT"/>
                <a:ea typeface="+mn-ea"/>
                <a:cs typeface="+mn-cs"/>
              </a:rPr>
              <a:t> </a:t>
            </a: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performance &amp; energy bottleneck</a:t>
            </a:r>
          </a:p>
        </p:txBody>
      </p:sp>
    </p:spTree>
    <p:extLst>
      <p:ext uri="{BB962C8B-B14F-4D97-AF65-F5344CB8AC3E}">
        <p14:creationId xmlns:p14="http://schemas.microsoft.com/office/powerpoint/2010/main" val="149864499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The Push from Circuits and Devices</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51740681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BC98-50B0-E14B-AA18-0194CEBA613E}"/>
              </a:ext>
            </a:extLst>
          </p:cNvPr>
          <p:cNvSpPr>
            <a:spLocks noGrp="1"/>
          </p:cNvSpPr>
          <p:nvPr>
            <p:ph type="title"/>
          </p:nvPr>
        </p:nvSpPr>
        <p:spPr/>
        <p:txBody>
          <a:bodyPr/>
          <a:lstStyle/>
          <a:p>
            <a:r>
              <a:rPr lang="en-US" dirty="0"/>
              <a:t>RowHammer in 2020 (I)</a:t>
            </a:r>
          </a:p>
        </p:txBody>
      </p:sp>
      <p:sp>
        <p:nvSpPr>
          <p:cNvPr id="3" name="Content Placeholder 2">
            <a:extLst>
              <a:ext uri="{FF2B5EF4-FFF2-40B4-BE49-F238E27FC236}">
                <a16:creationId xmlns:a16="http://schemas.microsoft.com/office/drawing/2014/main" id="{8A54FBC6-1E5E-F74E-9CED-5D646D0D7745}"/>
              </a:ext>
            </a:extLst>
          </p:cNvPr>
          <p:cNvSpPr>
            <a:spLocks noGrp="1"/>
          </p:cNvSpPr>
          <p:nvPr>
            <p:ph idx="1"/>
          </p:nvPr>
        </p:nvSpPr>
        <p:spPr>
          <a:xfrm>
            <a:off x="228600" y="964912"/>
            <a:ext cx="8610600" cy="5153025"/>
          </a:xfrm>
        </p:spPr>
        <p:txBody>
          <a:bodyPr/>
          <a:lstStyle/>
          <a:p>
            <a:r>
              <a:rPr lang="en-US" sz="2000" dirty="0" err="1"/>
              <a:t>Jeremie</a:t>
            </a:r>
            <a:r>
              <a:rPr lang="en-US" sz="2000" dirty="0"/>
              <a:t> S. Kim, Minesh Patel, A. </a:t>
            </a:r>
            <a:r>
              <a:rPr lang="en-US" sz="2000" dirty="0" err="1"/>
              <a:t>Giray</a:t>
            </a:r>
            <a:r>
              <a:rPr lang="en-US" sz="2000" dirty="0"/>
              <a:t> </a:t>
            </a:r>
            <a:r>
              <a:rPr lang="en-US" sz="2000" dirty="0" err="1"/>
              <a:t>Yaglikci</a:t>
            </a:r>
            <a:r>
              <a:rPr lang="en-US" sz="2000" dirty="0"/>
              <a:t>, Hasan Hassan, </a:t>
            </a:r>
            <a:r>
              <a:rPr lang="en-US" sz="2000" dirty="0" err="1"/>
              <a:t>Roknoddin</a:t>
            </a:r>
            <a:r>
              <a:rPr lang="en-US" sz="2000" dirty="0"/>
              <a:t> Azizi, Lois </a:t>
            </a:r>
            <a:r>
              <a:rPr lang="en-US" sz="2000" dirty="0" err="1"/>
              <a:t>Orosa</a:t>
            </a:r>
            <a:r>
              <a:rPr lang="en-US" sz="2000" dirty="0"/>
              <a:t>, and Onur Mutlu,</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"Revisiting RowHammer: An Experimental Analysis of Modern Devices and Mitigation Techniques"</a:t>
            </a:r>
            <a:br>
              <a:rPr lang="en-US" sz="2000" dirty="0">
                <a:solidFill>
                  <a:srgbClr val="0432FF"/>
                </a:solidFill>
              </a:rPr>
            </a:br>
            <a:r>
              <a:rPr lang="en-US" sz="2000" i="1" dirty="0"/>
              <a:t>Proceedings of the </a:t>
            </a:r>
            <a:r>
              <a:rPr lang="en-US" sz="2000" i="1" dirty="0">
                <a:hlinkClick r:id="rId3"/>
              </a:rPr>
              <a:t>47th International Symposium on Computer Architecture</a:t>
            </a:r>
            <a:r>
              <a:rPr lang="en-US" sz="2000" i="1" dirty="0"/>
              <a:t> (</a:t>
            </a:r>
            <a:r>
              <a:rPr lang="en-US" sz="2000" b="1" i="1" dirty="0"/>
              <a:t>ISCA</a:t>
            </a:r>
            <a:r>
              <a:rPr lang="en-US" sz="2000" i="1" dirty="0"/>
              <a:t>)</a:t>
            </a:r>
            <a:r>
              <a:rPr lang="en-US" sz="2000" dirty="0"/>
              <a:t>, Valencia, Spain, June 2020.</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a:t>
            </a:r>
            <a:br>
              <a:rPr lang="en-US" sz="2000" dirty="0"/>
            </a:br>
            <a:r>
              <a:rPr lang="en-US" sz="2000" dirty="0"/>
              <a:t>[</a:t>
            </a:r>
            <a:r>
              <a:rPr lang="en-US" sz="2000" dirty="0">
                <a:hlinkClick r:id="rId6"/>
              </a:rPr>
              <a:t>Lightning Talk Slides (pptx)</a:t>
            </a:r>
            <a:r>
              <a:rPr lang="en-US" sz="2000" dirty="0"/>
              <a:t> </a:t>
            </a:r>
            <a:r>
              <a:rPr lang="en-US" sz="2000" dirty="0">
                <a:hlinkClick r:id="rId7"/>
              </a:rPr>
              <a:t>(pdf)</a:t>
            </a:r>
            <a:r>
              <a:rPr lang="en-US" sz="2000" dirty="0"/>
              <a:t>]</a:t>
            </a:r>
            <a:br>
              <a:rPr lang="en-US" sz="2000" dirty="0"/>
            </a:br>
            <a:r>
              <a:rPr lang="en-US" sz="2000" dirty="0"/>
              <a:t>[</a:t>
            </a:r>
            <a:r>
              <a:rPr lang="en-US" sz="2000" dirty="0">
                <a:hlinkClick r:id="rId8"/>
              </a:rPr>
              <a:t>Talk Video</a:t>
            </a:r>
            <a:r>
              <a:rPr lang="en-US" sz="2000" dirty="0"/>
              <a:t> (20 minutes)]</a:t>
            </a:r>
            <a:br>
              <a:rPr lang="en-US" sz="2000" dirty="0"/>
            </a:br>
            <a:r>
              <a:rPr lang="en-US" sz="2000" dirty="0"/>
              <a:t>[</a:t>
            </a:r>
            <a:r>
              <a:rPr lang="en-US" sz="2000" dirty="0">
                <a:hlinkClick r:id="rId9"/>
              </a:rPr>
              <a:t>Lightning Talk Video</a:t>
            </a:r>
            <a:r>
              <a:rPr lang="en-US" sz="2000" dirty="0"/>
              <a:t> (3 minutes)]</a:t>
            </a:r>
            <a:br>
              <a:rPr lang="en-US" sz="2000" dirty="0"/>
            </a:b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9E5AABF2-B333-B545-8DF3-BE9AFD43C84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a:extLst>
              <a:ext uri="{FF2B5EF4-FFF2-40B4-BE49-F238E27FC236}">
                <a16:creationId xmlns:a16="http://schemas.microsoft.com/office/drawing/2014/main" id="{D358FA82-42F6-114C-8941-25DAEAA640A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0" y="4445871"/>
            <a:ext cx="9144000" cy="2374232"/>
          </a:xfrm>
          <a:prstGeom prst="rect">
            <a:avLst/>
          </a:prstGeom>
        </p:spPr>
      </p:pic>
    </p:spTree>
    <p:extLst>
      <p:ext uri="{BB962C8B-B14F-4D97-AF65-F5344CB8AC3E}">
        <p14:creationId xmlns:p14="http://schemas.microsoft.com/office/powerpoint/2010/main" val="289515729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5578-D2FD-AF4C-A6C4-BB619E262F7C}"/>
              </a:ext>
            </a:extLst>
          </p:cNvPr>
          <p:cNvSpPr>
            <a:spLocks noGrp="1"/>
          </p:cNvSpPr>
          <p:nvPr>
            <p:ph type="title"/>
          </p:nvPr>
        </p:nvSpPr>
        <p:spPr/>
        <p:txBody>
          <a:bodyPr/>
          <a:lstStyle/>
          <a:p>
            <a:r>
              <a:rPr lang="en-US" sz="4700" b="1" dirty="0"/>
              <a:t>Key Takeaways from 1580 Chips</a:t>
            </a:r>
          </a:p>
        </p:txBody>
      </p:sp>
      <p:sp>
        <p:nvSpPr>
          <p:cNvPr id="3" name="Content Placeholder 2">
            <a:extLst>
              <a:ext uri="{FF2B5EF4-FFF2-40B4-BE49-F238E27FC236}">
                <a16:creationId xmlns:a16="http://schemas.microsoft.com/office/drawing/2014/main" id="{2B726EE3-660B-D447-A591-D2EDD8ADAAF1}"/>
              </a:ext>
            </a:extLst>
          </p:cNvPr>
          <p:cNvSpPr>
            <a:spLocks noGrp="1"/>
          </p:cNvSpPr>
          <p:nvPr>
            <p:ph idx="1"/>
          </p:nvPr>
        </p:nvSpPr>
        <p:spPr>
          <a:xfrm>
            <a:off x="75990" y="911224"/>
            <a:ext cx="8987621" cy="5318753"/>
          </a:xfrm>
        </p:spPr>
        <p:txBody>
          <a:bodyPr/>
          <a:lstStyle/>
          <a:p>
            <a:r>
              <a:rPr lang="en-US" sz="2800" b="1" dirty="0">
                <a:solidFill>
                  <a:srgbClr val="FF0000"/>
                </a:solidFill>
              </a:rPr>
              <a:t>Newer DRAM chips are more vulnerable to RowHammer</a:t>
            </a:r>
          </a:p>
          <a:p>
            <a:endParaRPr lang="en-US" sz="2800" dirty="0"/>
          </a:p>
          <a:p>
            <a:r>
              <a:rPr lang="en-US" sz="2800" dirty="0"/>
              <a:t>There are chips today whose weakest cells fail after </a:t>
            </a:r>
            <a:r>
              <a:rPr lang="en-US" sz="2800" b="1" dirty="0">
                <a:solidFill>
                  <a:schemeClr val="accent2">
                    <a:lumMod val="75000"/>
                  </a:schemeClr>
                </a:solidFill>
              </a:rPr>
              <a:t>only 4800 hammers</a:t>
            </a:r>
            <a:r>
              <a:rPr lang="en-US" sz="2800" dirty="0">
                <a:solidFill>
                  <a:schemeClr val="accent2">
                    <a:lumMod val="75000"/>
                  </a:schemeClr>
                </a:solidFill>
              </a:rPr>
              <a:t> </a:t>
            </a:r>
          </a:p>
          <a:p>
            <a:endParaRPr lang="en-US" sz="2800" dirty="0"/>
          </a:p>
          <a:p>
            <a:r>
              <a:rPr lang="en-US" sz="2800" dirty="0"/>
              <a:t>Chips of newer DRAM technology nodes can exhibit RowHammer bit flips 1) in </a:t>
            </a:r>
            <a:r>
              <a:rPr lang="en-US" sz="2800" b="1" dirty="0">
                <a:solidFill>
                  <a:schemeClr val="accent5">
                    <a:lumMod val="75000"/>
                  </a:schemeClr>
                </a:solidFill>
              </a:rPr>
              <a:t>more rows </a:t>
            </a:r>
            <a:r>
              <a:rPr lang="en-US" sz="2800" dirty="0"/>
              <a:t>and 2) </a:t>
            </a:r>
            <a:r>
              <a:rPr lang="en-US" sz="2800" b="1" dirty="0">
                <a:solidFill>
                  <a:schemeClr val="accent5">
                    <a:lumMod val="75000"/>
                  </a:schemeClr>
                </a:solidFill>
              </a:rPr>
              <a:t>farther away </a:t>
            </a:r>
            <a:r>
              <a:rPr lang="en-US" sz="2800" dirty="0"/>
              <a:t>from the victim row. </a:t>
            </a:r>
          </a:p>
          <a:p>
            <a:endParaRPr lang="en-US" sz="2800" dirty="0"/>
          </a:p>
          <a:p>
            <a:r>
              <a:rPr lang="en-US" sz="2800" b="1" dirty="0">
                <a:solidFill>
                  <a:srgbClr val="FF0000"/>
                </a:solidFill>
              </a:rPr>
              <a:t>Existing mitigation mechanisms are NOT effective</a:t>
            </a:r>
          </a:p>
          <a:p>
            <a:endParaRPr lang="en-US" sz="2800" dirty="0"/>
          </a:p>
        </p:txBody>
      </p:sp>
    </p:spTree>
    <p:extLst>
      <p:ext uri="{BB962C8B-B14F-4D97-AF65-F5344CB8AC3E}">
        <p14:creationId xmlns:p14="http://schemas.microsoft.com/office/powerpoint/2010/main" val="2142239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BC98-50B0-E14B-AA18-0194CEBA613E}"/>
              </a:ext>
            </a:extLst>
          </p:cNvPr>
          <p:cNvSpPr>
            <a:spLocks noGrp="1"/>
          </p:cNvSpPr>
          <p:nvPr>
            <p:ph type="title"/>
          </p:nvPr>
        </p:nvSpPr>
        <p:spPr/>
        <p:txBody>
          <a:bodyPr/>
          <a:lstStyle/>
          <a:p>
            <a:r>
              <a:rPr lang="en-US" dirty="0">
                <a:solidFill>
                  <a:srgbClr val="006633"/>
                </a:solidFill>
              </a:rPr>
              <a:t>RowHammer in 2020 (II)</a:t>
            </a:r>
            <a:endParaRPr lang="en-US" sz="3600" dirty="0"/>
          </a:p>
        </p:txBody>
      </p:sp>
      <p:sp>
        <p:nvSpPr>
          <p:cNvPr id="3" name="Content Placeholder 2">
            <a:extLst>
              <a:ext uri="{FF2B5EF4-FFF2-40B4-BE49-F238E27FC236}">
                <a16:creationId xmlns:a16="http://schemas.microsoft.com/office/drawing/2014/main" id="{8A54FBC6-1E5E-F74E-9CED-5D646D0D7745}"/>
              </a:ext>
            </a:extLst>
          </p:cNvPr>
          <p:cNvSpPr>
            <a:spLocks noGrp="1"/>
          </p:cNvSpPr>
          <p:nvPr>
            <p:ph idx="1"/>
          </p:nvPr>
        </p:nvSpPr>
        <p:spPr>
          <a:xfrm>
            <a:off x="228600" y="964912"/>
            <a:ext cx="8610600" cy="5153025"/>
          </a:xfrm>
        </p:spPr>
        <p:txBody>
          <a:bodyPr/>
          <a:lstStyle/>
          <a:p>
            <a:r>
              <a:rPr lang="en-US" sz="1600" dirty="0"/>
              <a:t>Pietro </a:t>
            </a:r>
            <a:r>
              <a:rPr lang="en-US" sz="1600" dirty="0" err="1"/>
              <a:t>Frigo</a:t>
            </a:r>
            <a:r>
              <a:rPr lang="en-US" sz="1600" dirty="0"/>
              <a:t>, Emanuele </a:t>
            </a:r>
            <a:r>
              <a:rPr lang="en-US" sz="1600" dirty="0" err="1"/>
              <a:t>Vannacci</a:t>
            </a:r>
            <a:r>
              <a:rPr lang="en-US" sz="1600" dirty="0"/>
              <a:t>, Hasan Hassan, Victor van der Veen, Onur Mutlu, Cristiano Giuffrida, Herbert Bos, and Kaveh </a:t>
            </a:r>
            <a:r>
              <a:rPr lang="en-US" sz="1600" dirty="0" err="1"/>
              <a:t>Razavi</a:t>
            </a:r>
            <a:r>
              <a:rPr lang="en-US" sz="1600" dirty="0"/>
              <a:t>,</a:t>
            </a:r>
            <a:br>
              <a:rPr lang="en-US" sz="1600" dirty="0"/>
            </a:br>
            <a:r>
              <a:rPr lang="en-US" sz="1600" b="1" dirty="0">
                <a:solidFill>
                  <a:srgbClr val="0432FF"/>
                </a:solidFill>
                <a:hlinkClick r:id="rId2">
                  <a:extLst>
                    <a:ext uri="{A12FA001-AC4F-418D-AE19-62706E023703}">
                      <ahyp:hlinkClr xmlns:ahyp="http://schemas.microsoft.com/office/drawing/2018/hyperlinkcolor" val="tx"/>
                    </a:ext>
                  </a:extLst>
                </a:hlinkClick>
              </a:rPr>
              <a:t>"TRRespass: Exploiting the Many Sides of Target Row Refresh"</a:t>
            </a:r>
            <a:br>
              <a:rPr lang="en-US" sz="1600" dirty="0">
                <a:solidFill>
                  <a:srgbClr val="0432FF"/>
                </a:solidFill>
              </a:rPr>
            </a:br>
            <a:r>
              <a:rPr lang="en-US" sz="1600" i="1" dirty="0"/>
              <a:t>Proceedings of the </a:t>
            </a:r>
            <a:r>
              <a:rPr lang="en-US" sz="1600" i="1" dirty="0">
                <a:hlinkClick r:id="rId3"/>
              </a:rPr>
              <a:t>41st IEEE Symposium on Security and Privacy</a:t>
            </a:r>
            <a:r>
              <a:rPr lang="en-US" sz="1600" i="1" dirty="0"/>
              <a:t> (</a:t>
            </a:r>
            <a:r>
              <a:rPr lang="en-US" sz="1600" b="1" i="1" dirty="0"/>
              <a:t>S&amp;P</a:t>
            </a:r>
            <a:r>
              <a:rPr lang="en-US" sz="1600" i="1" dirty="0"/>
              <a:t>)</a:t>
            </a:r>
            <a:r>
              <a:rPr lang="en-US" sz="1600" dirty="0"/>
              <a:t>, San Francisco, CA, USA, May 2020.</a:t>
            </a:r>
            <a:br>
              <a:rPr lang="en-US" sz="1600" dirty="0"/>
            </a:br>
            <a:r>
              <a:rPr lang="en-US" sz="1600" dirty="0"/>
              <a:t>[</a:t>
            </a:r>
            <a:r>
              <a:rPr lang="en-US" sz="1600" dirty="0">
                <a:hlinkClick r:id="rId4"/>
              </a:rPr>
              <a:t>Slides (pptx)</a:t>
            </a:r>
            <a:r>
              <a:rPr lang="en-US" sz="1600" dirty="0"/>
              <a:t> </a:t>
            </a:r>
            <a:r>
              <a:rPr lang="en-US" sz="1600" dirty="0">
                <a:hlinkClick r:id="rId5"/>
              </a:rPr>
              <a:t>(pdf)</a:t>
            </a:r>
            <a:r>
              <a:rPr lang="en-US" sz="1600" dirty="0"/>
              <a:t>]</a:t>
            </a:r>
            <a:br>
              <a:rPr lang="en-US" sz="1600" dirty="0"/>
            </a:br>
            <a:r>
              <a:rPr lang="en-US" sz="1600" dirty="0"/>
              <a:t>[</a:t>
            </a:r>
            <a:r>
              <a:rPr lang="en-US" sz="1600" dirty="0">
                <a:hlinkClick r:id="rId6"/>
              </a:rPr>
              <a:t>Lecture Slides (pptx)</a:t>
            </a:r>
            <a:r>
              <a:rPr lang="en-US" sz="1600" dirty="0"/>
              <a:t> </a:t>
            </a:r>
            <a:r>
              <a:rPr lang="en-US" sz="1600" dirty="0">
                <a:hlinkClick r:id="rId7"/>
              </a:rPr>
              <a:t>(pdf)</a:t>
            </a:r>
            <a:r>
              <a:rPr lang="en-US" sz="1600" dirty="0"/>
              <a:t>]</a:t>
            </a:r>
            <a:br>
              <a:rPr lang="en-US" sz="1600" dirty="0"/>
            </a:br>
            <a:r>
              <a:rPr lang="en-US" sz="1600" dirty="0"/>
              <a:t>[</a:t>
            </a:r>
            <a:r>
              <a:rPr lang="en-US" sz="1600" dirty="0">
                <a:hlinkClick r:id="rId8"/>
              </a:rPr>
              <a:t>Talk Video</a:t>
            </a:r>
            <a:r>
              <a:rPr lang="en-US" sz="1600" dirty="0"/>
              <a:t> (17 minutes)]</a:t>
            </a:r>
            <a:br>
              <a:rPr lang="en-US" sz="1600" dirty="0"/>
            </a:br>
            <a:r>
              <a:rPr lang="en-US" sz="1600" dirty="0"/>
              <a:t>[</a:t>
            </a:r>
            <a:r>
              <a:rPr lang="en-US" sz="1600" dirty="0">
                <a:hlinkClick r:id="rId9"/>
              </a:rPr>
              <a:t>Lecture Video</a:t>
            </a:r>
            <a:r>
              <a:rPr lang="en-US" sz="1600" dirty="0"/>
              <a:t> (59 minutes)]</a:t>
            </a:r>
            <a:br>
              <a:rPr lang="en-US" sz="1600" dirty="0"/>
            </a:br>
            <a:r>
              <a:rPr lang="en-US" sz="1600" dirty="0"/>
              <a:t>[</a:t>
            </a:r>
            <a:r>
              <a:rPr lang="en-US" sz="1600" dirty="0">
                <a:hlinkClick r:id="rId10"/>
              </a:rPr>
              <a:t>Source Code</a:t>
            </a:r>
            <a:r>
              <a:rPr lang="en-US" sz="1600" dirty="0"/>
              <a:t>]</a:t>
            </a:r>
            <a:br>
              <a:rPr lang="en-US" sz="1600" dirty="0"/>
            </a:br>
            <a:r>
              <a:rPr lang="en-US" sz="1600" dirty="0"/>
              <a:t>[</a:t>
            </a:r>
            <a:r>
              <a:rPr lang="en-US" sz="1600" dirty="0">
                <a:hlinkClick r:id="rId11"/>
              </a:rPr>
              <a:t>Web Article</a:t>
            </a:r>
            <a:r>
              <a:rPr lang="en-US" sz="1600" dirty="0"/>
              <a:t>]</a:t>
            </a:r>
            <a:br>
              <a:rPr lang="en-US" sz="1600" dirty="0"/>
            </a:br>
            <a:r>
              <a:rPr lang="en-US" sz="1600" b="1" i="1" dirty="0">
                <a:solidFill>
                  <a:srgbClr val="FF0000"/>
                </a:solidFill>
              </a:rPr>
              <a:t>Best paper award.</a:t>
            </a:r>
            <a:br>
              <a:rPr lang="en-US" sz="1600" dirty="0">
                <a:solidFill>
                  <a:srgbClr val="FF0000"/>
                </a:solidFill>
              </a:rPr>
            </a:br>
            <a:r>
              <a:rPr lang="en-US" sz="1600" b="1" i="1" dirty="0" err="1">
                <a:solidFill>
                  <a:srgbClr val="FF0000"/>
                </a:solidFill>
              </a:rPr>
              <a:t>Pwnie</a:t>
            </a:r>
            <a:r>
              <a:rPr lang="en-US" sz="1600" b="1" i="1" dirty="0">
                <a:solidFill>
                  <a:srgbClr val="FF0000"/>
                </a:solidFill>
              </a:rPr>
              <a:t> Award 2020 for Most Innovative Research.</a:t>
            </a:r>
            <a:r>
              <a:rPr lang="en-US" sz="1600" dirty="0">
                <a:solidFill>
                  <a:srgbClr val="FF0000"/>
                </a:solidFill>
              </a:rPr>
              <a:t> </a:t>
            </a:r>
            <a:r>
              <a:rPr lang="en-US" sz="1600" dirty="0">
                <a:hlinkClick r:id="rId12"/>
              </a:rPr>
              <a:t>Pwnie Awards 2020</a:t>
            </a:r>
            <a:endParaRPr lang="en-US" sz="1600" dirty="0"/>
          </a:p>
        </p:txBody>
      </p:sp>
      <p:sp>
        <p:nvSpPr>
          <p:cNvPr id="4" name="Slide Number Placeholder 3">
            <a:extLst>
              <a:ext uri="{FF2B5EF4-FFF2-40B4-BE49-F238E27FC236}">
                <a16:creationId xmlns:a16="http://schemas.microsoft.com/office/drawing/2014/main" id="{9E5AABF2-B333-B545-8DF3-BE9AFD43C84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007B803B-2519-824E-AF70-2C1BC2D5315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0" y="4335202"/>
            <a:ext cx="9144000" cy="2595247"/>
          </a:xfrm>
          <a:prstGeom prst="rect">
            <a:avLst/>
          </a:prstGeom>
        </p:spPr>
      </p:pic>
    </p:spTree>
    <p:extLst>
      <p:ext uri="{BB962C8B-B14F-4D97-AF65-F5344CB8AC3E}">
        <p14:creationId xmlns:p14="http://schemas.microsoft.com/office/powerpoint/2010/main" val="309139538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BC98-50B0-E14B-AA18-0194CEBA613E}"/>
              </a:ext>
            </a:extLst>
          </p:cNvPr>
          <p:cNvSpPr>
            <a:spLocks noGrp="1"/>
          </p:cNvSpPr>
          <p:nvPr>
            <p:ph type="title"/>
          </p:nvPr>
        </p:nvSpPr>
        <p:spPr/>
        <p:txBody>
          <a:bodyPr/>
          <a:lstStyle/>
          <a:p>
            <a:r>
              <a:rPr lang="en-US" dirty="0">
                <a:solidFill>
                  <a:srgbClr val="006633"/>
                </a:solidFill>
              </a:rPr>
              <a:t>RowHammer in 2020 (III)</a:t>
            </a:r>
            <a:endParaRPr lang="en-US" sz="3600" dirty="0"/>
          </a:p>
        </p:txBody>
      </p:sp>
      <p:sp>
        <p:nvSpPr>
          <p:cNvPr id="3" name="Content Placeholder 2">
            <a:extLst>
              <a:ext uri="{FF2B5EF4-FFF2-40B4-BE49-F238E27FC236}">
                <a16:creationId xmlns:a16="http://schemas.microsoft.com/office/drawing/2014/main" id="{8A54FBC6-1E5E-F74E-9CED-5D646D0D7745}"/>
              </a:ext>
            </a:extLst>
          </p:cNvPr>
          <p:cNvSpPr>
            <a:spLocks noGrp="1"/>
          </p:cNvSpPr>
          <p:nvPr>
            <p:ph idx="1"/>
          </p:nvPr>
        </p:nvSpPr>
        <p:spPr>
          <a:xfrm>
            <a:off x="228600" y="964912"/>
            <a:ext cx="8610600" cy="5153025"/>
          </a:xfrm>
        </p:spPr>
        <p:txBody>
          <a:bodyPr/>
          <a:lstStyle/>
          <a:p>
            <a:r>
              <a:rPr lang="en-US" sz="2000" dirty="0"/>
              <a:t>Lucian </a:t>
            </a:r>
            <a:r>
              <a:rPr lang="en-US" sz="2000" dirty="0" err="1"/>
              <a:t>Cojocar</a:t>
            </a:r>
            <a:r>
              <a:rPr lang="en-US" sz="2000" dirty="0"/>
              <a:t>, </a:t>
            </a:r>
            <a:r>
              <a:rPr lang="en-US" sz="2000" dirty="0" err="1"/>
              <a:t>Jeremie</a:t>
            </a:r>
            <a:r>
              <a:rPr lang="en-US" sz="2000" dirty="0"/>
              <a:t> Kim, Minesh Patel, Lillian Tsai, Stefan </a:t>
            </a:r>
            <a:r>
              <a:rPr lang="en-US" sz="2000" dirty="0" err="1"/>
              <a:t>Saroiu</a:t>
            </a:r>
            <a:r>
              <a:rPr lang="en-US" sz="2000" dirty="0"/>
              <a:t>, Alec Wolman, and Onur Mutlu,</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"Are We Susceptible to Rowhammer? An End-to-End Methodology for Cloud Providers"</a:t>
            </a:r>
            <a:br>
              <a:rPr lang="en-US" sz="2000" dirty="0">
                <a:solidFill>
                  <a:srgbClr val="0432FF"/>
                </a:solidFill>
              </a:rPr>
            </a:br>
            <a:r>
              <a:rPr lang="en-US" sz="2000" i="1" dirty="0"/>
              <a:t>Proceedings of the </a:t>
            </a:r>
            <a:r>
              <a:rPr lang="en-US" sz="2000" i="1" dirty="0">
                <a:hlinkClick r:id="rId3"/>
              </a:rPr>
              <a:t>41st IEEE Symposium on Security and Privacy</a:t>
            </a:r>
            <a:r>
              <a:rPr lang="en-US" sz="2000" i="1" dirty="0"/>
              <a:t> (</a:t>
            </a:r>
            <a:r>
              <a:rPr lang="en-US" sz="2000" b="1" i="1" dirty="0"/>
              <a:t>S&amp;P</a:t>
            </a:r>
            <a:r>
              <a:rPr lang="en-US" sz="2000" i="1" dirty="0"/>
              <a:t>)</a:t>
            </a:r>
            <a:r>
              <a:rPr lang="en-US" sz="2000" dirty="0"/>
              <a:t>, San Francisco, CA, USA, May 2020.</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a:t>
            </a:r>
            <a:br>
              <a:rPr lang="en-US" sz="2000" dirty="0"/>
            </a:br>
            <a:r>
              <a:rPr lang="en-US" sz="2000" dirty="0"/>
              <a:t>[</a:t>
            </a:r>
            <a:r>
              <a:rPr lang="en-US" sz="2000" dirty="0">
                <a:hlinkClick r:id="rId6"/>
              </a:rPr>
              <a:t>Talk Video</a:t>
            </a:r>
            <a:r>
              <a:rPr lang="en-US" sz="2000" dirty="0"/>
              <a:t> (17 minutes)]</a:t>
            </a:r>
          </a:p>
          <a:p>
            <a:pPr marL="0" indent="0">
              <a:buNone/>
            </a:pPr>
            <a:br>
              <a:rPr lang="en-US" sz="2000" dirty="0"/>
            </a:br>
            <a:br>
              <a:rPr lang="en-US" sz="2000" dirty="0"/>
            </a:br>
            <a:br>
              <a:rPr lang="en-US" sz="2000" dirty="0"/>
            </a:b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9E5AABF2-B333-B545-8DF3-BE9AFD43C84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a:extLst>
              <a:ext uri="{FF2B5EF4-FFF2-40B4-BE49-F238E27FC236}">
                <a16:creationId xmlns:a16="http://schemas.microsoft.com/office/drawing/2014/main" id="{FCA3E838-8085-B447-B8F6-3CEFA5A1BF16}"/>
              </a:ext>
            </a:extLst>
          </p:cNvPr>
          <p:cNvPicPr>
            <a:picLocks noChangeAspect="1"/>
          </p:cNvPicPr>
          <p:nvPr/>
        </p:nvPicPr>
        <p:blipFill>
          <a:blip r:embed="rId7"/>
          <a:stretch>
            <a:fillRect/>
          </a:stretch>
        </p:blipFill>
        <p:spPr>
          <a:xfrm>
            <a:off x="192658" y="4038671"/>
            <a:ext cx="8887842" cy="2079266"/>
          </a:xfrm>
          <a:prstGeom prst="rect">
            <a:avLst/>
          </a:prstGeom>
        </p:spPr>
      </p:pic>
    </p:spTree>
    <p:extLst>
      <p:ext uri="{BB962C8B-B14F-4D97-AF65-F5344CB8AC3E}">
        <p14:creationId xmlns:p14="http://schemas.microsoft.com/office/powerpoint/2010/main" val="142787765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B0F1-22FF-5647-9EA2-576FA50F753D}"/>
              </a:ext>
            </a:extLst>
          </p:cNvPr>
          <p:cNvSpPr>
            <a:spLocks noGrp="1"/>
          </p:cNvSpPr>
          <p:nvPr>
            <p:ph type="title"/>
          </p:nvPr>
        </p:nvSpPr>
        <p:spPr/>
        <p:txBody>
          <a:bodyPr/>
          <a:lstStyle/>
          <a:p>
            <a:r>
              <a:rPr lang="en-US" dirty="0" err="1"/>
              <a:t>BlockHammer</a:t>
            </a:r>
            <a:r>
              <a:rPr lang="en-US" dirty="0"/>
              <a:t> Solution in 2021</a:t>
            </a:r>
          </a:p>
        </p:txBody>
      </p:sp>
      <p:sp>
        <p:nvSpPr>
          <p:cNvPr id="3" name="Content Placeholder 2">
            <a:extLst>
              <a:ext uri="{FF2B5EF4-FFF2-40B4-BE49-F238E27FC236}">
                <a16:creationId xmlns:a16="http://schemas.microsoft.com/office/drawing/2014/main" id="{2632BFC6-3EA8-844B-B6B5-0C6543648E40}"/>
              </a:ext>
            </a:extLst>
          </p:cNvPr>
          <p:cNvSpPr>
            <a:spLocks noGrp="1"/>
          </p:cNvSpPr>
          <p:nvPr>
            <p:ph idx="1"/>
          </p:nvPr>
        </p:nvSpPr>
        <p:spPr/>
        <p:txBody>
          <a:bodyPr/>
          <a:lstStyle/>
          <a:p>
            <a:r>
              <a:rPr lang="en-US" sz="1800" dirty="0"/>
              <a:t>A. </a:t>
            </a:r>
            <a:r>
              <a:rPr lang="en-US" sz="1800" dirty="0" err="1"/>
              <a:t>Giray</a:t>
            </a:r>
            <a:r>
              <a:rPr lang="en-US" sz="1800" dirty="0"/>
              <a:t> </a:t>
            </a:r>
            <a:r>
              <a:rPr lang="en-US" sz="1800" dirty="0" err="1"/>
              <a:t>Yaglikci</a:t>
            </a:r>
            <a:r>
              <a:rPr lang="en-US" sz="1800" dirty="0"/>
              <a:t>, </a:t>
            </a:r>
            <a:r>
              <a:rPr lang="en-US" sz="1800" dirty="0" err="1"/>
              <a:t>Minesh</a:t>
            </a:r>
            <a:r>
              <a:rPr lang="en-US" sz="1800" dirty="0"/>
              <a:t> Patel, </a:t>
            </a:r>
            <a:r>
              <a:rPr lang="en-US" sz="1800" dirty="0" err="1"/>
              <a:t>Jeremie</a:t>
            </a:r>
            <a:r>
              <a:rPr lang="en-US" sz="1800" dirty="0"/>
              <a:t> S. Kim, </a:t>
            </a:r>
            <a:r>
              <a:rPr lang="en-US" sz="1800" dirty="0" err="1"/>
              <a:t>Roknoddin</a:t>
            </a:r>
            <a:r>
              <a:rPr lang="en-US" sz="1800" dirty="0"/>
              <a:t> Azizi, </a:t>
            </a:r>
            <a:r>
              <a:rPr lang="en-US" sz="1800" dirty="0" err="1"/>
              <a:t>Ataberk</a:t>
            </a:r>
            <a:r>
              <a:rPr lang="en-US" sz="1800" dirty="0"/>
              <a:t> </a:t>
            </a:r>
            <a:r>
              <a:rPr lang="en-US" sz="1800" dirty="0" err="1"/>
              <a:t>Olgun</a:t>
            </a:r>
            <a:r>
              <a:rPr lang="en-US" sz="1800" dirty="0"/>
              <a:t>, Lois </a:t>
            </a:r>
            <a:r>
              <a:rPr lang="en-US" sz="1800" dirty="0" err="1"/>
              <a:t>Orosa</a:t>
            </a:r>
            <a:r>
              <a:rPr lang="en-US" sz="1800" dirty="0"/>
              <a:t>, Hasan Hassan, </a:t>
            </a:r>
            <a:r>
              <a:rPr lang="en-US" sz="1800" dirty="0" err="1"/>
              <a:t>Jisung</a:t>
            </a:r>
            <a:r>
              <a:rPr lang="en-US" sz="1800" dirty="0"/>
              <a:t> Park, Konstantinos </a:t>
            </a:r>
            <a:r>
              <a:rPr lang="en-US" sz="1800" dirty="0" err="1"/>
              <a:t>Kanellopoulos</a:t>
            </a:r>
            <a:r>
              <a:rPr lang="en-US" sz="1800" dirty="0"/>
              <a:t>, Taha </a:t>
            </a:r>
            <a:r>
              <a:rPr lang="en-US" sz="1800" dirty="0" err="1"/>
              <a:t>Shahroodi</a:t>
            </a:r>
            <a:r>
              <a:rPr lang="en-US" sz="1800" dirty="0"/>
              <a:t>, </a:t>
            </a:r>
            <a:r>
              <a:rPr lang="en-US" sz="1800" dirty="0" err="1"/>
              <a:t>Saugata</a:t>
            </a:r>
            <a:r>
              <a:rPr lang="en-US" sz="1800" dirty="0"/>
              <a:t> Ghose,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"BlockHammer: Preventing RowHammer at Low Cost by Blacklisting Rapidly-Accessed DRAM Rows"</a:t>
            </a:r>
            <a:br>
              <a:rPr lang="en-US" sz="1800" dirty="0">
                <a:solidFill>
                  <a:srgbClr val="0432FF"/>
                </a:solidFill>
              </a:rPr>
            </a:br>
            <a:r>
              <a:rPr lang="en-US" sz="1800" i="1" dirty="0"/>
              <a:t>Proceedings of the </a:t>
            </a:r>
            <a:r>
              <a:rPr lang="en-US" sz="1800" i="1" dirty="0">
                <a:hlinkClick r:id="rId3"/>
              </a:rPr>
              <a:t>27th International Symposium on High-Performance Computer Architecture</a:t>
            </a:r>
            <a:r>
              <a:rPr lang="en-US" sz="1800" i="1" dirty="0"/>
              <a:t> (</a:t>
            </a:r>
            <a:r>
              <a:rPr lang="en-US" sz="1800" b="1" i="1" dirty="0"/>
              <a:t>HPCA</a:t>
            </a:r>
            <a:r>
              <a:rPr lang="en-US" sz="1800" i="1" dirty="0"/>
              <a:t>)</a:t>
            </a:r>
            <a:r>
              <a:rPr lang="en-US" sz="1800" dirty="0"/>
              <a:t>, Virtual, February-March 2021.</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a:t>
            </a:r>
            <a:br>
              <a:rPr lang="en-US" sz="1800" dirty="0"/>
            </a:br>
            <a:r>
              <a:rPr lang="en-US" sz="1800" dirty="0"/>
              <a:t>[</a:t>
            </a:r>
            <a:r>
              <a:rPr lang="en-US" sz="1800" dirty="0">
                <a:hlinkClick r:id="rId6"/>
              </a:rPr>
              <a:t>Short Talk Slides (pptx)</a:t>
            </a:r>
            <a:r>
              <a:rPr lang="en-US" sz="1800" dirty="0"/>
              <a:t> </a:t>
            </a:r>
            <a:r>
              <a:rPr lang="en-US" sz="1800" dirty="0">
                <a:hlinkClick r:id="rId7"/>
              </a:rPr>
              <a:t>(pdf)</a:t>
            </a:r>
            <a:r>
              <a:rPr lang="en-US" sz="1800" dirty="0"/>
              <a:t>]</a:t>
            </a:r>
            <a:br>
              <a:rPr lang="en-US" sz="1800" dirty="0"/>
            </a:br>
            <a:r>
              <a:rPr lang="en-US" sz="1800" dirty="0"/>
              <a:t>[</a:t>
            </a:r>
            <a:r>
              <a:rPr lang="en-US" sz="1800" dirty="0">
                <a:hlinkClick r:id="rId8"/>
              </a:rPr>
              <a:t>Talk Video</a:t>
            </a:r>
            <a:r>
              <a:rPr lang="en-US" sz="1800" dirty="0"/>
              <a:t> (22 minutes)]</a:t>
            </a:r>
            <a:br>
              <a:rPr lang="en-US" sz="1800" dirty="0"/>
            </a:br>
            <a:r>
              <a:rPr lang="en-US" sz="1800" dirty="0"/>
              <a:t>[</a:t>
            </a:r>
            <a:r>
              <a:rPr lang="en-US" sz="1800" dirty="0">
                <a:hlinkClick r:id="rId9"/>
              </a:rPr>
              <a:t>Short Talk Video</a:t>
            </a:r>
            <a:r>
              <a:rPr lang="en-US" sz="1800" dirty="0"/>
              <a:t> (7 minutes)]</a:t>
            </a:r>
          </a:p>
          <a:p>
            <a:pPr marL="0" indent="0">
              <a:buNone/>
            </a:pPr>
            <a:br>
              <a:rPr lang="en-US" sz="1800" dirty="0"/>
            </a:br>
            <a:endParaRPr lang="en-US" sz="1800" dirty="0"/>
          </a:p>
        </p:txBody>
      </p:sp>
      <p:sp>
        <p:nvSpPr>
          <p:cNvPr id="4" name="Slide Number Placeholder 3">
            <a:extLst>
              <a:ext uri="{FF2B5EF4-FFF2-40B4-BE49-F238E27FC236}">
                <a16:creationId xmlns:a16="http://schemas.microsoft.com/office/drawing/2014/main" id="{FCBD83A9-2106-8E46-A4D9-BF54A23B8A2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a:extLst>
              <a:ext uri="{FF2B5EF4-FFF2-40B4-BE49-F238E27FC236}">
                <a16:creationId xmlns:a16="http://schemas.microsoft.com/office/drawing/2014/main" id="{808D06FD-75D7-A34F-BBF6-07F7398B757B}"/>
              </a:ext>
            </a:extLst>
          </p:cNvPr>
          <p:cNvPicPr>
            <a:picLocks noChangeAspect="1"/>
          </p:cNvPicPr>
          <p:nvPr/>
        </p:nvPicPr>
        <p:blipFill>
          <a:blip r:embed="rId10"/>
          <a:stretch>
            <a:fillRect/>
          </a:stretch>
        </p:blipFill>
        <p:spPr>
          <a:xfrm>
            <a:off x="0" y="4667288"/>
            <a:ext cx="9144000" cy="1498016"/>
          </a:xfrm>
          <a:prstGeom prst="rect">
            <a:avLst/>
          </a:prstGeom>
        </p:spPr>
      </p:pic>
    </p:spTree>
    <p:extLst>
      <p:ext uri="{BB962C8B-B14F-4D97-AF65-F5344CB8AC3E}">
        <p14:creationId xmlns:p14="http://schemas.microsoft.com/office/powerpoint/2010/main" val="149123765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937A-8480-B748-AF02-B14403ACF79C}"/>
              </a:ext>
            </a:extLst>
          </p:cNvPr>
          <p:cNvSpPr>
            <a:spLocks noGrp="1"/>
          </p:cNvSpPr>
          <p:nvPr>
            <p:ph type="title"/>
          </p:nvPr>
        </p:nvSpPr>
        <p:spPr/>
        <p:txBody>
          <a:bodyPr/>
          <a:lstStyle/>
          <a:p>
            <a:r>
              <a:rPr lang="en-US" dirty="0"/>
              <a:t>Detailed Lectures on RowHammer</a:t>
            </a:r>
          </a:p>
        </p:txBody>
      </p:sp>
      <p:sp>
        <p:nvSpPr>
          <p:cNvPr id="3" name="Content Placeholder 2">
            <a:extLst>
              <a:ext uri="{FF2B5EF4-FFF2-40B4-BE49-F238E27FC236}">
                <a16:creationId xmlns:a16="http://schemas.microsoft.com/office/drawing/2014/main" id="{0478BD05-2E95-984E-8F35-2CBFD3B723B3}"/>
              </a:ext>
            </a:extLst>
          </p:cNvPr>
          <p:cNvSpPr>
            <a:spLocks noGrp="1"/>
          </p:cNvSpPr>
          <p:nvPr>
            <p:ph idx="1"/>
          </p:nvPr>
        </p:nvSpPr>
        <p:spPr>
          <a:xfrm>
            <a:off x="228600" y="1036638"/>
            <a:ext cx="8851900" cy="5211762"/>
          </a:xfrm>
        </p:spPr>
        <p:txBody>
          <a:bodyPr/>
          <a:lstStyle/>
          <a:p>
            <a:r>
              <a:rPr lang="en-US" sz="2000" dirty="0">
                <a:solidFill>
                  <a:srgbClr val="FF0000"/>
                </a:solidFill>
              </a:rPr>
              <a:t>Computer Architecture, Fall 2020, Lecture 4b</a:t>
            </a:r>
          </a:p>
          <a:p>
            <a:pPr lvl="1"/>
            <a:r>
              <a:rPr lang="en-US" sz="2000" dirty="0"/>
              <a:t>RowHammer (ETH Zürich, Fall 2020)</a:t>
            </a:r>
          </a:p>
          <a:p>
            <a:pPr lvl="1"/>
            <a:r>
              <a:rPr lang="en-US" sz="1700" dirty="0">
                <a:solidFill>
                  <a:srgbClr val="0000FF"/>
                </a:solidFill>
                <a:hlinkClick r:id="rId2">
                  <a:extLst>
                    <a:ext uri="{A12FA001-AC4F-418D-AE19-62706E023703}">
                      <ahyp:hlinkClr xmlns:ahyp="http://schemas.microsoft.com/office/drawing/2018/hyperlinkcolor" val="tx"/>
                    </a:ext>
                  </a:extLst>
                </a:hlinkClick>
              </a:rPr>
              <a:t>https://www.youtube.com/watch?v=KDy632z23UE&amp;list=PL5Q2soXY2Zi9xidyIgBxUz7xRPS-wisBN&amp;index=8</a:t>
            </a:r>
            <a:endParaRPr lang="en-US" sz="1700" dirty="0">
              <a:solidFill>
                <a:srgbClr val="FF0000"/>
              </a:solidFill>
            </a:endParaRPr>
          </a:p>
          <a:p>
            <a:r>
              <a:rPr lang="en-US" sz="2000" dirty="0">
                <a:solidFill>
                  <a:srgbClr val="FF0000"/>
                </a:solidFill>
              </a:rPr>
              <a:t>Computer Architecture, Fall 2020, Lecture 5a</a:t>
            </a:r>
          </a:p>
          <a:p>
            <a:pPr lvl="1"/>
            <a:r>
              <a:rPr lang="en-US" sz="2000" dirty="0"/>
              <a:t>RowHammer in 2020: </a:t>
            </a:r>
            <a:r>
              <a:rPr lang="en-US" sz="2000" dirty="0" err="1"/>
              <a:t>TRRespass</a:t>
            </a:r>
            <a:r>
              <a:rPr lang="en-US" sz="2000" dirty="0"/>
              <a:t> (ETH Zürich, Fall 2020)</a:t>
            </a:r>
          </a:p>
          <a:p>
            <a:pPr lvl="1"/>
            <a:r>
              <a:rPr lang="en-US" sz="1700" dirty="0">
                <a:solidFill>
                  <a:srgbClr val="0000FF"/>
                </a:solidFill>
                <a:hlinkClick r:id="rId3">
                  <a:extLst>
                    <a:ext uri="{A12FA001-AC4F-418D-AE19-62706E023703}">
                      <ahyp:hlinkClr xmlns:ahyp="http://schemas.microsoft.com/office/drawing/2018/hyperlinkcolor" val="tx"/>
                    </a:ext>
                  </a:extLst>
                </a:hlinkClick>
              </a:rPr>
              <a:t>https://www.youtube.com/watch?v=pwRw7QqK_qA&amp;list=PL5Q2soXY2Zi9xidyIgBxUz7xRPS-wisBN&amp;index=9</a:t>
            </a:r>
            <a:endParaRPr lang="en-US" sz="1700" dirty="0">
              <a:solidFill>
                <a:srgbClr val="0000FF"/>
              </a:solidFill>
            </a:endParaRPr>
          </a:p>
          <a:p>
            <a:r>
              <a:rPr lang="en-US" sz="2000" dirty="0">
                <a:solidFill>
                  <a:srgbClr val="FF0000"/>
                </a:solidFill>
              </a:rPr>
              <a:t>Computer Architecture, Fall 2020, Lecture 5b</a:t>
            </a:r>
          </a:p>
          <a:p>
            <a:pPr lvl="1"/>
            <a:r>
              <a:rPr lang="en-US" sz="2000" dirty="0"/>
              <a:t>RowHammer in 2020: Revisiting RowHammer (ETH Zürich, Fall 2020)</a:t>
            </a:r>
          </a:p>
          <a:p>
            <a:pPr lvl="1"/>
            <a:r>
              <a:rPr lang="en-US" sz="1700" dirty="0">
                <a:solidFill>
                  <a:srgbClr val="0000FF"/>
                </a:solidFill>
                <a:hlinkClick r:id="rId4">
                  <a:extLst>
                    <a:ext uri="{A12FA001-AC4F-418D-AE19-62706E023703}">
                      <ahyp:hlinkClr xmlns:ahyp="http://schemas.microsoft.com/office/drawing/2018/hyperlinkcolor" val="tx"/>
                    </a:ext>
                  </a:extLst>
                </a:hlinkClick>
              </a:rPr>
              <a:t>https://www.youtube.com/watch?v=gR7XR-Eepcg&amp;list=PL5Q2soXY2Zi9xidyIgBxUz7xRPS-wisBN&amp;index=10</a:t>
            </a:r>
            <a:endParaRPr lang="en-US" sz="1700" dirty="0">
              <a:solidFill>
                <a:srgbClr val="0000FF"/>
              </a:solidFill>
            </a:endParaRPr>
          </a:p>
          <a:p>
            <a:r>
              <a:rPr lang="en-US" sz="2000" dirty="0">
                <a:solidFill>
                  <a:srgbClr val="FF0000"/>
                </a:solidFill>
              </a:rPr>
              <a:t>Computer Architecture, Fall 2020, Lecture 5c</a:t>
            </a:r>
          </a:p>
          <a:p>
            <a:pPr lvl="1"/>
            <a:r>
              <a:rPr lang="en-US" sz="2000" dirty="0"/>
              <a:t>Secure and Reliable Memory (ETH Zürich, Fall 2020)</a:t>
            </a:r>
          </a:p>
          <a:p>
            <a:pPr lvl="1"/>
            <a:r>
              <a:rPr lang="en-US" sz="1700" dirty="0">
                <a:solidFill>
                  <a:srgbClr val="0000FF"/>
                </a:solidFill>
                <a:hlinkClick r:id="rId5">
                  <a:extLst>
                    <a:ext uri="{A12FA001-AC4F-418D-AE19-62706E023703}">
                      <ahyp:hlinkClr xmlns:ahyp="http://schemas.microsoft.com/office/drawing/2018/hyperlinkcolor" val="tx"/>
                    </a:ext>
                  </a:extLst>
                </a:hlinkClick>
              </a:rPr>
              <a:t>https://www.youtube.com/watch?v=HvswnsfG3oQ&amp;list=PL5Q2soXY2Zi9xidyIgBxUz7xRPS-wisBN&amp;index=11</a:t>
            </a:r>
            <a:endParaRPr lang="en-US" sz="2000" dirty="0">
              <a:hlinkClick r:id="rId6">
                <a:extLst>
                  <a:ext uri="{A12FA001-AC4F-418D-AE19-62706E023703}">
                    <ahyp:hlinkClr xmlns:ahyp="http://schemas.microsoft.com/office/drawing/2018/hyperlinkcolor" val="tx"/>
                  </a:ext>
                </a:extLst>
              </a:hlinkClick>
            </a:endParaRPr>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0CDD3B14-C38A-CD43-A830-5A9D1992803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6" name="TextBox 5">
            <a:extLst>
              <a:ext uri="{FF2B5EF4-FFF2-40B4-BE49-F238E27FC236}">
                <a16:creationId xmlns:a16="http://schemas.microsoft.com/office/drawing/2014/main" id="{B9FA4FBF-90BC-A44A-80A5-E27853501F68}"/>
              </a:ext>
            </a:extLst>
          </p:cNvPr>
          <p:cNvSpPr txBox="1"/>
          <p:nvPr/>
        </p:nvSpPr>
        <p:spPr>
          <a:xfrm>
            <a:off x="1979712" y="6461778"/>
            <a:ext cx="56781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6">
                  <a:extLst>
                    <a:ext uri="{A12FA001-AC4F-418D-AE19-62706E023703}">
                      <ahyp:hlinkClr xmlns:ahyp="http://schemas.microsoft.com/office/drawing/2018/hyperlinkcolor" val="tx"/>
                    </a:ext>
                  </a:extLst>
                </a:hlinkClick>
              </a:rPr>
              <a:t>https://www.youtube.com/onurmutlulectures</a:t>
            </a:r>
            <a:r>
              <a:rPr kumimoji="0" lang="en-US" sz="1800" b="1" i="0" u="none" strike="noStrike" kern="1200" cap="none" spc="0" normalizeH="0" baseline="0" noProof="0" dirty="0">
                <a:ln>
                  <a:noFill/>
                </a:ln>
                <a:solidFill>
                  <a:srgbClr val="0000FF"/>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64605619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AD78-64D2-9C47-B050-A2D2C6E7DA86}"/>
              </a:ext>
            </a:extLst>
          </p:cNvPr>
          <p:cNvSpPr>
            <a:spLocks noGrp="1"/>
          </p:cNvSpPr>
          <p:nvPr>
            <p:ph type="title"/>
          </p:nvPr>
        </p:nvSpPr>
        <p:spPr/>
        <p:txBody>
          <a:bodyPr/>
          <a:lstStyle/>
          <a:p>
            <a:r>
              <a:rPr lang="en-US" b="1" dirty="0"/>
              <a:t>The Story of </a:t>
            </a:r>
            <a:r>
              <a:rPr lang="en-US" b="1" dirty="0" err="1"/>
              <a:t>RowHammer</a:t>
            </a:r>
            <a:r>
              <a:rPr lang="en-US" b="1" dirty="0"/>
              <a:t> </a:t>
            </a:r>
            <a:r>
              <a:rPr lang="en-US" dirty="0"/>
              <a:t>Lecture …</a:t>
            </a:r>
          </a:p>
        </p:txBody>
      </p:sp>
      <p:sp>
        <p:nvSpPr>
          <p:cNvPr id="3" name="Content Placeholder 2">
            <a:extLst>
              <a:ext uri="{FF2B5EF4-FFF2-40B4-BE49-F238E27FC236}">
                <a16:creationId xmlns:a16="http://schemas.microsoft.com/office/drawing/2014/main" id="{51802AAD-62B5-594C-82AB-3F845A08141C}"/>
              </a:ext>
            </a:extLst>
          </p:cNvPr>
          <p:cNvSpPr>
            <a:spLocks noGrp="1"/>
          </p:cNvSpPr>
          <p:nvPr>
            <p:ph idx="1"/>
          </p:nvPr>
        </p:nvSpPr>
        <p:spPr>
          <a:xfrm>
            <a:off x="228600" y="908720"/>
            <a:ext cx="8610600" cy="5339680"/>
          </a:xfrm>
        </p:spPr>
        <p:txBody>
          <a:bodyPr/>
          <a:lstStyle/>
          <a:p>
            <a:r>
              <a:rPr lang="en-US" sz="1600" dirty="0"/>
              <a:t>Onur Mutlu,</a:t>
            </a:r>
            <a:br>
              <a:rPr lang="en-US" sz="1600" dirty="0"/>
            </a:br>
            <a:r>
              <a:rPr lang="en-US" sz="1600" b="1" dirty="0">
                <a:solidFill>
                  <a:srgbClr val="0432FF"/>
                </a:solidFill>
                <a:hlinkClick r:id="rId2">
                  <a:extLst>
                    <a:ext uri="{A12FA001-AC4F-418D-AE19-62706E023703}">
                      <ahyp:hlinkClr xmlns:ahyp="http://schemas.microsoft.com/office/drawing/2018/hyperlinkcolor" val="tx"/>
                    </a:ext>
                  </a:extLst>
                </a:hlinkClick>
              </a:rPr>
              <a:t>"The Story of RowHammer"</a:t>
            </a:r>
            <a:br>
              <a:rPr lang="en-US" sz="1600" dirty="0"/>
            </a:br>
            <a:r>
              <a:rPr lang="en-US" sz="1600" dirty="0"/>
              <a:t>Keynote Talk at </a:t>
            </a:r>
            <a:r>
              <a:rPr lang="en-US" sz="1600" i="1" dirty="0">
                <a:hlinkClick r:id="rId3"/>
              </a:rPr>
              <a:t>Secure Hardware, Architectures, and Operating Systems Workshop</a:t>
            </a:r>
            <a:r>
              <a:rPr lang="en-US" sz="1600" i="1" dirty="0"/>
              <a:t> (</a:t>
            </a:r>
            <a:r>
              <a:rPr lang="en-US" sz="1600" b="1" i="1" dirty="0" err="1"/>
              <a:t>SeHAS</a:t>
            </a:r>
            <a:r>
              <a:rPr lang="en-US" sz="1600" i="1" dirty="0"/>
              <a:t>), held with </a:t>
            </a:r>
            <a:r>
              <a:rPr lang="en-US" sz="1600" i="1" dirty="0">
                <a:hlinkClick r:id="rId4"/>
              </a:rPr>
              <a:t>HiPEAC 2021 Conference</a:t>
            </a:r>
            <a:r>
              <a:rPr lang="en-US" sz="1600" dirty="0"/>
              <a:t>, Virtual, 19 January 2021.</a:t>
            </a:r>
            <a:br>
              <a:rPr lang="en-US" sz="1600" dirty="0"/>
            </a:br>
            <a:r>
              <a:rPr lang="en-US" sz="1600" dirty="0"/>
              <a:t>[</a:t>
            </a:r>
            <a:r>
              <a:rPr lang="en-US" sz="1600" dirty="0">
                <a:hlinkClick r:id="rId2"/>
              </a:rPr>
              <a:t>Slides (pptx)</a:t>
            </a:r>
            <a:r>
              <a:rPr lang="en-US" sz="1600" dirty="0"/>
              <a:t> </a:t>
            </a:r>
            <a:r>
              <a:rPr lang="en-US" sz="1600" dirty="0">
                <a:hlinkClick r:id="rId5"/>
              </a:rPr>
              <a:t>(pdf)</a:t>
            </a:r>
            <a:r>
              <a:rPr lang="en-US" sz="1600" dirty="0"/>
              <a:t>]</a:t>
            </a:r>
            <a:br>
              <a:rPr lang="en-US" sz="1600" dirty="0"/>
            </a:br>
            <a:r>
              <a:rPr lang="en-US" sz="1600" dirty="0"/>
              <a:t>[</a:t>
            </a:r>
            <a:r>
              <a:rPr lang="en-US" sz="1600" dirty="0">
                <a:hlinkClick r:id="rId6"/>
              </a:rPr>
              <a:t>Talk Video</a:t>
            </a:r>
            <a:r>
              <a:rPr lang="en-US" sz="1600" dirty="0"/>
              <a:t> (1 </a:t>
            </a:r>
            <a:r>
              <a:rPr lang="en-US" sz="1600" dirty="0" err="1"/>
              <a:t>hr</a:t>
            </a:r>
            <a:r>
              <a:rPr lang="en-US" sz="1600" dirty="0"/>
              <a:t> 15 minutes, with Q&amp;A)]</a:t>
            </a:r>
            <a:br>
              <a:rPr lang="en-US" sz="1600" dirty="0"/>
            </a:br>
            <a:endParaRPr lang="en-US" sz="1600" dirty="0"/>
          </a:p>
        </p:txBody>
      </p:sp>
      <p:sp>
        <p:nvSpPr>
          <p:cNvPr id="4" name="Slide Number Placeholder 3">
            <a:extLst>
              <a:ext uri="{FF2B5EF4-FFF2-40B4-BE49-F238E27FC236}">
                <a16:creationId xmlns:a16="http://schemas.microsoft.com/office/drawing/2014/main" id="{42A122B2-35CC-C64B-B5EA-4870A730338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3B6C85BC-E1D4-CE46-B0F7-E149869B2D17}"/>
              </a:ext>
            </a:extLst>
          </p:cNvPr>
          <p:cNvPicPr>
            <a:picLocks noChangeAspect="1"/>
          </p:cNvPicPr>
          <p:nvPr/>
        </p:nvPicPr>
        <p:blipFill>
          <a:blip r:embed="rId7"/>
          <a:stretch>
            <a:fillRect/>
          </a:stretch>
        </p:blipFill>
        <p:spPr>
          <a:xfrm>
            <a:off x="1547664" y="2422891"/>
            <a:ext cx="6264696" cy="4318477"/>
          </a:xfrm>
          <a:prstGeom prst="rect">
            <a:avLst/>
          </a:prstGeom>
        </p:spPr>
      </p:pic>
    </p:spTree>
    <p:extLst>
      <p:ext uri="{BB962C8B-B14F-4D97-AF65-F5344CB8AC3E}">
        <p14:creationId xmlns:p14="http://schemas.microsoft.com/office/powerpoint/2010/main" val="112843737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6512" y="404664"/>
            <a:ext cx="9144000" cy="6057900"/>
          </a:xfrm>
          <a:prstGeom prst="rect">
            <a:avLst/>
          </a:prstGeom>
        </p:spPr>
      </p:pic>
    </p:spTree>
    <p:extLst>
      <p:ext uri="{BB962C8B-B14F-4D97-AF65-F5344CB8AC3E}">
        <p14:creationId xmlns:p14="http://schemas.microsoft.com/office/powerpoint/2010/main" val="418180690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The Push from Circuits and Devices</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Computing Systems Need</a:t>
            </a:r>
          </a:p>
          <a:p>
            <a:pPr marL="0" indent="0" algn="ctr">
              <a:buNone/>
            </a:pPr>
            <a:r>
              <a:rPr lang="en-US" sz="6400" dirty="0">
                <a:solidFill>
                  <a:srgbClr val="0432FF"/>
                </a:solidFill>
              </a:rPr>
              <a:t>Intelligent Memories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71099400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pic>
        <p:nvPicPr>
          <p:cNvPr id="6" name="Picture 5" descr="safar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6580445"/>
            <a:ext cx="959296" cy="277563"/>
          </a:xfrm>
          <a:prstGeom prst="rect">
            <a:avLst/>
          </a:prstGeom>
        </p:spPr>
      </p:pic>
      <p:sp>
        <p:nvSpPr>
          <p:cNvPr id="5" name="Rectangle 4"/>
          <p:cNvSpPr/>
          <p:nvPr/>
        </p:nvSpPr>
        <p:spPr>
          <a:xfrm>
            <a:off x="533400" y="2433935"/>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9" name="TextBox 8"/>
          <p:cNvSpPr txBox="1"/>
          <p:nvPr/>
        </p:nvSpPr>
        <p:spPr>
          <a:xfrm>
            <a:off x="381000" y="2967335"/>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web browser</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11" name="TextBox 10"/>
          <p:cNvSpPr txBox="1"/>
          <p:nvPr/>
        </p:nvSpPr>
        <p:spPr>
          <a:xfrm>
            <a:off x="42672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Gill Sans MT"/>
                <a:ea typeface="+mn-ea"/>
                <a:cs typeface="+mn-cs"/>
              </a:rPr>
              <a:t>TensorFlow</a:t>
            </a:r>
            <a:r>
              <a:rPr kumimoji="0" lang="en-US" sz="3200" b="1" i="0" u="none" strike="noStrike" kern="1200" cap="none" spc="0" normalizeH="0" baseline="0" noProof="0" dirty="0">
                <a:ln>
                  <a:noFill/>
                </a:ln>
                <a:solidFill>
                  <a:srgbClr val="000000"/>
                </a:solidFill>
                <a:effectLst/>
                <a:uLnTx/>
                <a:uFillTx/>
                <a:latin typeface="Gill Sans MT"/>
                <a:ea typeface="+mn-ea"/>
                <a:cs typeface="+mn-cs"/>
              </a:rPr>
              <a:t> Mobile</a:t>
            </a: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12" name="TextBox 11"/>
          <p:cNvSpPr txBox="1"/>
          <p:nvPr/>
        </p:nvSpPr>
        <p:spPr>
          <a:xfrm>
            <a:off x="3810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srgbClr val="595959"/>
              </a:solidFill>
              <a:effectLst/>
              <a:uLnTx/>
              <a:uFillTx/>
              <a:latin typeface="Gill Sans MT"/>
              <a:ea typeface="+mn-ea"/>
              <a:cs typeface="+mn-cs"/>
            </a:endParaRPr>
          </a:p>
        </p:txBody>
      </p:sp>
      <p:sp>
        <p:nvSpPr>
          <p:cNvPr id="16" name="Rectangle 15"/>
          <p:cNvSpPr/>
          <p:nvPr/>
        </p:nvSpPr>
        <p:spPr>
          <a:xfrm>
            <a:off x="-762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Playback</a:t>
            </a:r>
          </a:p>
        </p:txBody>
      </p:sp>
      <p:sp>
        <p:nvSpPr>
          <p:cNvPr id="17" name="TextBox 16"/>
          <p:cNvSpPr txBox="1"/>
          <p:nvPr/>
        </p:nvSpPr>
        <p:spPr>
          <a:xfrm>
            <a:off x="127000" y="5943600"/>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1290935"/>
            <a:ext cx="1066800" cy="10668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91200" y="120537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10" name="Group 9"/>
          <p:cNvGrpSpPr/>
          <p:nvPr/>
        </p:nvGrpSpPr>
        <p:grpSpPr>
          <a:xfrm>
            <a:off x="1371600" y="4191000"/>
            <a:ext cx="1600200" cy="1219200"/>
            <a:chOff x="5867400" y="2936553"/>
            <a:chExt cx="2057400" cy="1447800"/>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0" y="3927153"/>
              <a:ext cx="431470" cy="457200"/>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53200" y="3984544"/>
              <a:ext cx="1295400" cy="325214"/>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67400" y="2936553"/>
              <a:ext cx="2057400" cy="935088"/>
            </a:xfrm>
            <a:prstGeom prst="rect">
              <a:avLst/>
            </a:prstGeom>
          </p:spPr>
        </p:pic>
      </p:grpSp>
      <p:grpSp>
        <p:nvGrpSpPr>
          <p:cNvPr id="25" name="Group 24"/>
          <p:cNvGrpSpPr/>
          <p:nvPr/>
        </p:nvGrpSpPr>
        <p:grpSpPr>
          <a:xfrm>
            <a:off x="5638800" y="4234696"/>
            <a:ext cx="1676400" cy="1219200"/>
            <a:chOff x="5867400" y="2936553"/>
            <a:chExt cx="2057400" cy="1447800"/>
          </a:xfrm>
        </p:grpSpPr>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96000" y="3927153"/>
              <a:ext cx="431470" cy="457200"/>
            </a:xfrm>
            <a:prstGeom prst="rect">
              <a:avLst/>
            </a:prstGeom>
          </p:spPr>
        </p:pic>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53200" y="3984544"/>
              <a:ext cx="1295400" cy="325214"/>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67400" y="2936553"/>
              <a:ext cx="2057400" cy="935088"/>
            </a:xfrm>
            <a:prstGeom prst="rect">
              <a:avLst/>
            </a:prstGeom>
          </p:spPr>
        </p:pic>
      </p:grpSp>
      <p:sp>
        <p:nvSpPr>
          <p:cNvPr id="30" name="Rectangle 29"/>
          <p:cNvSpPr/>
          <p:nvPr/>
        </p:nvSpPr>
        <p:spPr>
          <a:xfrm>
            <a:off x="4191000" y="5352872"/>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Capture</a:t>
            </a:r>
          </a:p>
        </p:txBody>
      </p:sp>
      <p:sp>
        <p:nvSpPr>
          <p:cNvPr id="32" name="TextBox 31"/>
          <p:cNvSpPr txBox="1"/>
          <p:nvPr/>
        </p:nvSpPr>
        <p:spPr>
          <a:xfrm>
            <a:off x="4318000" y="5962472"/>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33" name="Title 1">
            <a:extLst>
              <a:ext uri="{FF2B5EF4-FFF2-40B4-BE49-F238E27FC236}">
                <a16:creationId xmlns:a16="http://schemas.microsoft.com/office/drawing/2014/main" id="{22C30508-BBE9-0049-8B62-499400F76D8D}"/>
              </a:ext>
            </a:extLst>
          </p:cNvPr>
          <p:cNvSpPr txBox="1">
            <a:spLocks/>
          </p:cNvSpPr>
          <p:nvPr/>
        </p:nvSpPr>
        <p:spPr bwMode="auto">
          <a:xfrm>
            <a:off x="228600" y="152400"/>
            <a:ext cx="89154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lvl="0">
              <a:defRPr/>
            </a:pPr>
            <a:r>
              <a:rPr lang="en-US" sz="3800" kern="0" dirty="0">
                <a:solidFill>
                  <a:srgbClr val="006633"/>
                </a:solidFill>
                <a:latin typeface="Garamond"/>
              </a:rPr>
              <a:t>Data is Key for Future Workloads</a:t>
            </a:r>
            <a:endParaRPr kumimoji="0" lang="en-US" sz="4000" b="0" i="0" u="none" strike="noStrike" kern="0" cap="none" spc="0" normalizeH="0" baseline="0" noProof="0" dirty="0">
              <a:ln>
                <a:noFill/>
              </a:ln>
              <a:solidFill>
                <a:srgbClr val="006633"/>
              </a:solidFill>
              <a:effectLst/>
              <a:uLnTx/>
              <a:uFillTx/>
              <a:latin typeface="Garamond"/>
              <a:ea typeface="+mj-ea"/>
              <a:cs typeface="+mj-cs"/>
            </a:endParaRPr>
          </a:p>
        </p:txBody>
      </p:sp>
    </p:spTree>
    <p:extLst>
      <p:ext uri="{BB962C8B-B14F-4D97-AF65-F5344CB8AC3E}">
        <p14:creationId xmlns:p14="http://schemas.microsoft.com/office/powerpoint/2010/main" val="1318679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The Takeaway, Again</a:t>
            </a:r>
          </a:p>
        </p:txBody>
      </p:sp>
      <p:sp>
        <p:nvSpPr>
          <p:cNvPr id="3" name="Content Placeholder 2"/>
          <p:cNvSpPr>
            <a:spLocks noGrp="1"/>
          </p:cNvSpPr>
          <p:nvPr>
            <p:ph idx="1"/>
          </p:nvPr>
        </p:nvSpPr>
        <p:spPr>
          <a:xfrm>
            <a:off x="0" y="1844824"/>
            <a:ext cx="9144000" cy="2088232"/>
          </a:xfrm>
        </p:spPr>
        <p:txBody>
          <a:bodyPr/>
          <a:lstStyle/>
          <a:p>
            <a:pPr marL="0" indent="0" algn="ctr">
              <a:buNone/>
            </a:pPr>
            <a:r>
              <a:rPr lang="en-US" sz="6400" dirty="0">
                <a:solidFill>
                  <a:srgbClr val="FF0000"/>
                </a:solidFill>
              </a:rPr>
              <a:t>In-Field Patch-ability</a:t>
            </a:r>
          </a:p>
          <a:p>
            <a:pPr marL="0" indent="0" algn="ctr">
              <a:buNone/>
            </a:pPr>
            <a:r>
              <a:rPr lang="en-US" sz="6400" dirty="0">
                <a:solidFill>
                  <a:srgbClr val="0000FF"/>
                </a:solidFill>
              </a:rPr>
              <a:t>(Intelligent Memory)</a:t>
            </a:r>
          </a:p>
          <a:p>
            <a:pPr marL="0" indent="0" algn="ctr">
              <a:buNone/>
            </a:pPr>
            <a:r>
              <a:rPr lang="en-US" sz="6400" dirty="0">
                <a:solidFill>
                  <a:srgbClr val="FF0000"/>
                </a:solidFill>
              </a:rPr>
              <a:t>Can Avoid Many Failures</a:t>
            </a:r>
          </a:p>
          <a:p>
            <a:pPr marL="0" indent="0" algn="ctr">
              <a:buNone/>
            </a:pPr>
            <a:endParaRPr lang="en-US" sz="6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72622190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8" y="152400"/>
            <a:ext cx="9540552" cy="1066800"/>
          </a:xfrm>
        </p:spPr>
        <p:txBody>
          <a:bodyPr/>
          <a:lstStyle/>
          <a:p>
            <a:r>
              <a:rPr lang="en-US" dirty="0"/>
              <a:t>Data Retention in Memory </a:t>
            </a:r>
            <a:r>
              <a:rPr lang="en-US" sz="3000" b="1" dirty="0">
                <a:solidFill>
                  <a:srgbClr val="006633"/>
                </a:solidFill>
              </a:rPr>
              <a:t>[Liu et al., ISCA 2013]</a:t>
            </a:r>
            <a:endParaRPr lang="en-US" dirty="0"/>
          </a:p>
        </p:txBody>
      </p:sp>
      <p:sp>
        <p:nvSpPr>
          <p:cNvPr id="3" name="Content Placeholder 2"/>
          <p:cNvSpPr>
            <a:spLocks noGrp="1"/>
          </p:cNvSpPr>
          <p:nvPr>
            <p:ph idx="1"/>
          </p:nvPr>
        </p:nvSpPr>
        <p:spPr>
          <a:xfrm>
            <a:off x="228600" y="1124744"/>
            <a:ext cx="8610600" cy="4876800"/>
          </a:xfrm>
        </p:spPr>
        <p:txBody>
          <a:bodyPr/>
          <a:lstStyle/>
          <a:p>
            <a:r>
              <a:rPr lang="en-US" dirty="0">
                <a:solidFill>
                  <a:srgbClr val="0000FF"/>
                </a:solidFill>
              </a:rPr>
              <a:t>Retention Time Profile of DRAM looks like this: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86FF2-CC60-CB43-AE88-3EA463621049}"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0" y="1864539"/>
            <a:ext cx="9144000" cy="4372773"/>
          </a:xfrm>
          <a:prstGeom prst="rect">
            <a:avLst/>
          </a:prstGeom>
        </p:spPr>
      </p:pic>
      <p:sp>
        <p:nvSpPr>
          <p:cNvPr id="6" name="TextBox 5"/>
          <p:cNvSpPr txBox="1"/>
          <p:nvPr/>
        </p:nvSpPr>
        <p:spPr>
          <a:xfrm>
            <a:off x="5468024" y="5385990"/>
            <a:ext cx="3724097"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mn-ea"/>
                <a:cs typeface="+mn-cs"/>
              </a:rPr>
              <a:t>Location</a:t>
            </a:r>
            <a:r>
              <a:rPr kumimoji="0" lang="en-US" sz="1800" b="0" i="0" u="none" strike="noStrike" kern="1200" cap="none" spc="0" normalizeH="0" baseline="0" noProof="0" dirty="0">
                <a:ln>
                  <a:noFill/>
                </a:ln>
                <a:solidFill>
                  <a:srgbClr val="FF0000"/>
                </a:solidFill>
                <a:effectLst/>
                <a:uLnTx/>
                <a:uFillTx/>
                <a:latin typeface="Tahoma"/>
                <a:ea typeface="+mn-ea"/>
                <a:cs typeface="+mn-cs"/>
              </a:rPr>
              <a:t> dependent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mn-ea"/>
                <a:cs typeface="+mn-cs"/>
              </a:rPr>
              <a:t>Stored value pattern </a:t>
            </a:r>
            <a:r>
              <a:rPr kumimoji="0" lang="en-US" sz="1800" b="0" i="0" u="none" strike="noStrike" kern="1200" cap="none" spc="0" normalizeH="0" baseline="0" noProof="0" dirty="0">
                <a:ln>
                  <a:noFill/>
                </a:ln>
                <a:solidFill>
                  <a:srgbClr val="FF0000"/>
                </a:solidFill>
                <a:effectLst/>
                <a:uLnTx/>
                <a:uFillTx/>
                <a:latin typeface="Tahoma"/>
                <a:ea typeface="+mn-ea"/>
                <a:cs typeface="+mn-cs"/>
              </a:rPr>
              <a:t>dependent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mn-ea"/>
                <a:cs typeface="+mn-cs"/>
              </a:rPr>
              <a:t>Time</a:t>
            </a:r>
            <a:r>
              <a:rPr kumimoji="0" lang="en-US" sz="1800" b="0" i="0" u="none" strike="noStrike" kern="1200" cap="none" spc="0" normalizeH="0" baseline="0" noProof="0" dirty="0">
                <a:ln>
                  <a:noFill/>
                </a:ln>
                <a:solidFill>
                  <a:srgbClr val="FF0000"/>
                </a:solidFill>
                <a:effectLst/>
                <a:uLnTx/>
                <a:uFillTx/>
                <a:latin typeface="Tahoma"/>
                <a:ea typeface="+mn-ea"/>
                <a:cs typeface="+mn-cs"/>
              </a:rPr>
              <a:t> dependent</a:t>
            </a:r>
          </a:p>
        </p:txBody>
      </p:sp>
    </p:spTree>
    <p:extLst>
      <p:ext uri="{BB962C8B-B14F-4D97-AF65-F5344CB8AC3E}">
        <p14:creationId xmlns:p14="http://schemas.microsoft.com/office/powerpoint/2010/main" val="34748728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23920" cy="1066800"/>
          </a:xfrm>
        </p:spPr>
        <p:txBody>
          <a:bodyPr/>
          <a:lstStyle/>
          <a:p>
            <a:r>
              <a:rPr lang="en-US" dirty="0"/>
              <a:t>More on DRAM Refresh (I)</a:t>
            </a:r>
          </a:p>
        </p:txBody>
      </p:sp>
      <p:sp>
        <p:nvSpPr>
          <p:cNvPr id="3" name="Content Placeholder 2"/>
          <p:cNvSpPr>
            <a:spLocks noGrp="1"/>
          </p:cNvSpPr>
          <p:nvPr>
            <p:ph idx="1"/>
          </p:nvPr>
        </p:nvSpPr>
        <p:spPr>
          <a:xfrm>
            <a:off x="228600" y="1052736"/>
            <a:ext cx="8807896" cy="4876800"/>
          </a:xfrm>
        </p:spPr>
        <p:txBody>
          <a:bodyPr/>
          <a:lstStyle/>
          <a:p>
            <a:r>
              <a:rPr lang="en-US" dirty="0"/>
              <a:t>Jamie Liu, Ben </a:t>
            </a:r>
            <a:r>
              <a:rPr lang="en-US" dirty="0" err="1"/>
              <a:t>Jaiyen</a:t>
            </a:r>
            <a:r>
              <a:rPr lang="en-US" dirty="0"/>
              <a:t>, Richard </a:t>
            </a:r>
            <a:r>
              <a:rPr lang="en-US" dirty="0" err="1"/>
              <a:t>Veras</a:t>
            </a:r>
            <a:r>
              <a:rPr lang="en-US" dirty="0"/>
              <a:t>, and Onur Mutlu,</a:t>
            </a:r>
            <a:br>
              <a:rPr lang="en-US" dirty="0"/>
            </a:br>
            <a:r>
              <a:rPr lang="en-US" b="1" dirty="0">
                <a:solidFill>
                  <a:srgbClr val="0432FF"/>
                </a:solidFill>
                <a:hlinkClick r:id="rId2">
                  <a:extLst>
                    <a:ext uri="{A12FA001-AC4F-418D-AE19-62706E023703}">
                      <ahyp:hlinkClr xmlns:ahyp="http://schemas.microsoft.com/office/drawing/2018/hyperlinkcolor" val="tx"/>
                    </a:ext>
                  </a:extLst>
                </a:hlinkClick>
              </a:rPr>
              <a:t>"RAIDR: Retention-Aware Intelligent DRAM Refresh"</a:t>
            </a:r>
            <a:br>
              <a:rPr lang="en-US" dirty="0">
                <a:solidFill>
                  <a:srgbClr val="0432FF"/>
                </a:solidFill>
              </a:rPr>
            </a:br>
            <a:r>
              <a:rPr lang="en-US" i="1" dirty="0"/>
              <a:t>Proceedings of the </a:t>
            </a:r>
            <a:r>
              <a:rPr lang="en-US" i="1" dirty="0">
                <a:hlinkClick r:id="rId3"/>
              </a:rPr>
              <a:t>39th International Symposium on Computer Architecture</a:t>
            </a:r>
            <a:r>
              <a:rPr lang="en-US" i="1" dirty="0"/>
              <a:t> (</a:t>
            </a:r>
            <a:r>
              <a:rPr lang="en-US" b="1" i="1" dirty="0"/>
              <a:t>ISCA</a:t>
            </a:r>
            <a:r>
              <a:rPr lang="en-US" i="1" dirty="0"/>
              <a:t>)</a:t>
            </a:r>
            <a:r>
              <a:rPr lang="en-US" dirty="0"/>
              <a:t>, Portland, OR, June 2012. </a:t>
            </a:r>
            <a:r>
              <a:rPr lang="en-US" dirty="0">
                <a:hlinkClick r:id="rId4"/>
              </a:rPr>
              <a:t>Slides (pdf)</a:t>
            </a: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5"/>
          <a:stretch>
            <a:fillRect/>
          </a:stretch>
        </p:blipFill>
        <p:spPr>
          <a:xfrm>
            <a:off x="0" y="3977608"/>
            <a:ext cx="9144000" cy="1755648"/>
          </a:xfrm>
          <a:prstGeom prst="rect">
            <a:avLst/>
          </a:prstGeom>
        </p:spPr>
      </p:pic>
    </p:spTree>
    <p:extLst>
      <p:ext uri="{BB962C8B-B14F-4D97-AF65-F5344CB8AC3E}">
        <p14:creationId xmlns:p14="http://schemas.microsoft.com/office/powerpoint/2010/main" val="2536966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More on DRAM Refresh (II)</a:t>
            </a:r>
          </a:p>
        </p:txBody>
      </p:sp>
      <p:sp>
        <p:nvSpPr>
          <p:cNvPr id="3" name="Content Placeholder 2"/>
          <p:cNvSpPr>
            <a:spLocks noGrp="1"/>
          </p:cNvSpPr>
          <p:nvPr>
            <p:ph idx="1"/>
          </p:nvPr>
        </p:nvSpPr>
        <p:spPr>
          <a:xfrm>
            <a:off x="228600" y="980728"/>
            <a:ext cx="8610600" cy="5153025"/>
          </a:xfrm>
        </p:spPr>
        <p:txBody>
          <a:bodyPr/>
          <a:lstStyle/>
          <a:p>
            <a:r>
              <a:rPr lang="en-US" sz="1800" dirty="0"/>
              <a:t>Jamie Liu, Ben </a:t>
            </a:r>
            <a:r>
              <a:rPr lang="en-US" sz="1800" dirty="0" err="1"/>
              <a:t>Jaiyen</a:t>
            </a:r>
            <a:r>
              <a:rPr lang="en-US" sz="1800" dirty="0"/>
              <a:t>, Yoongu Kim, Chris Wilkerson, and </a:t>
            </a:r>
            <a:r>
              <a:rPr lang="en-US" sz="1800" u="sng" dirty="0"/>
              <a:t>Onur Mutlu</a:t>
            </a:r>
            <a:r>
              <a:rPr lang="en-US" sz="1800" dirty="0"/>
              <a:t>,</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"An Experimental Study of Data Retention Behavior in Modern DRAM Devices: Implications for Retention Time Profiling Mechanisms"</a:t>
            </a:r>
            <a:br>
              <a:rPr lang="en-US" sz="1800" dirty="0">
                <a:solidFill>
                  <a:srgbClr val="0432FF"/>
                </a:solidFill>
              </a:rPr>
            </a:br>
            <a:r>
              <a:rPr lang="en-US" sz="1800" i="1" dirty="0"/>
              <a:t>Proceedings of the </a:t>
            </a:r>
            <a:r>
              <a:rPr lang="en-US" sz="1800" i="1" dirty="0">
                <a:hlinkClick r:id="rId3"/>
              </a:rPr>
              <a:t>40th International Symposium on Computer Architecture</a:t>
            </a:r>
            <a:r>
              <a:rPr lang="en-US" sz="1800" i="1" dirty="0"/>
              <a:t> (</a:t>
            </a:r>
            <a:r>
              <a:rPr lang="en-US" sz="1800" b="1" i="1" dirty="0"/>
              <a:t>ISCA</a:t>
            </a:r>
            <a:r>
              <a:rPr lang="en-US" sz="1800" i="1" dirty="0"/>
              <a:t>)</a:t>
            </a:r>
            <a:r>
              <a:rPr lang="en-US" sz="1800" dirty="0"/>
              <a:t>, Tel-Aviv, Israel, June 2013. </a:t>
            </a:r>
            <a:r>
              <a:rPr lang="en-US" sz="1800" dirty="0">
                <a:hlinkClick r:id="rId4"/>
              </a:rPr>
              <a:t>Slides (ppt)</a:t>
            </a:r>
            <a:r>
              <a:rPr lang="en-US" sz="1800" dirty="0"/>
              <a:t> </a:t>
            </a:r>
            <a:r>
              <a:rPr lang="en-US" sz="1800" dirty="0">
                <a:hlinkClick r:id="rId5"/>
              </a:rPr>
              <a:t>Slides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6"/>
          <a:stretch>
            <a:fillRect/>
          </a:stretch>
        </p:blipFill>
        <p:spPr>
          <a:xfrm>
            <a:off x="0" y="2751315"/>
            <a:ext cx="9144000" cy="4134069"/>
          </a:xfrm>
          <a:prstGeom prst="rect">
            <a:avLst/>
          </a:prstGeom>
        </p:spPr>
      </p:pic>
    </p:spTree>
    <p:extLst>
      <p:ext uri="{BB962C8B-B14F-4D97-AF65-F5344CB8AC3E}">
        <p14:creationId xmlns:p14="http://schemas.microsoft.com/office/powerpoint/2010/main" val="9421505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610600" cy="5153025"/>
          </a:xfrm>
        </p:spPr>
        <p:txBody>
          <a:bodyPr/>
          <a:lstStyle/>
          <a:p>
            <a:r>
              <a:rPr lang="en-US" sz="1800" dirty="0"/>
              <a:t>Samira Khan, Donghyuk Lee, Yoongu Kim, </a:t>
            </a:r>
            <a:r>
              <a:rPr lang="en-US" sz="1800" dirty="0" err="1"/>
              <a:t>Alaa</a:t>
            </a:r>
            <a:r>
              <a:rPr lang="en-US" sz="1800" dirty="0"/>
              <a:t> </a:t>
            </a:r>
            <a:r>
              <a:rPr lang="en-US" sz="1800" dirty="0" err="1"/>
              <a:t>Alameldeen</a:t>
            </a:r>
            <a:r>
              <a:rPr lang="en-US" sz="1800" dirty="0"/>
              <a:t>, Chris Wilkerson,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"The Efficacy of Error Mitigation Techniques for DRAM Retention Failures: A Comparative Experimental Study"</a:t>
            </a:r>
            <a:r>
              <a:rPr lang="en-US" sz="1800" dirty="0">
                <a:solidFill>
                  <a:srgbClr val="0432FF"/>
                </a:solidFill>
              </a:rPr>
              <a:t> </a:t>
            </a:r>
            <a:br>
              <a:rPr lang="en-US" sz="1800" dirty="0"/>
            </a:br>
            <a:r>
              <a:rPr lang="en-US" sz="1800" i="1" dirty="0"/>
              <a:t>Proceedings of the </a:t>
            </a:r>
            <a:r>
              <a:rPr lang="en-US" sz="1800" i="1" dirty="0">
                <a:hlinkClick r:id="rId3"/>
              </a:rPr>
              <a:t>ACM International Conference on Measurement and Modeling of Computer Systems </a:t>
            </a:r>
            <a:r>
              <a:rPr lang="en-US" sz="1800" i="1" dirty="0"/>
              <a:t>(</a:t>
            </a:r>
            <a:r>
              <a:rPr lang="en-US" sz="1800" b="1" i="1" dirty="0"/>
              <a:t>SIGMETRICS</a:t>
            </a:r>
            <a:r>
              <a:rPr lang="en-US" sz="1800" i="1" dirty="0"/>
              <a:t>)</a:t>
            </a:r>
            <a:r>
              <a:rPr lang="en-US" sz="1800" dirty="0"/>
              <a:t>, Austin, TX, June 2014.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Poster (pptx)</a:t>
            </a:r>
            <a:r>
              <a:rPr lang="en-US" sz="1800" dirty="0"/>
              <a:t> </a:t>
            </a:r>
            <a:r>
              <a:rPr lang="en-US" sz="1800" dirty="0">
                <a:hlinkClick r:id="rId7"/>
              </a:rPr>
              <a:t>(pdf)</a:t>
            </a:r>
            <a:r>
              <a:rPr lang="en-US" sz="1800" dirty="0"/>
              <a:t>] [</a:t>
            </a:r>
            <a:r>
              <a:rPr lang="en-US" sz="1800" dirty="0">
                <a:hlinkClick r:id="rId8"/>
              </a:rPr>
              <a:t>Full data sets</a:t>
            </a:r>
            <a:r>
              <a:rPr lang="en-US" sz="1800" dirty="0"/>
              <a:t>] </a:t>
            </a:r>
          </a:p>
          <a:p>
            <a:endParaRPr lang="en-US" dirty="0"/>
          </a:p>
        </p:txBody>
      </p:sp>
      <p:pic>
        <p:nvPicPr>
          <p:cNvPr id="5" name="Picture 4"/>
          <p:cNvPicPr>
            <a:picLocks noChangeAspect="1"/>
          </p:cNvPicPr>
          <p:nvPr/>
        </p:nvPicPr>
        <p:blipFill>
          <a:blip r:embed="rId9"/>
          <a:stretch>
            <a:fillRect/>
          </a:stretch>
        </p:blipFill>
        <p:spPr>
          <a:xfrm>
            <a:off x="0" y="3645024"/>
            <a:ext cx="9144000" cy="2872292"/>
          </a:xfrm>
          <a:prstGeom prst="rect">
            <a:avLst/>
          </a:prstGeom>
        </p:spPr>
      </p:pic>
      <p:sp>
        <p:nvSpPr>
          <p:cNvPr id="7" name="Title 1"/>
          <p:cNvSpPr>
            <a:spLocks noGrp="1"/>
          </p:cNvSpPr>
          <p:nvPr>
            <p:ph type="title"/>
          </p:nvPr>
        </p:nvSpPr>
        <p:spPr>
          <a:xfrm>
            <a:off x="107504" y="152400"/>
            <a:ext cx="9036496" cy="1066800"/>
          </a:xfrm>
        </p:spPr>
        <p:txBody>
          <a:bodyPr/>
          <a:lstStyle/>
          <a:p>
            <a:r>
              <a:rPr lang="en-US" dirty="0"/>
              <a:t>More on DRAM Refresh (III)</a:t>
            </a:r>
            <a:endParaRPr lang="en-US" sz="2600" b="1" dirty="0"/>
          </a:p>
        </p:txBody>
      </p:sp>
    </p:spTree>
    <p:extLst>
      <p:ext uri="{BB962C8B-B14F-4D97-AF65-F5344CB8AC3E}">
        <p14:creationId xmlns:p14="http://schemas.microsoft.com/office/powerpoint/2010/main" val="350995049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err="1"/>
              <a:t>Moinuddin</a:t>
            </a:r>
            <a:r>
              <a:rPr lang="en-US" sz="1800" dirty="0"/>
              <a:t> Qureshi, </a:t>
            </a:r>
            <a:r>
              <a:rPr lang="en-US" sz="1800" dirty="0" err="1"/>
              <a:t>Dae</a:t>
            </a:r>
            <a:r>
              <a:rPr lang="en-US" sz="1800" dirty="0"/>
              <a:t> Hyun Kim, Samira Khan, Prashant Nair, and Onur Mutlu,</a:t>
            </a:r>
            <a:br>
              <a:rPr lang="en-US" sz="1800" dirty="0"/>
            </a:br>
            <a:r>
              <a:rPr lang="en-US" sz="1800" b="1" dirty="0">
                <a:solidFill>
                  <a:srgbClr val="0432FF"/>
                </a:solidFill>
                <a:hlinkClick r:id="rId3">
                  <a:extLst>
                    <a:ext uri="{A12FA001-AC4F-418D-AE19-62706E023703}">
                      <ahyp:hlinkClr xmlns:ahyp="http://schemas.microsoft.com/office/drawing/2018/hyperlinkcolor" val="tx"/>
                    </a:ext>
                  </a:extLst>
                </a:hlinkClick>
              </a:rPr>
              <a:t>"AVATAR: A Variable-Retention-Time (VRT) Aware Refresh for DRAM Systems"</a:t>
            </a:r>
            <a:r>
              <a:rPr lang="en-US" sz="1800" dirty="0">
                <a:solidFill>
                  <a:srgbClr val="0432FF"/>
                </a:solidFill>
              </a:rPr>
              <a:t> </a:t>
            </a:r>
            <a:br>
              <a:rPr lang="en-US" sz="1800" dirty="0">
                <a:solidFill>
                  <a:srgbClr val="0432FF"/>
                </a:solidFill>
              </a:rPr>
            </a:br>
            <a:r>
              <a:rPr lang="en-US" sz="1800" i="1" dirty="0"/>
              <a:t>Proceedings of the </a:t>
            </a:r>
            <a:r>
              <a:rPr lang="en-US" sz="1800" i="1" dirty="0">
                <a:hlinkClick r:id="rId4"/>
              </a:rPr>
              <a:t>45th Annual IEEE/IFIP International Conference on Dependable Systems and Networks</a:t>
            </a:r>
            <a:r>
              <a:rPr lang="en-US" sz="1800" i="1" dirty="0"/>
              <a:t> (</a:t>
            </a:r>
            <a:r>
              <a:rPr lang="en-US" sz="1800" b="1" i="1" dirty="0"/>
              <a:t>DSN</a:t>
            </a:r>
            <a:r>
              <a:rPr lang="en-US" sz="1800" i="1" dirty="0"/>
              <a:t>)</a:t>
            </a:r>
            <a:r>
              <a:rPr lang="en-US" sz="1800" dirty="0"/>
              <a:t>, Rio de Janeiro, Brazil, June 2015. </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a:t>
            </a:r>
            <a:endParaRPr lang="en-US" dirty="0"/>
          </a:p>
        </p:txBody>
      </p:sp>
      <p:sp>
        <p:nvSpPr>
          <p:cNvPr id="9" name="Title 1"/>
          <p:cNvSpPr>
            <a:spLocks noGrp="1"/>
          </p:cNvSpPr>
          <p:nvPr>
            <p:ph type="title"/>
          </p:nvPr>
        </p:nvSpPr>
        <p:spPr>
          <a:xfrm>
            <a:off x="228600" y="152400"/>
            <a:ext cx="8915400" cy="884238"/>
          </a:xfrm>
        </p:spPr>
        <p:txBody>
          <a:bodyPr/>
          <a:lstStyle/>
          <a:p>
            <a:r>
              <a:rPr lang="en-US" dirty="0"/>
              <a:t>More on DRAM Refresh (IV)</a:t>
            </a:r>
            <a:endParaRPr lang="en-US" sz="3400" dirty="0"/>
          </a:p>
        </p:txBody>
      </p:sp>
      <p:pic>
        <p:nvPicPr>
          <p:cNvPr id="10" name="Picture 9"/>
          <p:cNvPicPr>
            <a:picLocks noChangeAspect="1"/>
          </p:cNvPicPr>
          <p:nvPr/>
        </p:nvPicPr>
        <p:blipFill>
          <a:blip r:embed="rId7"/>
          <a:stretch>
            <a:fillRect/>
          </a:stretch>
        </p:blipFill>
        <p:spPr>
          <a:xfrm>
            <a:off x="0" y="3933056"/>
            <a:ext cx="9144000" cy="1642219"/>
          </a:xfrm>
          <a:prstGeom prst="rect">
            <a:avLst/>
          </a:prstGeom>
        </p:spPr>
      </p:pic>
    </p:spTree>
    <p:extLst>
      <p:ext uri="{BB962C8B-B14F-4D97-AF65-F5344CB8AC3E}">
        <p14:creationId xmlns:p14="http://schemas.microsoft.com/office/powerpoint/2010/main" val="358524964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a:t>Samira Khan, </a:t>
            </a:r>
            <a:r>
              <a:rPr lang="en-US" sz="1800" dirty="0" err="1"/>
              <a:t>Donghyuk</a:t>
            </a:r>
            <a:r>
              <a:rPr lang="en-US" sz="1800" dirty="0"/>
              <a:t> Lee,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"PARBOR: An Efficient System-Level Technique to Detect Data-Dependent Failures in DRAM"</a:t>
            </a:r>
            <a:r>
              <a:rPr lang="en-US" sz="1800" dirty="0">
                <a:solidFill>
                  <a:srgbClr val="0432FF"/>
                </a:solidFill>
              </a:rPr>
              <a:t> </a:t>
            </a:r>
            <a:br>
              <a:rPr lang="en-US" sz="1800" dirty="0"/>
            </a:br>
            <a:r>
              <a:rPr lang="en-US" sz="1800" i="1" dirty="0"/>
              <a:t>Proceedings of the </a:t>
            </a:r>
            <a:r>
              <a:rPr lang="en-US" sz="1800" i="1" dirty="0">
                <a:hlinkClick r:id="rId3"/>
              </a:rPr>
              <a:t>45th Annual IEEE/IFIP International Conference on Dependable Systems and Networks</a:t>
            </a:r>
            <a:r>
              <a:rPr lang="en-US" sz="1800" i="1" dirty="0"/>
              <a:t> (</a:t>
            </a:r>
            <a:r>
              <a:rPr lang="en-US" sz="1800" b="1" i="1" dirty="0"/>
              <a:t>DSN</a:t>
            </a:r>
            <a:r>
              <a:rPr lang="en-US" sz="1800" i="1" dirty="0"/>
              <a:t>)</a:t>
            </a:r>
            <a:r>
              <a:rPr lang="en-US" sz="1800" dirty="0"/>
              <a:t>, Toulouse, France, June 2016. </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a:t>
            </a:r>
            <a:endParaRPr lang="en-US" dirty="0"/>
          </a:p>
        </p:txBody>
      </p:sp>
      <p:sp>
        <p:nvSpPr>
          <p:cNvPr id="7" name="Title 1"/>
          <p:cNvSpPr>
            <a:spLocks noGrp="1"/>
          </p:cNvSpPr>
          <p:nvPr>
            <p:ph type="title"/>
          </p:nvPr>
        </p:nvSpPr>
        <p:spPr>
          <a:xfrm>
            <a:off x="228600" y="152400"/>
            <a:ext cx="8610600" cy="1066800"/>
          </a:xfrm>
        </p:spPr>
        <p:txBody>
          <a:bodyPr/>
          <a:lstStyle/>
          <a:p>
            <a:r>
              <a:rPr lang="en-US" dirty="0"/>
              <a:t>More on DRAM Refresh (V)</a:t>
            </a:r>
          </a:p>
        </p:txBody>
      </p:sp>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3893823"/>
            <a:ext cx="9144000" cy="1839433"/>
          </a:xfrm>
          <a:prstGeom prst="rect">
            <a:avLst/>
          </a:prstGeom>
        </p:spPr>
      </p:pic>
    </p:spTree>
    <p:extLst>
      <p:ext uri="{BB962C8B-B14F-4D97-AF65-F5344CB8AC3E}">
        <p14:creationId xmlns:p14="http://schemas.microsoft.com/office/powerpoint/2010/main" val="133109719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a:t>Samira Khan, Chris Wilkerson, </a:t>
            </a:r>
            <a:r>
              <a:rPr lang="en-US" sz="1800" dirty="0" err="1"/>
              <a:t>Zhe</a:t>
            </a:r>
            <a:r>
              <a:rPr lang="en-US" sz="1800" dirty="0"/>
              <a:t> Wang, </a:t>
            </a:r>
            <a:r>
              <a:rPr lang="en-US" sz="1800" dirty="0" err="1"/>
              <a:t>Alaa</a:t>
            </a:r>
            <a:r>
              <a:rPr lang="en-US" sz="1800" dirty="0"/>
              <a:t> R. </a:t>
            </a:r>
            <a:r>
              <a:rPr lang="en-US" sz="1800" dirty="0" err="1"/>
              <a:t>Alameldeen</a:t>
            </a:r>
            <a:r>
              <a:rPr lang="en-US" sz="1800" dirty="0"/>
              <a:t>, </a:t>
            </a:r>
            <a:r>
              <a:rPr lang="en-US" sz="1800" dirty="0" err="1"/>
              <a:t>Donghyuk</a:t>
            </a:r>
            <a:r>
              <a:rPr lang="en-US" sz="1800" dirty="0"/>
              <a:t> Lee,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"Detecting and Mitigating Data-Dependent DRAM Failures by Exploiting Current Memory Content"</a:t>
            </a:r>
            <a:br>
              <a:rPr lang="en-US" sz="1800" dirty="0">
                <a:solidFill>
                  <a:srgbClr val="0432FF"/>
                </a:solidFill>
              </a:rPr>
            </a:br>
            <a:r>
              <a:rPr lang="en-US" sz="1800" i="1" dirty="0"/>
              <a:t>Proceedings of the </a:t>
            </a:r>
            <a:r>
              <a:rPr lang="en-US" sz="1800" i="1" dirty="0">
                <a:hlinkClick r:id="rId3"/>
              </a:rPr>
              <a:t>50th International Symposium on Microarchitecture</a:t>
            </a:r>
            <a:r>
              <a:rPr lang="en-US" sz="1800" i="1" dirty="0"/>
              <a:t> (</a:t>
            </a:r>
            <a:r>
              <a:rPr lang="en-US" sz="1800" b="1" i="1" dirty="0"/>
              <a:t>MICRO</a:t>
            </a:r>
            <a:r>
              <a:rPr lang="en-US" sz="1800" i="1" dirty="0"/>
              <a:t>)</a:t>
            </a:r>
            <a:r>
              <a:rPr lang="en-US" sz="1800" dirty="0"/>
              <a:t>, Boston, MA, USA, October 2017. </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Lightning Session Slides (pptx)</a:t>
            </a:r>
            <a:r>
              <a:rPr lang="en-US" sz="1800" dirty="0"/>
              <a:t> </a:t>
            </a:r>
            <a:r>
              <a:rPr lang="en-US" sz="1800" dirty="0">
                <a:hlinkClick r:id="rId7"/>
              </a:rPr>
              <a:t>(pdf)</a:t>
            </a:r>
            <a:r>
              <a:rPr lang="en-US" sz="1800" dirty="0"/>
              <a:t>] [</a:t>
            </a:r>
            <a:r>
              <a:rPr lang="en-US" sz="1800" dirty="0">
                <a:hlinkClick r:id="rId8"/>
              </a:rPr>
              <a:t>Poster (pptx)</a:t>
            </a:r>
            <a:r>
              <a:rPr lang="en-US" sz="1800" dirty="0"/>
              <a:t> </a:t>
            </a:r>
            <a:r>
              <a:rPr lang="en-US" sz="1800" dirty="0">
                <a:hlinkClick r:id="rId9"/>
              </a:rPr>
              <a:t>(pdf)</a:t>
            </a:r>
            <a:r>
              <a:rPr lang="en-US" sz="1800" dirty="0"/>
              <a:t>] </a:t>
            </a:r>
            <a:endParaRPr lang="en-US" dirty="0"/>
          </a:p>
        </p:txBody>
      </p:sp>
      <p:pic>
        <p:nvPicPr>
          <p:cNvPr id="6" name="Picture 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0" y="4042310"/>
            <a:ext cx="9144000" cy="1618938"/>
          </a:xfrm>
          <a:prstGeom prst="rect">
            <a:avLst/>
          </a:prstGeom>
        </p:spPr>
      </p:pic>
      <p:sp>
        <p:nvSpPr>
          <p:cNvPr id="9" name="Title 1"/>
          <p:cNvSpPr>
            <a:spLocks noGrp="1"/>
          </p:cNvSpPr>
          <p:nvPr>
            <p:ph type="title"/>
          </p:nvPr>
        </p:nvSpPr>
        <p:spPr>
          <a:xfrm>
            <a:off x="107504" y="152400"/>
            <a:ext cx="9036496" cy="1066800"/>
          </a:xfrm>
        </p:spPr>
        <p:txBody>
          <a:bodyPr/>
          <a:lstStyle/>
          <a:p>
            <a:r>
              <a:rPr lang="en-US" dirty="0"/>
              <a:t>More on DRAM Refresh (VI)</a:t>
            </a:r>
          </a:p>
        </p:txBody>
      </p:sp>
    </p:spTree>
    <p:extLst>
      <p:ext uri="{BB962C8B-B14F-4D97-AF65-F5344CB8AC3E}">
        <p14:creationId xmlns:p14="http://schemas.microsoft.com/office/powerpoint/2010/main" val="158766402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More on DRAM Refresh (VII)</a:t>
            </a:r>
            <a:endParaRPr lang="en-US" sz="36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548800"/>
            <a:ext cx="9144000" cy="1904536"/>
          </a:xfrm>
          <a:prstGeom prst="rect">
            <a:avLst/>
          </a:prstGeom>
        </p:spPr>
      </p:pic>
      <p:sp>
        <p:nvSpPr>
          <p:cNvPr id="6" name="Content Placeholder 2"/>
          <p:cNvSpPr>
            <a:spLocks noGrp="1"/>
          </p:cNvSpPr>
          <p:nvPr>
            <p:ph idx="1"/>
          </p:nvPr>
        </p:nvSpPr>
        <p:spPr>
          <a:xfrm>
            <a:off x="228600" y="980728"/>
            <a:ext cx="8610600" cy="5153025"/>
          </a:xfrm>
        </p:spPr>
        <p:txBody>
          <a:bodyPr/>
          <a:lstStyle/>
          <a:p>
            <a:r>
              <a:rPr lang="en-US" sz="1800" dirty="0"/>
              <a:t>Minesh Patel, </a:t>
            </a:r>
            <a:r>
              <a:rPr lang="en-US" sz="1800" dirty="0" err="1"/>
              <a:t>Jeremie</a:t>
            </a:r>
            <a:r>
              <a:rPr lang="en-US" sz="1800" dirty="0"/>
              <a:t> S. Kim, and Onur Mutlu,</a:t>
            </a:r>
            <a:br>
              <a:rPr lang="en-US" sz="1800" dirty="0"/>
            </a:br>
            <a:r>
              <a:rPr lang="en-US" sz="1800" b="1" dirty="0">
                <a:solidFill>
                  <a:srgbClr val="0432FF"/>
                </a:solidFill>
                <a:hlinkClick r:id="rId3">
                  <a:extLst>
                    <a:ext uri="{A12FA001-AC4F-418D-AE19-62706E023703}">
                      <ahyp:hlinkClr xmlns:ahyp="http://schemas.microsoft.com/office/drawing/2018/hyperlinkcolor" val="tx"/>
                    </a:ext>
                  </a:extLst>
                </a:hlinkClick>
              </a:rPr>
              <a:t>"The Reach Profiler (REAPER): Enabling the Mitigation of DRAM Retention Failures via Profiling at Aggressive Conditions"</a:t>
            </a:r>
            <a:br>
              <a:rPr lang="en-US" sz="1800" dirty="0">
                <a:solidFill>
                  <a:srgbClr val="0432FF"/>
                </a:solidFill>
              </a:rPr>
            </a:br>
            <a:r>
              <a:rPr lang="en-US" sz="1800" i="1" dirty="0"/>
              <a:t>Proceedings of the </a:t>
            </a:r>
            <a:r>
              <a:rPr lang="en-US" sz="1800" i="1" dirty="0">
                <a:hlinkClick r:id="rId4"/>
              </a:rPr>
              <a:t>44th International Symposium on Computer Architecture</a:t>
            </a:r>
            <a:r>
              <a:rPr lang="en-US" sz="1800" i="1" dirty="0"/>
              <a:t> (</a:t>
            </a:r>
            <a:r>
              <a:rPr lang="en-US" sz="1800" b="1" i="1" dirty="0"/>
              <a:t>ISCA</a:t>
            </a:r>
            <a:r>
              <a:rPr lang="en-US" sz="1800" i="1" dirty="0"/>
              <a:t>)</a:t>
            </a:r>
            <a:r>
              <a:rPr lang="en-US" sz="1800" dirty="0"/>
              <a:t>, Toronto, Canada, June 2017. </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 </a:t>
            </a:r>
            <a:br>
              <a:rPr lang="en-US" sz="1800" dirty="0"/>
            </a:br>
            <a:r>
              <a:rPr lang="en-US" sz="1800" dirty="0"/>
              <a:t>[</a:t>
            </a:r>
            <a:r>
              <a:rPr lang="en-US" sz="1800" dirty="0">
                <a:hlinkClick r:id="rId7"/>
              </a:rPr>
              <a:t>Lightning Session Slides (pptx)</a:t>
            </a:r>
            <a:r>
              <a:rPr lang="en-US" sz="1800" dirty="0"/>
              <a:t> </a:t>
            </a:r>
            <a:r>
              <a:rPr lang="en-US" sz="1800" dirty="0">
                <a:hlinkClick r:id="rId8"/>
              </a:rPr>
              <a:t>(pdf)</a:t>
            </a:r>
            <a:r>
              <a:rPr lang="en-US" sz="1800" dirty="0"/>
              <a:t>] </a:t>
            </a:r>
          </a:p>
          <a:p>
            <a:endParaRPr lang="en-US" sz="1800" dirty="0"/>
          </a:p>
          <a:p>
            <a:r>
              <a:rPr lang="en-US" sz="1800" dirty="0">
                <a:solidFill>
                  <a:srgbClr val="FF0000"/>
                </a:solidFill>
              </a:rPr>
              <a:t>First experimental analysis of (mobile) LPDDR4 chips</a:t>
            </a:r>
          </a:p>
          <a:p>
            <a:r>
              <a:rPr lang="en-US" sz="1800" dirty="0">
                <a:solidFill>
                  <a:srgbClr val="FF0000"/>
                </a:solidFill>
              </a:rPr>
              <a:t>Analyzes the complex tradeoff space of retention time profiling</a:t>
            </a:r>
          </a:p>
          <a:p>
            <a:r>
              <a:rPr lang="en-US" sz="1800" dirty="0">
                <a:solidFill>
                  <a:srgbClr val="FF0000"/>
                </a:solidFill>
              </a:rPr>
              <a:t>Idea: enable fast and robust profiling at higher refresh intervals &amp; temperatures</a:t>
            </a:r>
            <a:endParaRPr lang="en-US" dirty="0">
              <a:solidFill>
                <a:srgbClr val="FF0000"/>
              </a:solidFill>
            </a:endParaRPr>
          </a:p>
        </p:txBody>
      </p:sp>
    </p:spTree>
    <p:extLst>
      <p:ext uri="{BB962C8B-B14F-4D97-AF65-F5344CB8AC3E}">
        <p14:creationId xmlns:p14="http://schemas.microsoft.com/office/powerpoint/2010/main" val="22022748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DRAM Refresh (VIII)</a:t>
            </a:r>
          </a:p>
        </p:txBody>
      </p:sp>
      <p:sp>
        <p:nvSpPr>
          <p:cNvPr id="3" name="Content Placeholder 2"/>
          <p:cNvSpPr>
            <a:spLocks noGrp="1"/>
          </p:cNvSpPr>
          <p:nvPr>
            <p:ph idx="1"/>
          </p:nvPr>
        </p:nvSpPr>
        <p:spPr>
          <a:xfrm>
            <a:off x="228600" y="935524"/>
            <a:ext cx="8610600" cy="5193723"/>
          </a:xfrm>
        </p:spPr>
        <p:txBody>
          <a:bodyPr/>
          <a:lstStyle/>
          <a:p>
            <a:r>
              <a:rPr lang="en-US" sz="2000" dirty="0"/>
              <a:t>Minesh Patel, </a:t>
            </a:r>
            <a:r>
              <a:rPr lang="en-US" sz="2000" dirty="0" err="1"/>
              <a:t>Jeremie</a:t>
            </a:r>
            <a:r>
              <a:rPr lang="en-US" sz="2000" dirty="0"/>
              <a:t> S. Kim, Hasan Hassan, and Onur Mutlu,</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"Understanding and Modeling On-Die Error Correction in Modern DRAM: An Experimental Study Using Real Devices"</a:t>
            </a:r>
            <a:br>
              <a:rPr lang="en-US" sz="2000" dirty="0">
                <a:solidFill>
                  <a:srgbClr val="0432FF"/>
                </a:solidFill>
              </a:rPr>
            </a:br>
            <a:r>
              <a:rPr lang="en-US" sz="2000" i="1" dirty="0"/>
              <a:t>Proceedings of the </a:t>
            </a:r>
            <a:r>
              <a:rPr lang="en-US" sz="2000" i="1" dirty="0">
                <a:hlinkClick r:id="rId3"/>
              </a:rPr>
              <a:t>49th Annual IEEE/IFIP International Conference on Dependable Systems and Networks</a:t>
            </a:r>
            <a:r>
              <a:rPr lang="en-US" sz="2000" i="1" dirty="0"/>
              <a:t> (</a:t>
            </a:r>
            <a:r>
              <a:rPr lang="en-US" sz="2000" b="1" i="1" dirty="0"/>
              <a:t>DSN</a:t>
            </a:r>
            <a:r>
              <a:rPr lang="en-US" sz="2000" i="1" dirty="0"/>
              <a:t>)</a:t>
            </a:r>
            <a:r>
              <a:rPr lang="en-US" sz="2000" dirty="0"/>
              <a:t>, Portland, OR, USA, June 2019.</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a:t>
            </a:r>
            <a:br>
              <a:rPr lang="en-US" sz="2000" dirty="0"/>
            </a:br>
            <a:r>
              <a:rPr lang="en-US" sz="2000" dirty="0"/>
              <a:t>[</a:t>
            </a:r>
            <a:r>
              <a:rPr lang="en-US" sz="2000" dirty="0">
                <a:hlinkClick r:id="rId6"/>
              </a:rPr>
              <a:t>Talk Video</a:t>
            </a:r>
            <a:r>
              <a:rPr lang="en-US" sz="2000" dirty="0"/>
              <a:t> (26 minutes)]</a:t>
            </a:r>
            <a:br>
              <a:rPr lang="en-US" sz="2000" dirty="0"/>
            </a:br>
            <a:r>
              <a:rPr lang="en-US" sz="2000" dirty="0"/>
              <a:t>[</a:t>
            </a:r>
            <a:r>
              <a:rPr lang="en-US" sz="2000" dirty="0">
                <a:hlinkClick r:id="rId7"/>
              </a:rPr>
              <a:t>Full Talk Lecture</a:t>
            </a:r>
            <a:r>
              <a:rPr lang="en-US" sz="2000" dirty="0"/>
              <a:t> (29 minutes)]</a:t>
            </a:r>
            <a:br>
              <a:rPr lang="en-US" sz="2000" dirty="0"/>
            </a:br>
            <a:r>
              <a:rPr lang="en-US" sz="2000" dirty="0"/>
              <a:t>[</a:t>
            </a:r>
            <a:r>
              <a:rPr lang="en-US" sz="2000" dirty="0">
                <a:hlinkClick r:id="rId8"/>
              </a:rPr>
              <a:t>Source Code for EINSim, the Error Inference Simulator</a:t>
            </a:r>
            <a:r>
              <a:rPr lang="en-US" sz="2000" dirty="0"/>
              <a:t>]</a:t>
            </a:r>
            <a:br>
              <a:rPr lang="en-US" sz="2000" dirty="0"/>
            </a:br>
            <a:r>
              <a:rPr lang="en-US" sz="2000" b="1" i="1" dirty="0">
                <a:solidFill>
                  <a:srgbClr val="FF0000"/>
                </a:solidFill>
              </a:rPr>
              <a:t>Best paper award.</a:t>
            </a:r>
            <a:br>
              <a:rPr lang="en-US" sz="1750" dirty="0">
                <a:solidFill>
                  <a:srgbClr val="FF0000"/>
                </a:solidFill>
              </a:rPr>
            </a:br>
            <a:endParaRPr lang="en-US" sz="1750" dirty="0">
              <a:solidFill>
                <a:srgbClr val="FF0000"/>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a:extLst>
              <a:ext uri="{FF2B5EF4-FFF2-40B4-BE49-F238E27FC236}">
                <a16:creationId xmlns:a16="http://schemas.microsoft.com/office/drawing/2014/main" id="{ECD4E60D-143E-C24B-94E9-81BC576FF06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445" y="4665312"/>
            <a:ext cx="9144000" cy="1688841"/>
          </a:xfrm>
          <a:prstGeom prst="rect">
            <a:avLst/>
          </a:prstGeom>
        </p:spPr>
      </p:pic>
    </p:spTree>
    <p:extLst>
      <p:ext uri="{BB962C8B-B14F-4D97-AF65-F5344CB8AC3E}">
        <p14:creationId xmlns:p14="http://schemas.microsoft.com/office/powerpoint/2010/main" val="25279418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pic>
        <p:nvPicPr>
          <p:cNvPr id="6" name="Picture 5" descr="safar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6580445"/>
            <a:ext cx="959296" cy="277563"/>
          </a:xfrm>
          <a:prstGeom prst="rect">
            <a:avLst/>
          </a:prstGeom>
        </p:spPr>
      </p:pic>
      <p:sp>
        <p:nvSpPr>
          <p:cNvPr id="5" name="Rectangle 4"/>
          <p:cNvSpPr/>
          <p:nvPr/>
        </p:nvSpPr>
        <p:spPr>
          <a:xfrm>
            <a:off x="533400" y="2433935"/>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9" name="TextBox 8"/>
          <p:cNvSpPr txBox="1"/>
          <p:nvPr/>
        </p:nvSpPr>
        <p:spPr>
          <a:xfrm>
            <a:off x="381000" y="2967335"/>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web browser</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11" name="TextBox 10"/>
          <p:cNvSpPr txBox="1"/>
          <p:nvPr/>
        </p:nvSpPr>
        <p:spPr>
          <a:xfrm>
            <a:off x="42672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Gill Sans MT"/>
                <a:ea typeface="+mn-ea"/>
                <a:cs typeface="+mn-cs"/>
              </a:rPr>
              <a:t>TensorFlow</a:t>
            </a:r>
            <a:r>
              <a:rPr kumimoji="0" lang="en-US" sz="3200" b="1" i="0" u="none" strike="noStrike" kern="1200" cap="none" spc="0" normalizeH="0" baseline="0" noProof="0" dirty="0">
                <a:ln>
                  <a:noFill/>
                </a:ln>
                <a:solidFill>
                  <a:srgbClr val="000000"/>
                </a:solidFill>
                <a:effectLst/>
                <a:uLnTx/>
                <a:uFillTx/>
                <a:latin typeface="Gill Sans MT"/>
                <a:ea typeface="+mn-ea"/>
                <a:cs typeface="+mn-cs"/>
              </a:rPr>
              <a:t> Mobile</a:t>
            </a: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12" name="TextBox 11"/>
          <p:cNvSpPr txBox="1"/>
          <p:nvPr/>
        </p:nvSpPr>
        <p:spPr>
          <a:xfrm>
            <a:off x="3810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srgbClr val="595959"/>
              </a:solidFill>
              <a:effectLst/>
              <a:uLnTx/>
              <a:uFillTx/>
              <a:latin typeface="Gill Sans MT"/>
              <a:ea typeface="+mn-ea"/>
              <a:cs typeface="+mn-cs"/>
            </a:endParaRPr>
          </a:p>
        </p:txBody>
      </p:sp>
      <p:sp>
        <p:nvSpPr>
          <p:cNvPr id="16" name="Rectangle 15"/>
          <p:cNvSpPr/>
          <p:nvPr/>
        </p:nvSpPr>
        <p:spPr>
          <a:xfrm>
            <a:off x="-762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Playback</a:t>
            </a:r>
          </a:p>
        </p:txBody>
      </p:sp>
      <p:sp>
        <p:nvSpPr>
          <p:cNvPr id="17" name="TextBox 16"/>
          <p:cNvSpPr txBox="1"/>
          <p:nvPr/>
        </p:nvSpPr>
        <p:spPr>
          <a:xfrm>
            <a:off x="127000" y="5943600"/>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1290935"/>
            <a:ext cx="1066800" cy="10668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91200" y="120537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10" name="Group 9"/>
          <p:cNvGrpSpPr/>
          <p:nvPr/>
        </p:nvGrpSpPr>
        <p:grpSpPr>
          <a:xfrm>
            <a:off x="1371600" y="4191000"/>
            <a:ext cx="1600200" cy="1219200"/>
            <a:chOff x="5867400" y="2936553"/>
            <a:chExt cx="2057400" cy="1447800"/>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0" y="3927153"/>
              <a:ext cx="431470" cy="457200"/>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53200" y="3984544"/>
              <a:ext cx="1295400" cy="325214"/>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67400" y="2936553"/>
              <a:ext cx="2057400" cy="935088"/>
            </a:xfrm>
            <a:prstGeom prst="rect">
              <a:avLst/>
            </a:prstGeom>
          </p:spPr>
        </p:pic>
      </p:grpSp>
      <p:grpSp>
        <p:nvGrpSpPr>
          <p:cNvPr id="25" name="Group 24"/>
          <p:cNvGrpSpPr/>
          <p:nvPr/>
        </p:nvGrpSpPr>
        <p:grpSpPr>
          <a:xfrm>
            <a:off x="5638800" y="4234696"/>
            <a:ext cx="1676400" cy="1219200"/>
            <a:chOff x="5867400" y="2936553"/>
            <a:chExt cx="2057400" cy="1447800"/>
          </a:xfrm>
        </p:grpSpPr>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96000" y="3927153"/>
              <a:ext cx="431470" cy="457200"/>
            </a:xfrm>
            <a:prstGeom prst="rect">
              <a:avLst/>
            </a:prstGeom>
          </p:spPr>
        </p:pic>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53200" y="3984544"/>
              <a:ext cx="1295400" cy="325214"/>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67400" y="2936553"/>
              <a:ext cx="2057400" cy="935088"/>
            </a:xfrm>
            <a:prstGeom prst="rect">
              <a:avLst/>
            </a:prstGeom>
          </p:spPr>
        </p:pic>
      </p:grpSp>
      <p:sp>
        <p:nvSpPr>
          <p:cNvPr id="30" name="Rectangle 29"/>
          <p:cNvSpPr/>
          <p:nvPr/>
        </p:nvSpPr>
        <p:spPr>
          <a:xfrm>
            <a:off x="4191000" y="5352872"/>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Capture</a:t>
            </a:r>
          </a:p>
        </p:txBody>
      </p:sp>
      <p:sp>
        <p:nvSpPr>
          <p:cNvPr id="32" name="TextBox 31"/>
          <p:cNvSpPr txBox="1"/>
          <p:nvPr/>
        </p:nvSpPr>
        <p:spPr>
          <a:xfrm>
            <a:off x="4318000" y="5962472"/>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33" name="Title 1">
            <a:extLst>
              <a:ext uri="{FF2B5EF4-FFF2-40B4-BE49-F238E27FC236}">
                <a16:creationId xmlns:a16="http://schemas.microsoft.com/office/drawing/2014/main" id="{4510B7D2-8949-194C-A951-66E3876F4C90}"/>
              </a:ext>
            </a:extLst>
          </p:cNvPr>
          <p:cNvSpPr txBox="1">
            <a:spLocks/>
          </p:cNvSpPr>
          <p:nvPr/>
        </p:nvSpPr>
        <p:spPr bwMode="auto">
          <a:xfrm>
            <a:off x="228600" y="152400"/>
            <a:ext cx="89154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lvl="0">
              <a:defRPr/>
            </a:pPr>
            <a:r>
              <a:rPr lang="en-US" sz="3800" kern="0" dirty="0">
                <a:solidFill>
                  <a:srgbClr val="006633"/>
                </a:solidFill>
                <a:latin typeface="Garamond"/>
              </a:rPr>
              <a:t>Data Overwhelms Modern Machines </a:t>
            </a:r>
            <a:endParaRPr kumimoji="0" lang="en-US" sz="4000" b="0" i="0" u="none" strike="noStrike" kern="0" cap="none" spc="0" normalizeH="0" baseline="0" noProof="0" dirty="0">
              <a:ln>
                <a:noFill/>
              </a:ln>
              <a:solidFill>
                <a:srgbClr val="006633"/>
              </a:solidFill>
              <a:effectLst/>
              <a:uLnTx/>
              <a:uFillTx/>
              <a:latin typeface="Garamond"/>
              <a:ea typeface="+mj-ea"/>
              <a:cs typeface="+mj-cs"/>
            </a:endParaRPr>
          </a:p>
        </p:txBody>
      </p:sp>
      <p:sp>
        <p:nvSpPr>
          <p:cNvPr id="34" name="Rectangle 33">
            <a:extLst>
              <a:ext uri="{FF2B5EF4-FFF2-40B4-BE49-F238E27FC236}">
                <a16:creationId xmlns:a16="http://schemas.microsoft.com/office/drawing/2014/main" id="{84B0F726-3DD6-564A-9BCA-59E1A719EC12}"/>
              </a:ext>
            </a:extLst>
          </p:cNvPr>
          <p:cNvSpPr/>
          <p:nvPr/>
        </p:nvSpPr>
        <p:spPr>
          <a:xfrm>
            <a:off x="0" y="3100668"/>
            <a:ext cx="9144000" cy="1169233"/>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Data </a:t>
            </a:r>
            <a:r>
              <a:rPr kumimoji="0" lang="en-US" sz="32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a:t>
            </a:r>
            <a:r>
              <a:rPr kumimoji="0" lang="en-US" sz="3200" b="0" i="0" u="none" strike="noStrike" kern="1200" cap="none" spc="0" normalizeH="0" baseline="0" noProof="0" dirty="0">
                <a:ln>
                  <a:noFill/>
                </a:ln>
                <a:solidFill>
                  <a:prstClr val="white"/>
                </a:solidFill>
                <a:effectLst/>
                <a:uLnTx/>
                <a:uFillTx/>
                <a:latin typeface="Gill Sans MT"/>
                <a:ea typeface="+mn-ea"/>
                <a:cs typeface="+mn-cs"/>
              </a:rPr>
              <a:t> </a:t>
            </a: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performance &amp; energy bottleneck</a:t>
            </a:r>
          </a:p>
        </p:txBody>
      </p:sp>
    </p:spTree>
    <p:extLst>
      <p:ext uri="{BB962C8B-B14F-4D97-AF65-F5344CB8AC3E}">
        <p14:creationId xmlns:p14="http://schemas.microsoft.com/office/powerpoint/2010/main" val="850848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52400"/>
            <a:ext cx="8925209" cy="884238"/>
          </a:xfrm>
        </p:spPr>
        <p:txBody>
          <a:bodyPr/>
          <a:lstStyle/>
          <a:p>
            <a:r>
              <a:rPr lang="en-US" dirty="0"/>
              <a:t>More on DRAM Refresh (IX)</a:t>
            </a:r>
            <a:endParaRPr lang="en-US" sz="2600" b="1" dirty="0"/>
          </a:p>
        </p:txBody>
      </p:sp>
      <p:sp>
        <p:nvSpPr>
          <p:cNvPr id="6" name="Content Placeholder 2"/>
          <p:cNvSpPr>
            <a:spLocks noGrp="1"/>
          </p:cNvSpPr>
          <p:nvPr>
            <p:ph idx="1"/>
          </p:nvPr>
        </p:nvSpPr>
        <p:spPr>
          <a:xfrm>
            <a:off x="228600" y="980728"/>
            <a:ext cx="8610600" cy="5153025"/>
          </a:xfrm>
        </p:spPr>
        <p:txBody>
          <a:bodyPr/>
          <a:lstStyle/>
          <a:p>
            <a:r>
              <a:rPr lang="en-US" sz="1800" dirty="0"/>
              <a:t>Minesh Patel, </a:t>
            </a:r>
            <a:r>
              <a:rPr lang="en-US" sz="1800" dirty="0" err="1"/>
              <a:t>Jeremie</a:t>
            </a:r>
            <a:r>
              <a:rPr lang="en-US" sz="1800" dirty="0"/>
              <a:t> S. Kim, Taha </a:t>
            </a:r>
            <a:r>
              <a:rPr lang="en-US" sz="1800" dirty="0" err="1"/>
              <a:t>Shahroodi</a:t>
            </a:r>
            <a:r>
              <a:rPr lang="en-US" sz="1800" dirty="0"/>
              <a:t>, Hasan Hassan, and 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"Bit-Exact ECC Recovery (BEER): Determining DRAM On-Die ECC Functions by Exploiting DRAM Data Retention Characteristics"</a:t>
            </a:r>
            <a:br>
              <a:rPr lang="en-US" sz="1800" dirty="0">
                <a:solidFill>
                  <a:srgbClr val="0432FF"/>
                </a:solidFill>
              </a:rPr>
            </a:br>
            <a:r>
              <a:rPr lang="en-US" sz="1800" i="1" dirty="0"/>
              <a:t>Proceedings of the </a:t>
            </a:r>
            <a:r>
              <a:rPr lang="en-US" sz="1800" i="1" dirty="0">
                <a:hlinkClick r:id="rId3"/>
              </a:rPr>
              <a:t>53rd International Symposium on Microarchitecture</a:t>
            </a:r>
            <a:r>
              <a:rPr lang="en-US" sz="1800" i="1" dirty="0"/>
              <a:t> (</a:t>
            </a:r>
            <a:r>
              <a:rPr lang="en-US" sz="1800" b="1" i="1" dirty="0"/>
              <a:t>MICRO</a:t>
            </a:r>
            <a:r>
              <a:rPr lang="en-US" sz="1800" i="1" dirty="0"/>
              <a:t>)</a:t>
            </a:r>
            <a:r>
              <a:rPr lang="en-US" sz="1800" dirty="0"/>
              <a:t>, Virtual, October 2020.</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a:t>
            </a:r>
            <a:br>
              <a:rPr lang="en-US" sz="1800" dirty="0"/>
            </a:br>
            <a:r>
              <a:rPr lang="en-US" sz="1800" dirty="0"/>
              <a:t>[</a:t>
            </a:r>
            <a:r>
              <a:rPr lang="en-US" sz="1800" dirty="0">
                <a:hlinkClick r:id="rId6"/>
              </a:rPr>
              <a:t>Lightning Talk Slides (pptx)</a:t>
            </a:r>
            <a:r>
              <a:rPr lang="en-US" sz="1800" dirty="0"/>
              <a:t> </a:t>
            </a:r>
            <a:r>
              <a:rPr lang="en-US" sz="1800" dirty="0">
                <a:hlinkClick r:id="rId7"/>
              </a:rPr>
              <a:t>(pdf)</a:t>
            </a:r>
            <a:r>
              <a:rPr lang="en-US" sz="1800" dirty="0"/>
              <a:t>]</a:t>
            </a:r>
            <a:br>
              <a:rPr lang="en-US" sz="1800" dirty="0"/>
            </a:br>
            <a:r>
              <a:rPr lang="en-US" sz="1800" dirty="0"/>
              <a:t>[</a:t>
            </a:r>
            <a:r>
              <a:rPr lang="en-US" sz="1800" dirty="0">
                <a:hlinkClick r:id="rId8"/>
              </a:rPr>
              <a:t>Talk Video</a:t>
            </a:r>
            <a:r>
              <a:rPr lang="en-US" sz="1800" dirty="0"/>
              <a:t> (15 minutes)]</a:t>
            </a:r>
            <a:br>
              <a:rPr lang="en-US" sz="1800" dirty="0"/>
            </a:br>
            <a:r>
              <a:rPr lang="en-US" sz="1800" dirty="0"/>
              <a:t>[</a:t>
            </a:r>
            <a:r>
              <a:rPr lang="en-US" sz="1800" dirty="0">
                <a:hlinkClick r:id="rId9"/>
              </a:rPr>
              <a:t>Lightning Talk Video</a:t>
            </a:r>
            <a:r>
              <a:rPr lang="en-US" sz="1800" dirty="0"/>
              <a:t> (1.5 minutes)]</a:t>
            </a:r>
          </a:p>
          <a:p>
            <a:pPr marL="0" indent="0">
              <a:buNone/>
            </a:pPr>
            <a:r>
              <a:rPr lang="en-US" sz="1800" b="1" i="1" dirty="0">
                <a:solidFill>
                  <a:srgbClr val="FF0000"/>
                </a:solidFill>
              </a:rPr>
              <a:t>     Best paper award. </a:t>
            </a:r>
            <a:r>
              <a:rPr lang="en-US" sz="1800" dirty="0"/>
              <a:t>	</a:t>
            </a:r>
            <a:br>
              <a:rPr lang="en-US" sz="1800" dirty="0"/>
            </a:br>
            <a:br>
              <a:rPr lang="en-US" sz="1800" dirty="0"/>
            </a:br>
            <a:br>
              <a:rPr lang="en-US" sz="1800" dirty="0"/>
            </a:br>
            <a:endParaRPr lang="en-US" sz="1800" dirty="0">
              <a:solidFill>
                <a:srgbClr val="FF0000"/>
              </a:solidFill>
            </a:endParaRPr>
          </a:p>
        </p:txBody>
      </p:sp>
      <p:pic>
        <p:nvPicPr>
          <p:cNvPr id="4" name="Picture 3">
            <a:extLst>
              <a:ext uri="{FF2B5EF4-FFF2-40B4-BE49-F238E27FC236}">
                <a16:creationId xmlns:a16="http://schemas.microsoft.com/office/drawing/2014/main" id="{F4E3146B-CAAE-014D-B813-8C101D531849}"/>
              </a:ext>
            </a:extLst>
          </p:cNvPr>
          <p:cNvPicPr>
            <a:picLocks noChangeAspect="1"/>
          </p:cNvPicPr>
          <p:nvPr/>
        </p:nvPicPr>
        <p:blipFill>
          <a:blip r:embed="rId10"/>
          <a:stretch>
            <a:fillRect/>
          </a:stretch>
        </p:blipFill>
        <p:spPr>
          <a:xfrm>
            <a:off x="279400" y="3962400"/>
            <a:ext cx="8509000" cy="2298700"/>
          </a:xfrm>
          <a:prstGeom prst="rect">
            <a:avLst/>
          </a:prstGeom>
        </p:spPr>
      </p:pic>
    </p:spTree>
    <p:extLst>
      <p:ext uri="{BB962C8B-B14F-4D97-AF65-F5344CB8AC3E}">
        <p14:creationId xmlns:p14="http://schemas.microsoft.com/office/powerpoint/2010/main" val="39116726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The Push from Circuits and Devices</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7233486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Industry Is Writing Papers About It, Too</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spTree>
    <p:extLst>
      <p:ext uri="{BB962C8B-B14F-4D97-AF65-F5344CB8AC3E}">
        <p14:creationId xmlns:p14="http://schemas.microsoft.com/office/powerpoint/2010/main" val="8265255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Call for Intelligent Memory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pic>
        <p:nvPicPr>
          <p:cNvPr id="8" name="Picture 7"/>
          <p:cNvPicPr>
            <a:picLocks noChangeAspect="1"/>
          </p:cNvPicPr>
          <p:nvPr/>
        </p:nvPicPr>
        <p:blipFill>
          <a:blip r:embed="rId3"/>
          <a:stretch>
            <a:fillRect/>
          </a:stretch>
        </p:blipFill>
        <p:spPr>
          <a:xfrm>
            <a:off x="0" y="2204864"/>
            <a:ext cx="9144000" cy="3045377"/>
          </a:xfrm>
          <a:prstGeom prst="rect">
            <a:avLst/>
          </a:prstGeom>
        </p:spPr>
      </p:pic>
    </p:spTree>
    <p:extLst>
      <p:ext uri="{BB962C8B-B14F-4D97-AF65-F5344CB8AC3E}">
        <p14:creationId xmlns:p14="http://schemas.microsoft.com/office/powerpoint/2010/main" val="258877034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Memory Systems</a:t>
            </a:r>
          </a:p>
        </p:txBody>
      </p:sp>
      <p:sp>
        <p:nvSpPr>
          <p:cNvPr id="3" name="Content Placeholder 2"/>
          <p:cNvSpPr>
            <a:spLocks noGrp="1"/>
          </p:cNvSpPr>
          <p:nvPr>
            <p:ph idx="1"/>
          </p:nvPr>
        </p:nvSpPr>
        <p:spPr>
          <a:xfrm>
            <a:off x="228600" y="1124744"/>
            <a:ext cx="8610600" cy="48077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a:p>
            <a:pPr marL="0" indent="0">
              <a:buNone/>
            </a:pPr>
            <a:r>
              <a:rPr lang="en-US" sz="1600" dirty="0"/>
              <a:t>Meza+, “</a:t>
            </a:r>
            <a:r>
              <a:rPr lang="en-US" sz="1600" dirty="0">
                <a:solidFill>
                  <a:srgbClr val="0000FF"/>
                </a:solidFill>
              </a:rPr>
              <a:t>Enabling Efficient and Scalable Hybrid Memories</a:t>
            </a:r>
            <a:r>
              <a:rPr lang="en-US" sz="1600" dirty="0"/>
              <a:t>,” IEEE Comp. Arch. Letters, 2012.</a:t>
            </a:r>
          </a:p>
          <a:p>
            <a:pPr marL="0" indent="0">
              <a:buNone/>
            </a:pPr>
            <a:r>
              <a:rPr lang="en-US" sz="1600" dirty="0"/>
              <a:t>Yoon, Meza et al., “</a:t>
            </a:r>
            <a:r>
              <a:rPr lang="en-US" sz="1600" dirty="0">
                <a:solidFill>
                  <a:srgbClr val="0000FF"/>
                </a:solidFill>
              </a:rPr>
              <a:t>Row Buffer Locality Aware Caching Policies for Hybrid Memories</a:t>
            </a:r>
            <a:r>
              <a:rPr lang="en-US" sz="1600" dirty="0"/>
              <a:t>,” ICCD 2012 Best Paper Award.</a:t>
            </a:r>
          </a:p>
          <a:p>
            <a:pPr marL="0" indent="0">
              <a:buNone/>
            </a:pPr>
            <a:endParaRPr lang="en-US" sz="16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a:xfrm>
            <a:off x="3000210" y="1052736"/>
            <a:ext cx="1512168"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5" name="Rectangle 4"/>
          <p:cNvSpPr/>
          <p:nvPr/>
        </p:nvSpPr>
        <p:spPr>
          <a:xfrm>
            <a:off x="3000210" y="2047067"/>
            <a:ext cx="792087" cy="504056"/>
          </a:xfrm>
          <a:prstGeom prst="rect">
            <a:avLst/>
          </a:prstGeom>
          <a:solidFill>
            <a:schemeClr val="accent6">
              <a:lumMod val="20000"/>
              <a:lumOff val="80000"/>
            </a:schemeClr>
          </a:solidFill>
          <a:ln>
            <a:solidFill>
              <a:schemeClr val="accent6">
                <a:lumMod val="20000"/>
                <a:lumOff val="8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mn-ea"/>
                <a:cs typeface="+mn-cs"/>
              </a:rPr>
              <a:t>DRAMCtrl</a:t>
            </a:r>
          </a:p>
        </p:txBody>
      </p:sp>
      <p:cxnSp>
        <p:nvCxnSpPr>
          <p:cNvPr id="6" name="Straight Connector 5"/>
          <p:cNvCxnSpPr/>
          <p:nvPr/>
        </p:nvCxnSpPr>
        <p:spPr>
          <a:xfrm>
            <a:off x="3440385" y="2601190"/>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3144226" y="3140968"/>
            <a:ext cx="296159"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403648" y="2744642"/>
            <a:ext cx="1740577"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6633">
                    <a:lumMod val="75000"/>
                  </a:srgbClr>
                </a:solidFill>
                <a:effectLst/>
                <a:uLnTx/>
                <a:uFillTx/>
                <a:latin typeface="Tahoma"/>
                <a:ea typeface="+mn-ea"/>
                <a:cs typeface="+mn-cs"/>
              </a:rPr>
              <a:t>Fast, </a:t>
            </a:r>
            <a:r>
              <a:rPr kumimoji="0" lang="en-US" sz="1800" b="1" i="0" u="none" strike="noStrike" kern="1200" cap="none" spc="0" normalizeH="0" baseline="0" noProof="0" dirty="0">
                <a:ln>
                  <a:noFill/>
                </a:ln>
                <a:solidFill>
                  <a:srgbClr val="006633">
                    <a:lumMod val="75000"/>
                  </a:srgbClr>
                </a:solidFill>
                <a:effectLst/>
                <a:uLnTx/>
                <a:uFillTx/>
                <a:latin typeface="Tahoma"/>
                <a:ea typeface="+mn-ea"/>
                <a:cs typeface="+mn-cs"/>
              </a:rPr>
              <a:t>durable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Small,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leaky, volatile,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high-cost</a:t>
            </a:r>
          </a:p>
        </p:txBody>
      </p:sp>
      <p:sp>
        <p:nvSpPr>
          <p:cNvPr id="9" name="Rectangle 8"/>
          <p:cNvSpPr/>
          <p:nvPr/>
        </p:nvSpPr>
        <p:spPr>
          <a:xfrm>
            <a:off x="4440369" y="2744642"/>
            <a:ext cx="4070409"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4D26"/>
                </a:solidFill>
                <a:effectLst/>
                <a:uLnTx/>
                <a:uFillTx/>
                <a:latin typeface="Tahoma"/>
                <a:ea typeface="+mn-ea"/>
                <a:cs typeface="+mn-cs"/>
              </a:rPr>
              <a:t>Large, non-volatile, low-cost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Slow, </a:t>
            </a:r>
            <a:r>
              <a:rPr kumimoji="0" lang="en-US" sz="1800" b="1" i="0" u="none" strike="noStrike" kern="1200" cap="none" spc="0" normalizeH="0" baseline="0" noProof="0" dirty="0">
                <a:ln>
                  <a:noFill/>
                </a:ln>
                <a:solidFill>
                  <a:srgbClr val="8C0000"/>
                </a:solidFill>
                <a:effectLst/>
                <a:uLnTx/>
                <a:uFillTx/>
                <a:latin typeface="Tahoma"/>
                <a:ea typeface="+mn-ea"/>
                <a:cs typeface="+mn-cs"/>
              </a:rPr>
              <a:t>wears out, </a:t>
            </a:r>
            <a:r>
              <a:rPr kumimoji="0" lang="en-US" sz="1800" b="0" i="0" u="none" strike="noStrike" kern="1200" cap="none" spc="0" normalizeH="0" baseline="0" noProof="0" dirty="0">
                <a:ln>
                  <a:noFill/>
                </a:ln>
                <a:solidFill>
                  <a:srgbClr val="8C0000"/>
                </a:solidFill>
                <a:effectLst/>
                <a:uLnTx/>
                <a:uFillTx/>
                <a:latin typeface="Tahoma"/>
                <a:ea typeface="+mn-ea"/>
                <a:cs typeface="+mn-cs"/>
              </a:rPr>
              <a:t>high active energy</a:t>
            </a:r>
          </a:p>
        </p:txBody>
      </p:sp>
      <p:cxnSp>
        <p:nvCxnSpPr>
          <p:cNvPr id="10" name="Straight Connector 9"/>
          <p:cNvCxnSpPr/>
          <p:nvPr/>
        </p:nvCxnSpPr>
        <p:spPr>
          <a:xfrm flipH="1">
            <a:off x="4113004" y="3140968"/>
            <a:ext cx="32736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792298" y="2045549"/>
            <a:ext cx="735381" cy="504056"/>
          </a:xfrm>
          <a:prstGeom prst="rect">
            <a:avLst/>
          </a:prstGeom>
          <a:solidFill>
            <a:schemeClr val="accent6">
              <a:lumMod val="40000"/>
              <a:lumOff val="60000"/>
            </a:schemeClr>
          </a:solidFill>
          <a:ln>
            <a:solidFill>
              <a:schemeClr val="accent6">
                <a:lumMod val="40000"/>
                <a:lumOff val="6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03030"/>
                </a:solidFill>
                <a:effectLst/>
                <a:uLnTx/>
                <a:uFillTx/>
                <a:latin typeface="Tahoma"/>
                <a:ea typeface="+mn-ea"/>
                <a:cs typeface="+mn-cs"/>
              </a:rPr>
              <a:t>PCM Ctrl</a:t>
            </a:r>
          </a:p>
        </p:txBody>
      </p:sp>
      <p:cxnSp>
        <p:nvCxnSpPr>
          <p:cNvPr id="12" name="Straight Connector 11"/>
          <p:cNvCxnSpPr/>
          <p:nvPr/>
        </p:nvCxnSpPr>
        <p:spPr>
          <a:xfrm>
            <a:off x="4113004" y="2564904"/>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44847" y="2353804"/>
            <a:ext cx="782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03030"/>
                </a:solidFill>
                <a:effectLst/>
                <a:uLnTx/>
                <a:uFillTx/>
                <a:latin typeface="Tahoma"/>
                <a:ea typeface=""/>
                <a:cs typeface="+mn-cs"/>
              </a:rPr>
              <a:t>DRAM</a:t>
            </a:r>
          </a:p>
        </p:txBody>
      </p:sp>
      <p:sp>
        <p:nvSpPr>
          <p:cNvPr id="14" name="TextBox 13"/>
          <p:cNvSpPr txBox="1"/>
          <p:nvPr/>
        </p:nvSpPr>
        <p:spPr>
          <a:xfrm>
            <a:off x="5070391" y="2364939"/>
            <a:ext cx="27419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03030"/>
                </a:solidFill>
                <a:effectLst/>
                <a:uLnTx/>
                <a:uFillTx/>
                <a:latin typeface="Tahoma"/>
                <a:ea typeface=""/>
                <a:cs typeface="+mn-cs"/>
              </a:rPr>
              <a:t>Technology X (e.g., PCM)</a:t>
            </a:r>
          </a:p>
        </p:txBody>
      </p:sp>
      <p:sp>
        <p:nvSpPr>
          <p:cNvPr id="15" name="TextBox 14"/>
          <p:cNvSpPr txBox="1"/>
          <p:nvPr/>
        </p:nvSpPr>
        <p:spPr>
          <a:xfrm>
            <a:off x="459985" y="4365104"/>
            <a:ext cx="8161209"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
                <a:cs typeface="+mn-cs"/>
              </a:rPr>
              <a:t>Hardware/software manage data allocation and movement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Tahoma"/>
                <a:ea typeface=""/>
                <a:cs typeface="+mn-cs"/>
              </a:rPr>
              <a:t>to achieve the best of multiple technologies</a:t>
            </a:r>
          </a:p>
        </p:txBody>
      </p:sp>
      <p:sp>
        <p:nvSpPr>
          <p:cNvPr id="16" name="AutoShape 25"/>
          <p:cNvSpPr>
            <a:spLocks noChangeArrowheads="1"/>
          </p:cNvSpPr>
          <p:nvPr/>
        </p:nvSpPr>
        <p:spPr bwMode="auto">
          <a:xfrm>
            <a:off x="1199169" y="1905287"/>
            <a:ext cx="2557463" cy="2231901"/>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17" name="AutoShape 25"/>
          <p:cNvSpPr>
            <a:spLocks noChangeArrowheads="1"/>
          </p:cNvSpPr>
          <p:nvPr/>
        </p:nvSpPr>
        <p:spPr bwMode="auto">
          <a:xfrm>
            <a:off x="3851920" y="1916832"/>
            <a:ext cx="4824536" cy="2231901"/>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34008534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The Push from Circuits and Devices</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29487476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In-Memory Computation Today?</a:t>
            </a:r>
          </a:p>
        </p:txBody>
      </p:sp>
      <p:sp>
        <p:nvSpPr>
          <p:cNvPr id="3" name="Content Placeholder 2"/>
          <p:cNvSpPr>
            <a:spLocks noGrp="1"/>
          </p:cNvSpPr>
          <p:nvPr>
            <p:ph idx="1"/>
          </p:nvPr>
        </p:nvSpPr>
        <p:spPr/>
        <p:txBody>
          <a:bodyPr/>
          <a:lstStyle/>
          <a:p>
            <a:r>
              <a:rPr lang="en-US" dirty="0">
                <a:solidFill>
                  <a:srgbClr val="FF0000"/>
                </a:solidFill>
              </a:rPr>
              <a:t>Push from Technology</a:t>
            </a:r>
          </a:p>
          <a:p>
            <a:pPr lvl="1"/>
            <a:r>
              <a:rPr lang="en-US" dirty="0">
                <a:solidFill>
                  <a:srgbClr val="0000FF"/>
                </a:solidFill>
              </a:rPr>
              <a:t>DRAM Scaling at jeopardy </a:t>
            </a:r>
          </a:p>
          <a:p>
            <a:pPr marL="344487" lvl="1" indent="0">
              <a:buNone/>
            </a:pPr>
            <a:r>
              <a:rPr lang="en-US" dirty="0">
                <a:sym typeface="Wingdings"/>
              </a:rPr>
              <a:t>    Controllers close to DRAM</a:t>
            </a:r>
          </a:p>
          <a:p>
            <a:pPr marL="344487" lvl="1" indent="0">
              <a:buNone/>
            </a:pPr>
            <a:r>
              <a:rPr lang="en-US" dirty="0">
                <a:sym typeface="Wingdings"/>
              </a:rPr>
              <a:t>    Industry open to new memory architectures</a:t>
            </a:r>
          </a:p>
          <a:p>
            <a:pPr lvl="1"/>
            <a:endParaRPr lang="en-US" dirty="0"/>
          </a:p>
          <a:p>
            <a:endParaRPr lang="en-US" dirty="0">
              <a:solidFill>
                <a:srgbClr val="FF0000"/>
              </a:solidFill>
            </a:endParaRPr>
          </a:p>
          <a:p>
            <a:pPr marL="0" indent="0">
              <a:buNone/>
            </a:pPr>
            <a:endParaRPr lang="en-US" dirty="0">
              <a:solidFill>
                <a:srgbClr val="FF0000"/>
              </a:solidFill>
            </a:endParaRPr>
          </a:p>
          <a:p>
            <a:r>
              <a:rPr lang="en-US" dirty="0">
                <a:solidFill>
                  <a:srgbClr val="FF0000"/>
                </a:solidFill>
              </a:rPr>
              <a:t>Pull from Systems and Applications</a:t>
            </a:r>
          </a:p>
          <a:p>
            <a:pPr lvl="1"/>
            <a:r>
              <a:rPr lang="en-US" dirty="0">
                <a:solidFill>
                  <a:srgbClr val="0000FF"/>
                </a:solidFill>
              </a:rPr>
              <a:t>Data access is a major system and application bottleneck</a:t>
            </a:r>
          </a:p>
          <a:p>
            <a:pPr lvl="1"/>
            <a:r>
              <a:rPr lang="en-US" dirty="0">
                <a:solidFill>
                  <a:srgbClr val="0000FF"/>
                </a:solidFill>
              </a:rPr>
              <a:t>Systems are energy limited</a:t>
            </a:r>
          </a:p>
          <a:p>
            <a:pPr lvl="1"/>
            <a:r>
              <a:rPr lang="en-US" dirty="0">
                <a:solidFill>
                  <a:srgbClr val="0000FF"/>
                </a:solidFill>
              </a:rPr>
              <a:t>Data movement much more energy-hungry than computation</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7091033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Key Systems Trends</a:t>
            </a:r>
          </a:p>
        </p:txBody>
      </p:sp>
      <p:sp>
        <p:nvSpPr>
          <p:cNvPr id="3" name="Content Placeholder 2"/>
          <p:cNvSpPr>
            <a:spLocks noGrp="1"/>
          </p:cNvSpPr>
          <p:nvPr>
            <p:ph idx="1"/>
          </p:nvPr>
        </p:nvSpPr>
        <p:spPr>
          <a:xfrm>
            <a:off x="228600" y="1403629"/>
            <a:ext cx="8610600" cy="5193723"/>
          </a:xfrm>
        </p:spPr>
        <p:txBody>
          <a:bodyPr/>
          <a:lstStyle/>
          <a:p>
            <a:pPr marL="0" indent="0">
              <a:buNone/>
            </a:pPr>
            <a:r>
              <a:rPr lang="en-US" sz="3200" dirty="0">
                <a:solidFill>
                  <a:srgbClr val="0000FF"/>
                </a:solidFill>
              </a:rPr>
              <a:t>1. Data access is a major bottleneck</a:t>
            </a:r>
          </a:p>
          <a:p>
            <a:pPr lvl="1"/>
            <a:r>
              <a:rPr lang="en-US" dirty="0"/>
              <a:t>Applications are increasingly data hungry</a:t>
            </a:r>
          </a:p>
          <a:p>
            <a:pPr lvl="1"/>
            <a:endParaRPr lang="en-US" dirty="0"/>
          </a:p>
          <a:p>
            <a:pPr lvl="1"/>
            <a:endParaRPr lang="en-US" dirty="0"/>
          </a:p>
          <a:p>
            <a:pPr marL="0" indent="0">
              <a:buNone/>
            </a:pPr>
            <a:r>
              <a:rPr lang="en-US" sz="3200" dirty="0">
                <a:solidFill>
                  <a:srgbClr val="0000FF"/>
                </a:solidFill>
              </a:rPr>
              <a:t>2. Energy consumption is a key limiter</a:t>
            </a:r>
          </a:p>
          <a:p>
            <a:endParaRPr lang="en-US" dirty="0"/>
          </a:p>
          <a:p>
            <a:endParaRPr lang="en-US" dirty="0"/>
          </a:p>
          <a:p>
            <a:pPr marL="0" indent="0">
              <a:buNone/>
            </a:pPr>
            <a:r>
              <a:rPr lang="en-US" sz="3200" dirty="0">
                <a:solidFill>
                  <a:srgbClr val="0000FF"/>
                </a:solidFill>
              </a:rPr>
              <a:t>3. Data movement energy dominates compute</a:t>
            </a:r>
          </a:p>
          <a:p>
            <a:pPr lvl="1"/>
            <a:r>
              <a:rPr lang="en-US" dirty="0"/>
              <a:t>Especially true for off-chip to on-chip movement</a:t>
            </a:r>
          </a:p>
          <a:p>
            <a:pPr marL="344487" lvl="1"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34728230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We Want This?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3" descr="C:\1nenad\ireland-fields-sky-clouds.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295400"/>
            <a:ext cx="6502400"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494169" y="6495147"/>
            <a:ext cx="132267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V. </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Milutinovic</a:t>
            </a:r>
            <a:endParaRPr kumimoji="0" lang="en-US" sz="1000" b="0" i="0" u="none" strike="noStrike" kern="1200" cap="none" spc="0" normalizeH="0" baseline="0" noProof="0" dirty="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3218360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This?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2" descr="C:\1nenad\Widnes_Smoke.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9512" y="1213891"/>
            <a:ext cx="8763000" cy="4951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494169" y="6495147"/>
            <a:ext cx="132267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V. </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Milutinovic</a:t>
            </a:r>
            <a:endParaRPr kumimoji="0" lang="en-US" sz="1000" b="0" i="0" u="none" strike="noStrike" kern="1200" cap="none" spc="0" normalizeH="0" baseline="0" noProof="0" dirty="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305449169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20151101_stc002_595.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3713" y="2799766"/>
            <a:ext cx="7602783" cy="3552225"/>
          </a:xfrm>
          <a:prstGeom prst="rect">
            <a:avLst/>
          </a:prstGeom>
        </p:spPr>
      </p:pic>
      <p:sp>
        <p:nvSpPr>
          <p:cNvPr id="2" name="Title 1"/>
          <p:cNvSpPr>
            <a:spLocks noGrp="1"/>
          </p:cNvSpPr>
          <p:nvPr>
            <p:ph type="title"/>
          </p:nvPr>
        </p:nvSpPr>
        <p:spPr/>
        <p:txBody>
          <a:bodyPr/>
          <a:lstStyle/>
          <a:p>
            <a:pPr lvl="0">
              <a:defRPr/>
            </a:pPr>
            <a:r>
              <a:rPr lang="en-US" dirty="0">
                <a:solidFill>
                  <a:srgbClr val="006633"/>
                </a:solidFill>
              </a:rPr>
              <a:t>Data is Key for Future Workloads</a:t>
            </a:r>
            <a:endParaRPr lang="en-US" sz="4400" dirty="0">
              <a:solidFill>
                <a:srgbClr val="006633"/>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2" descr="https://www.genome.gov/images/content/costpermb2015_4.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23528" y="1011651"/>
            <a:ext cx="3764149" cy="277738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966911" y="1688007"/>
            <a:ext cx="228825" cy="228825"/>
          </a:xfrm>
          <a:prstGeom prst="ellipse">
            <a:avLst/>
          </a:prstGeom>
          <a:solidFill>
            <a:srgbClr val="FF0000"/>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7" name="Rectangle 6"/>
          <p:cNvSpPr/>
          <p:nvPr/>
        </p:nvSpPr>
        <p:spPr>
          <a:xfrm>
            <a:off x="3779912" y="1198493"/>
            <a:ext cx="3540686" cy="646331"/>
          </a:xfrm>
          <a:prstGeom prst="rect">
            <a:avLst/>
          </a:prstGeom>
          <a:solidFill>
            <a:schemeClr val="accent1">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development of high-throughput sequencing (HTS) technologies</a:t>
            </a:r>
          </a:p>
        </p:txBody>
      </p:sp>
      <p:cxnSp>
        <p:nvCxnSpPr>
          <p:cNvPr id="9" name="Straight Arrow Connector 8"/>
          <p:cNvCxnSpPr/>
          <p:nvPr/>
        </p:nvCxnSpPr>
        <p:spPr>
          <a:xfrm flipH="1">
            <a:off x="4355978" y="2060848"/>
            <a:ext cx="288030" cy="432048"/>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mage result for the economist"/>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52485" y="5963008"/>
            <a:ext cx="790158" cy="4032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530363" y="6460344"/>
            <a:ext cx="729010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a:ea typeface="+mn-ea"/>
                <a:cs typeface="+mn-cs"/>
                <a:hlinkClick r:id="rId6"/>
              </a:rPr>
              <a:t>http://www.economist.com/news/21631808-so-much-genetic-data-so-many-uses-genes-unzipped</a:t>
            </a:r>
            <a:r>
              <a:rPr kumimoji="0" lang="en-US" sz="1200" b="0" i="0" u="none" strike="noStrike" kern="1200" cap="none" spc="0" normalizeH="0" baseline="0" noProof="0" dirty="0">
                <a:ln>
                  <a:noFill/>
                </a:ln>
                <a:solidFill>
                  <a:srgbClr val="000000"/>
                </a:solidFill>
                <a:effectLst/>
                <a:uLnTx/>
                <a:uFillTx/>
                <a:latin typeface="Tahoma"/>
                <a:ea typeface="+mn-ea"/>
                <a:cs typeface="+mn-cs"/>
              </a:rPr>
              <a:t> </a:t>
            </a:r>
          </a:p>
        </p:txBody>
      </p:sp>
      <p:sp>
        <p:nvSpPr>
          <p:cNvPr id="3" name="Down Arrow 2"/>
          <p:cNvSpPr/>
          <p:nvPr/>
        </p:nvSpPr>
        <p:spPr>
          <a:xfrm rot="4961981">
            <a:off x="2655370" y="840988"/>
            <a:ext cx="517315" cy="1382049"/>
          </a:xfrm>
          <a:prstGeom prst="downArrow">
            <a:avLst/>
          </a:prstGeom>
          <a:solidFill>
            <a:schemeClr val="accent1">
              <a:lumMod val="60000"/>
              <a:lumOff val="40000"/>
            </a:schemeClr>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12" name="Rectangle 11"/>
          <p:cNvSpPr/>
          <p:nvPr/>
        </p:nvSpPr>
        <p:spPr>
          <a:xfrm>
            <a:off x="177924" y="4006805"/>
            <a:ext cx="2305844" cy="646331"/>
          </a:xfrm>
          <a:prstGeom prst="rect">
            <a:avLst/>
          </a:prstGeom>
          <a:solidFill>
            <a:schemeClr val="accent1">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Number of Genomes Sequenced</a:t>
            </a:r>
          </a:p>
        </p:txBody>
      </p:sp>
    </p:spTree>
    <p:extLst>
      <p:ext uri="{BB962C8B-B14F-4D97-AF65-F5344CB8AC3E}">
        <p14:creationId xmlns:p14="http://schemas.microsoft.com/office/powerpoint/2010/main" val="786832534"/>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899592" y="1844824"/>
            <a:ext cx="7128792" cy="2088232"/>
          </a:xfrm>
        </p:spPr>
        <p:txBody>
          <a:bodyPr/>
          <a:lstStyle/>
          <a:p>
            <a:pPr marL="0" indent="0" algn="ctr">
              <a:buNone/>
            </a:pPr>
            <a:r>
              <a:rPr lang="en-US" sz="6400" dirty="0">
                <a:solidFill>
                  <a:srgbClr val="FF0000"/>
                </a:solidFill>
              </a:rPr>
              <a:t>High Performance,</a:t>
            </a:r>
          </a:p>
          <a:p>
            <a:pPr marL="0" indent="0" algn="ctr">
              <a:buNone/>
            </a:pPr>
            <a:r>
              <a:rPr lang="en-US" sz="6400" dirty="0">
                <a:solidFill>
                  <a:srgbClr val="0000FF"/>
                </a:solidFill>
              </a:rPr>
              <a:t>Energy Efficient,</a:t>
            </a:r>
          </a:p>
          <a:p>
            <a:pPr marL="0" indent="0" algn="ctr">
              <a:buNone/>
            </a:pPr>
            <a:r>
              <a:rPr lang="en-US" sz="6400" dirty="0">
                <a:solidFill>
                  <a:srgbClr val="FF0000"/>
                </a:solidFill>
              </a:rPr>
              <a:t>Sustainable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22104754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3" name="Content Placeholder 2"/>
          <p:cNvSpPr>
            <a:spLocks noGrp="1"/>
          </p:cNvSpPr>
          <p:nvPr>
            <p:ph idx="1"/>
          </p:nvPr>
        </p:nvSpPr>
        <p:spPr>
          <a:xfrm>
            <a:off x="0" y="1268760"/>
            <a:ext cx="9144000" cy="4979640"/>
          </a:xfrm>
        </p:spPr>
        <p:txBody>
          <a:bodyPr/>
          <a:lstStyle/>
          <a:p>
            <a:pPr marL="0" indent="0" algn="ctr">
              <a:buNone/>
            </a:pPr>
            <a:r>
              <a:rPr lang="en-US" dirty="0">
                <a:solidFill>
                  <a:srgbClr val="0000FF"/>
                </a:solidFill>
              </a:rPr>
              <a:t>Data access is the major performance and energy bottleneck</a:t>
            </a:r>
          </a:p>
          <a:p>
            <a:endParaRPr lang="en-US" sz="1000" dirty="0"/>
          </a:p>
          <a:p>
            <a:pPr marL="0" indent="0">
              <a:buNone/>
            </a:pPr>
            <a:endParaRPr lang="en-US" dirty="0"/>
          </a:p>
          <a:p>
            <a:pPr marL="0" indent="0" algn="ctr">
              <a:buNone/>
            </a:pPr>
            <a:r>
              <a:rPr lang="en-US" sz="5000" dirty="0"/>
              <a:t>Our current</a:t>
            </a:r>
          </a:p>
          <a:p>
            <a:pPr marL="0" indent="0" algn="ctr">
              <a:buNone/>
            </a:pPr>
            <a:r>
              <a:rPr lang="en-US" sz="5000" dirty="0">
                <a:solidFill>
                  <a:srgbClr val="0000FF"/>
                </a:solidFill>
              </a:rPr>
              <a:t>design principles </a:t>
            </a:r>
          </a:p>
          <a:p>
            <a:pPr marL="0" indent="0" algn="ctr">
              <a:buNone/>
            </a:pPr>
            <a:r>
              <a:rPr lang="en-US" sz="5000" dirty="0">
                <a:solidFill>
                  <a:srgbClr val="0000FF"/>
                </a:solidFill>
              </a:rPr>
              <a:t>cause </a:t>
            </a:r>
            <a:r>
              <a:rPr lang="en-US" sz="5000" dirty="0">
                <a:solidFill>
                  <a:srgbClr val="FF0000"/>
                </a:solidFill>
              </a:rPr>
              <a:t>great energy waste</a:t>
            </a:r>
          </a:p>
          <a:p>
            <a:pPr marL="0" indent="0" algn="ctr">
              <a:buNone/>
            </a:pPr>
            <a:r>
              <a:rPr lang="en-US" sz="3000" dirty="0">
                <a:solidFill>
                  <a:srgbClr val="FF0000"/>
                </a:solidFill>
              </a:rPr>
              <a:t>(and great performance loss)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0323284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3" name="Content Placeholder 2"/>
          <p:cNvSpPr>
            <a:spLocks noGrp="1"/>
          </p:cNvSpPr>
          <p:nvPr>
            <p:ph idx="1"/>
          </p:nvPr>
        </p:nvSpPr>
        <p:spPr>
          <a:xfrm>
            <a:off x="228600" y="1988840"/>
            <a:ext cx="8610600" cy="4876800"/>
          </a:xfrm>
        </p:spPr>
        <p:txBody>
          <a:bodyPr/>
          <a:lstStyle/>
          <a:p>
            <a:pPr marL="0" indent="0" algn="ctr">
              <a:buNone/>
            </a:pPr>
            <a:r>
              <a:rPr lang="en-US" sz="5000" dirty="0">
                <a:solidFill>
                  <a:srgbClr val="FF0000"/>
                </a:solidFill>
              </a:rPr>
              <a:t>Processing</a:t>
            </a:r>
            <a:r>
              <a:rPr lang="en-US" sz="5000" dirty="0"/>
              <a:t> of data </a:t>
            </a:r>
          </a:p>
          <a:p>
            <a:pPr marL="0" indent="0" algn="ctr">
              <a:buNone/>
            </a:pPr>
            <a:r>
              <a:rPr lang="en-US" sz="5000" dirty="0"/>
              <a:t>is performed </a:t>
            </a:r>
          </a:p>
          <a:p>
            <a:pPr marL="0" indent="0" algn="ctr">
              <a:buNone/>
            </a:pPr>
            <a:r>
              <a:rPr lang="en-US" sz="5000" dirty="0">
                <a:solidFill>
                  <a:srgbClr val="FF0000"/>
                </a:solidFill>
              </a:rPr>
              <a:t>far away from the data</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39022384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Computing System</a:t>
            </a:r>
          </a:p>
        </p:txBody>
      </p:sp>
      <p:sp>
        <p:nvSpPr>
          <p:cNvPr id="3" name="Content Placeholder 2"/>
          <p:cNvSpPr>
            <a:spLocks noGrp="1"/>
          </p:cNvSpPr>
          <p:nvPr>
            <p:ph idx="1"/>
          </p:nvPr>
        </p:nvSpPr>
        <p:spPr/>
        <p:txBody>
          <a:bodyPr/>
          <a:lstStyle/>
          <a:p>
            <a:r>
              <a:rPr lang="en-US" dirty="0"/>
              <a:t>Three key components</a:t>
            </a:r>
          </a:p>
          <a:p>
            <a:r>
              <a:rPr lang="en-US" dirty="0">
                <a:solidFill>
                  <a:srgbClr val="0000FF"/>
                </a:solidFill>
              </a:rPr>
              <a:t>Computation </a:t>
            </a:r>
          </a:p>
          <a:p>
            <a:r>
              <a:rPr lang="en-US" dirty="0">
                <a:solidFill>
                  <a:srgbClr val="0000FF"/>
                </a:solidFill>
              </a:rPr>
              <a:t>Communication</a:t>
            </a:r>
          </a:p>
          <a:p>
            <a:r>
              <a:rPr lang="en-US" dirty="0">
                <a:solidFill>
                  <a:srgbClr val="0000FF"/>
                </a:solidFill>
              </a:rPr>
              <a:t>Storage/memory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43000" y="3429000"/>
            <a:ext cx="7226300" cy="330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3798168" y="2852936"/>
            <a:ext cx="833467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Burks, Goldstein, von Neumann, “</a:t>
            </a:r>
            <a:r>
              <a:rPr kumimoji="0" lang="en-US" sz="1400" b="0" i="0" u="none" strike="noStrike" kern="1200" cap="none" spc="0" normalizeH="0" baseline="0" noProof="0" dirty="0">
                <a:ln>
                  <a:noFill/>
                </a:ln>
                <a:solidFill>
                  <a:srgbClr val="0000FF"/>
                </a:solidFill>
                <a:effectLst/>
                <a:uLnTx/>
                <a:uFillTx/>
                <a:latin typeface="Tahoma"/>
                <a:ea typeface="+mn-ea"/>
                <a:cs typeface="+mn-cs"/>
              </a:rPr>
              <a:t>Preliminary discussion of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Tahoma"/>
                <a:ea typeface="+mn-ea"/>
                <a:cs typeface="+mn-cs"/>
              </a:rPr>
              <a:t>logical design of an electronic computing instrument</a:t>
            </a:r>
            <a:r>
              <a:rPr kumimoji="0" lang="en-US" sz="1400" b="0" i="0" u="none" strike="noStrike" kern="1200" cap="none" spc="0" normalizeH="0" baseline="0" noProof="0" dirty="0">
                <a:ln>
                  <a:noFill/>
                </a:ln>
                <a:solidFill>
                  <a:srgbClr val="000000"/>
                </a:solidFill>
                <a:effectLst/>
                <a:uLnTx/>
                <a:uFillTx/>
                <a:latin typeface="Tahoma"/>
                <a:ea typeface="+mn-ea"/>
                <a:cs typeface="+mn-cs"/>
              </a:rPr>
              <a:t>,” 1946.</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8063" y="152400"/>
            <a:ext cx="3255263" cy="2554836"/>
          </a:xfrm>
          <a:prstGeom prst="rect">
            <a:avLst/>
          </a:prstGeom>
        </p:spPr>
      </p:pic>
      <p:sp>
        <p:nvSpPr>
          <p:cNvPr id="8" name="TextBox 7"/>
          <p:cNvSpPr txBox="1"/>
          <p:nvPr/>
        </p:nvSpPr>
        <p:spPr>
          <a:xfrm>
            <a:off x="103846" y="6630115"/>
            <a:ext cx="566693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Tahoma"/>
                <a:ea typeface="+mn-ea"/>
                <a:cs typeface="+mn-cs"/>
              </a:rPr>
              <a:t>Image source: https://lbsitbytes2010.wordpress.com/2013/03/29/john-von-neumann-roll-no-15/</a:t>
            </a:r>
          </a:p>
        </p:txBody>
      </p:sp>
    </p:spTree>
    <p:extLst>
      <p:ext uri="{BB962C8B-B14F-4D97-AF65-F5344CB8AC3E}">
        <p14:creationId xmlns:p14="http://schemas.microsoft.com/office/powerpoint/2010/main" val="387997865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Computing System</a:t>
            </a:r>
          </a:p>
        </p:txBody>
      </p:sp>
      <p:sp>
        <p:nvSpPr>
          <p:cNvPr id="3" name="Content Placeholder 2"/>
          <p:cNvSpPr>
            <a:spLocks noGrp="1"/>
          </p:cNvSpPr>
          <p:nvPr>
            <p:ph idx="1"/>
          </p:nvPr>
        </p:nvSpPr>
        <p:spPr/>
        <p:txBody>
          <a:bodyPr/>
          <a:lstStyle/>
          <a:p>
            <a:r>
              <a:rPr lang="en-US" dirty="0"/>
              <a:t>Three key components</a:t>
            </a:r>
          </a:p>
          <a:p>
            <a:r>
              <a:rPr lang="en-US" dirty="0">
                <a:solidFill>
                  <a:srgbClr val="0000FF"/>
                </a:solidFill>
              </a:rPr>
              <a:t>Computation </a:t>
            </a:r>
          </a:p>
          <a:p>
            <a:r>
              <a:rPr lang="en-US" dirty="0">
                <a:solidFill>
                  <a:srgbClr val="0000FF"/>
                </a:solidFill>
              </a:rPr>
              <a:t>Communication</a:t>
            </a:r>
          </a:p>
          <a:p>
            <a:r>
              <a:rPr lang="en-US" dirty="0">
                <a:solidFill>
                  <a:srgbClr val="0000FF"/>
                </a:solidFill>
              </a:rPr>
              <a:t>Storage/memory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43000" y="3429000"/>
            <a:ext cx="7226300" cy="330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Content Placeholder 6" descr="barcelona-die-photo-color.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19672" y="3861048"/>
            <a:ext cx="1312168" cy="1279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dim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V="1">
            <a:off x="3491880" y="5733256"/>
            <a:ext cx="2304256" cy="549297"/>
          </a:xfrm>
          <a:prstGeom prst="rect">
            <a:avLst/>
          </a:prstGeom>
        </p:spPr>
      </p:pic>
      <p:pic>
        <p:nvPicPr>
          <p:cNvPr id="8" name="Picture 23" descr="http://i.ehow.com/images/a04/ac/qb/format-hard-drive-xp-800X800.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20433856">
            <a:off x="6233024" y="4297936"/>
            <a:ext cx="2124075" cy="212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3798168" y="2852936"/>
            <a:ext cx="833467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Burks, Goldstein, von Neumann, “</a:t>
            </a:r>
            <a:r>
              <a:rPr kumimoji="0" lang="en-US" sz="1400" b="0" i="0" u="none" strike="noStrike" kern="1200" cap="none" spc="0" normalizeH="0" baseline="0" noProof="0" dirty="0">
                <a:ln>
                  <a:noFill/>
                </a:ln>
                <a:solidFill>
                  <a:srgbClr val="0000FF"/>
                </a:solidFill>
                <a:effectLst/>
                <a:uLnTx/>
                <a:uFillTx/>
                <a:latin typeface="Tahoma"/>
                <a:ea typeface="+mn-ea"/>
                <a:cs typeface="+mn-cs"/>
              </a:rPr>
              <a:t>Preliminary discussion of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Tahoma"/>
                <a:ea typeface="+mn-ea"/>
                <a:cs typeface="+mn-cs"/>
              </a:rPr>
              <a:t>logical design of an electronic computing instrument</a:t>
            </a:r>
            <a:r>
              <a:rPr kumimoji="0" lang="en-US" sz="1400" b="0" i="0" u="none" strike="noStrike" kern="1200" cap="none" spc="0" normalizeH="0" baseline="0" noProof="0" dirty="0">
                <a:ln>
                  <a:noFill/>
                </a:ln>
                <a:solidFill>
                  <a:srgbClr val="000000"/>
                </a:solidFill>
                <a:effectLst/>
                <a:uLnTx/>
                <a:uFillTx/>
                <a:latin typeface="Tahoma"/>
                <a:ea typeface="+mn-ea"/>
                <a:cs typeface="+mn-cs"/>
              </a:rPr>
              <a:t>,” 1946.</a:t>
            </a:r>
          </a:p>
        </p:txBody>
      </p:sp>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48063" y="152400"/>
            <a:ext cx="3255263" cy="2554836"/>
          </a:xfrm>
          <a:prstGeom prst="rect">
            <a:avLst/>
          </a:prstGeom>
        </p:spPr>
      </p:pic>
      <p:sp>
        <p:nvSpPr>
          <p:cNvPr id="12" name="TextBox 11"/>
          <p:cNvSpPr txBox="1"/>
          <p:nvPr/>
        </p:nvSpPr>
        <p:spPr>
          <a:xfrm>
            <a:off x="103846" y="6630115"/>
            <a:ext cx="566693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Tahoma"/>
                <a:ea typeface="+mn-ea"/>
                <a:cs typeface="+mn-cs"/>
              </a:rPr>
              <a:t>Image source: https://lbsitbytes2010.wordpress.com/2013/03/29/john-von-neumann-roll-no-15/</a:t>
            </a:r>
          </a:p>
        </p:txBody>
      </p:sp>
    </p:spTree>
    <p:extLst>
      <p:ext uri="{BB962C8B-B14F-4D97-AF65-F5344CB8AC3E}">
        <p14:creationId xmlns:p14="http://schemas.microsoft.com/office/powerpoint/2010/main" val="377286239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Computing Systems</a:t>
            </a:r>
          </a:p>
        </p:txBody>
      </p:sp>
      <p:sp>
        <p:nvSpPr>
          <p:cNvPr id="3" name="Content Placeholder 2"/>
          <p:cNvSpPr>
            <a:spLocks noGrp="1"/>
          </p:cNvSpPr>
          <p:nvPr>
            <p:ph idx="1"/>
          </p:nvPr>
        </p:nvSpPr>
        <p:spPr>
          <a:xfrm>
            <a:off x="228600" y="997527"/>
            <a:ext cx="8915400" cy="5193723"/>
          </a:xfrm>
        </p:spPr>
        <p:txBody>
          <a:bodyPr/>
          <a:lstStyle/>
          <a:p>
            <a:r>
              <a:rPr lang="en-US" dirty="0"/>
              <a:t>Are overwhelmingly processor centric</a:t>
            </a:r>
          </a:p>
          <a:p>
            <a:r>
              <a:rPr lang="en-US" dirty="0">
                <a:solidFill>
                  <a:srgbClr val="FF0000"/>
                </a:solidFill>
              </a:rPr>
              <a:t>All data processed in the processor </a:t>
            </a:r>
            <a:r>
              <a:rPr lang="en-US" dirty="0">
                <a:sym typeface="Wingdings"/>
              </a:rPr>
              <a:t> at great system cost</a:t>
            </a:r>
            <a:endParaRPr lang="en-US" dirty="0"/>
          </a:p>
          <a:p>
            <a:r>
              <a:rPr lang="en-US" dirty="0"/>
              <a:t>Processor is heavily optimized and is considered the master</a:t>
            </a:r>
          </a:p>
          <a:p>
            <a:r>
              <a:rPr lang="en-US" dirty="0">
                <a:solidFill>
                  <a:srgbClr val="FF0000"/>
                </a:solidFill>
              </a:rPr>
              <a:t>Data storage units are dumb </a:t>
            </a:r>
            <a:r>
              <a:rPr lang="en-US" dirty="0"/>
              <a:t>and are largely </a:t>
            </a:r>
            <a:r>
              <a:rPr lang="en-US" dirty="0" err="1"/>
              <a:t>unoptimized</a:t>
            </a:r>
            <a:r>
              <a:rPr lang="en-US" dirty="0"/>
              <a:t> (except for some that are on the processor die)</a:t>
            </a:r>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43000" y="3583384"/>
            <a:ext cx="6669360" cy="3047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AutoShape 25"/>
          <p:cNvSpPr>
            <a:spLocks noChangeArrowheads="1"/>
          </p:cNvSpPr>
          <p:nvPr/>
        </p:nvSpPr>
        <p:spPr bwMode="auto">
          <a:xfrm>
            <a:off x="1331640" y="3933056"/>
            <a:ext cx="1800200" cy="1224136"/>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1261016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Yet …</a:t>
            </a:r>
          </a:p>
        </p:txBody>
      </p:sp>
      <p:sp>
        <p:nvSpPr>
          <p:cNvPr id="3" name="Content Placeholder 2"/>
          <p:cNvSpPr>
            <a:spLocks noGrp="1"/>
          </p:cNvSpPr>
          <p:nvPr>
            <p:ph idx="1"/>
          </p:nvPr>
        </p:nvSpPr>
        <p:spPr>
          <a:xfrm>
            <a:off x="228600" y="997527"/>
            <a:ext cx="8915400" cy="5193723"/>
          </a:xfrm>
        </p:spPr>
        <p:txBody>
          <a:bodyPr/>
          <a:lstStyle/>
          <a:p>
            <a:r>
              <a:rPr lang="en-US" dirty="0"/>
              <a:t>“</a:t>
            </a:r>
            <a:r>
              <a:rPr lang="en-US" sz="2800" b="1" dirty="0">
                <a:solidFill>
                  <a:srgbClr val="0000FF"/>
                </a:solidFill>
              </a:rPr>
              <a:t>It</a:t>
            </a:r>
            <a:r>
              <a:rPr lang="fr-FR" sz="2800" b="1" dirty="0">
                <a:solidFill>
                  <a:srgbClr val="0000FF"/>
                </a:solidFill>
              </a:rPr>
              <a:t>’</a:t>
            </a:r>
            <a:r>
              <a:rPr lang="en-US" sz="2800" b="1" dirty="0">
                <a:solidFill>
                  <a:srgbClr val="0000FF"/>
                </a:solidFill>
              </a:rPr>
              <a:t>s the Memory, Stupid!</a:t>
            </a:r>
            <a:r>
              <a:rPr lang="en-US" dirty="0"/>
              <a:t>” (Richard Sites, MPR, 1996)</a:t>
            </a:r>
          </a:p>
        </p:txBody>
      </p:sp>
      <p:pic>
        <p:nvPicPr>
          <p:cNvPr id="10" name="Picture 9"/>
          <p:cNvPicPr>
            <a:picLocks noChangeAspect="1"/>
          </p:cNvPicPr>
          <p:nvPr/>
        </p:nvPicPr>
        <p:blipFill>
          <a:blip r:embed="rId2"/>
          <a:stretch>
            <a:fillRect/>
          </a:stretch>
        </p:blipFill>
        <p:spPr>
          <a:xfrm>
            <a:off x="203200" y="1606128"/>
            <a:ext cx="8724900" cy="4775200"/>
          </a:xfrm>
          <a:prstGeom prst="rect">
            <a:avLst/>
          </a:prstGeom>
        </p:spPr>
      </p:pic>
      <p:sp>
        <p:nvSpPr>
          <p:cNvPr id="6" name="AutoShape 25"/>
          <p:cNvSpPr>
            <a:spLocks noChangeArrowheads="1"/>
          </p:cNvSpPr>
          <p:nvPr/>
        </p:nvSpPr>
        <p:spPr bwMode="auto">
          <a:xfrm>
            <a:off x="2123728" y="3573016"/>
            <a:ext cx="2016224" cy="2304256"/>
          </a:xfrm>
          <a:prstGeom prst="roundRect">
            <a:avLst>
              <a:gd name="adj" fmla="val 16667"/>
            </a:avLst>
          </a:prstGeom>
          <a:noFill/>
          <a:ln w="88900">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TextBox 7"/>
          <p:cNvSpPr txBox="1"/>
          <p:nvPr/>
        </p:nvSpPr>
        <p:spPr>
          <a:xfrm>
            <a:off x="107504" y="6496146"/>
            <a:ext cx="8871173" cy="2846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000000"/>
                </a:solidFill>
                <a:effectLst/>
                <a:uLnTx/>
                <a:uFillTx/>
                <a:latin typeface="Tahoma"/>
                <a:ea typeface="+mn-ea"/>
                <a:cs typeface="+mn-cs"/>
              </a:rPr>
              <a:t>Mutlu+, “</a:t>
            </a:r>
            <a:r>
              <a:rPr kumimoji="0" lang="en-US" sz="1250" b="0" i="0" u="none" strike="noStrike" kern="1200" cap="none" spc="0" normalizeH="0" baseline="0" noProof="0" dirty="0">
                <a:ln>
                  <a:noFill/>
                </a:ln>
                <a:solidFill>
                  <a:srgbClr val="0000FF"/>
                </a:solidFill>
                <a:effectLst/>
                <a:uLnTx/>
                <a:uFillTx/>
                <a:latin typeface="Tahoma"/>
                <a:ea typeface="+mn-ea"/>
                <a:cs typeface="+mn-cs"/>
              </a:rPr>
              <a:t>Runahead Execution: An Alternative to Very Large Instruction Windows for Out-of-Order Processors</a:t>
            </a:r>
            <a:r>
              <a:rPr kumimoji="0" lang="en-US" sz="1250" b="0" i="0" u="none" strike="noStrike" kern="1200" cap="none" spc="0" normalizeH="0" baseline="0" noProof="0" dirty="0">
                <a:ln>
                  <a:noFill/>
                </a:ln>
                <a:solidFill>
                  <a:srgbClr val="000000"/>
                </a:solidFill>
                <a:effectLst/>
                <a:uLnTx/>
                <a:uFillTx/>
                <a:latin typeface="Tahoma"/>
                <a:ea typeface="+mn-ea"/>
                <a:cs typeface="+mn-cs"/>
              </a:rPr>
              <a:t>,” HPCA 2003.</a:t>
            </a:r>
          </a:p>
        </p:txBody>
      </p:sp>
      <p:pic>
        <p:nvPicPr>
          <p:cNvPr id="7" name="Picture 6">
            <a:extLst>
              <a:ext uri="{FF2B5EF4-FFF2-40B4-BE49-F238E27FC236}">
                <a16:creationId xmlns:a16="http://schemas.microsoft.com/office/drawing/2014/main" id="{23497AFD-D3FF-E347-A706-7E82FC4BB6FC}"/>
              </a:ext>
            </a:extLst>
          </p:cNvPr>
          <p:cNvPicPr>
            <a:picLocks noChangeAspect="1"/>
          </p:cNvPicPr>
          <p:nvPr/>
        </p:nvPicPr>
        <p:blipFill>
          <a:blip r:embed="rId3"/>
          <a:stretch>
            <a:fillRect/>
          </a:stretch>
        </p:blipFill>
        <p:spPr>
          <a:xfrm>
            <a:off x="4283968" y="210079"/>
            <a:ext cx="4434582" cy="635000"/>
          </a:xfrm>
          <a:prstGeom prst="rect">
            <a:avLst/>
          </a:prstGeom>
        </p:spPr>
      </p:pic>
    </p:spTree>
    <p:extLst>
      <p:ext uri="{BB962C8B-B14F-4D97-AF65-F5344CB8AC3E}">
        <p14:creationId xmlns:p14="http://schemas.microsoft.com/office/powerpoint/2010/main" val="23560731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The Performance Perspective</a:t>
            </a:r>
          </a:p>
        </p:txBody>
      </p:sp>
      <p:sp>
        <p:nvSpPr>
          <p:cNvPr id="3" name="Content Placeholder 2"/>
          <p:cNvSpPr>
            <a:spLocks noGrp="1"/>
          </p:cNvSpPr>
          <p:nvPr>
            <p:ph idx="1"/>
          </p:nvPr>
        </p:nvSpPr>
        <p:spPr>
          <a:xfrm>
            <a:off x="228600" y="997529"/>
            <a:ext cx="8915400" cy="5193723"/>
          </a:xfrm>
        </p:spPr>
        <p:txBody>
          <a:bodyPr/>
          <a:lstStyle/>
          <a:p>
            <a:endParaRPr lang="en-US" sz="2000" dirty="0"/>
          </a:p>
          <a:p>
            <a:r>
              <a:rPr lang="en-US" sz="2000" dirty="0"/>
              <a:t>Onur Mutlu, Jared Stark, Chris Wilkerson, and Yale N. </a:t>
            </a:r>
            <a:r>
              <a:rPr lang="en-US" sz="2000" dirty="0" err="1"/>
              <a:t>Patt</a:t>
            </a:r>
            <a:r>
              <a:rPr lang="en-US" sz="2000" dirty="0"/>
              <a:t>, </a:t>
            </a:r>
            <a:br>
              <a:rPr lang="en-US" sz="2000" dirty="0"/>
            </a:br>
            <a:r>
              <a:rPr lang="en-US" sz="2000" b="1" dirty="0">
                <a:solidFill>
                  <a:srgbClr val="0432FF"/>
                </a:solidFill>
                <a:hlinkClick r:id="rId2">
                  <a:extLst>
                    <a:ext uri="{A12FA001-AC4F-418D-AE19-62706E023703}">
                      <ahyp:hlinkClr xmlns:ahyp="http://schemas.microsoft.com/office/drawing/2018/hyperlinkcolor" val="tx"/>
                    </a:ext>
                  </a:extLst>
                </a:hlinkClick>
              </a:rPr>
              <a:t>"Runahead Execution: An Alternative to Very Large Instruction Windows for Out-of-order Processors"</a:t>
            </a:r>
            <a:br>
              <a:rPr lang="en-US" sz="2000" dirty="0">
                <a:solidFill>
                  <a:srgbClr val="0432FF"/>
                </a:solidFill>
              </a:rPr>
            </a:br>
            <a:r>
              <a:rPr lang="en-US" sz="2000" i="1" dirty="0"/>
              <a:t>Proceedings of the </a:t>
            </a:r>
            <a:r>
              <a:rPr lang="en-US" sz="2000" i="1" dirty="0">
                <a:hlinkClick r:id="rId3"/>
              </a:rPr>
              <a:t>9th International Symposium on High-Performance Computer Architecture</a:t>
            </a:r>
            <a:r>
              <a:rPr lang="en-US" sz="2000" i="1" dirty="0"/>
              <a:t> (</a:t>
            </a:r>
            <a:r>
              <a:rPr lang="en-US" sz="2000" b="1" i="1" dirty="0"/>
              <a:t>HPCA</a:t>
            </a:r>
            <a:r>
              <a:rPr lang="en-US" sz="2000" i="1" dirty="0"/>
              <a:t>)</a:t>
            </a:r>
            <a:r>
              <a:rPr lang="en-US" sz="2000" dirty="0"/>
              <a:t>, pages 129-140, Anaheim, CA, February 2003. </a:t>
            </a:r>
            <a:r>
              <a:rPr lang="en-US" sz="2000" dirty="0">
                <a:hlinkClick r:id="rId4"/>
              </a:rPr>
              <a:t>Slides (pdf)</a:t>
            </a:r>
            <a:r>
              <a:rPr lang="en-US" sz="2000" dirty="0"/>
              <a:t> </a:t>
            </a:r>
            <a:endParaRPr lang="en-US" sz="2200" dirty="0"/>
          </a:p>
          <a:p>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0" fontAlgn="auto" latinLnBrk="0" hangingPunct="0">
              <a:lnSpc>
                <a:spcPct val="100000"/>
              </a:lnSpc>
              <a:spcBef>
                <a:spcPts val="0"/>
              </a:spcBef>
              <a:spcAft>
                <a:spcPts val="0"/>
              </a:spcAft>
              <a:buClrTx/>
              <a:buSzTx/>
              <a:buFontTx/>
              <a:buNone/>
              <a:tabLst/>
              <a:defRPr/>
            </a:pPr>
            <a:fld id="{C693BED2-1B18-8744-B8F0-03CBD3594789}" type="slidenum">
              <a:rPr kumimoji="0" lang="en-US" altLang="en-US" sz="1600" b="0" i="0" u="none" strike="noStrike" kern="1200" cap="none" spc="0" normalizeH="0" baseline="0" noProof="0">
                <a:ln>
                  <a:noFill/>
                </a:ln>
                <a:solidFill>
                  <a:srgbClr val="000000"/>
                </a:solidFill>
                <a:effectLst/>
                <a:uLnTx/>
                <a:uFillTx/>
                <a:latin typeface="Garamond"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87</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3828774"/>
            <a:ext cx="9144000" cy="2495826"/>
          </a:xfrm>
          <a:prstGeom prst="rect">
            <a:avLst/>
          </a:prstGeom>
        </p:spPr>
      </p:pic>
    </p:spTree>
    <p:extLst>
      <p:ext uri="{BB962C8B-B14F-4D97-AF65-F5344CB8AC3E}">
        <p14:creationId xmlns:p14="http://schemas.microsoft.com/office/powerpoint/2010/main" val="130463980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Performance Perspective (Today)</a:t>
            </a:r>
          </a:p>
        </p:txBody>
      </p:sp>
      <p:sp>
        <p:nvSpPr>
          <p:cNvPr id="3" name="Content Placeholder 2"/>
          <p:cNvSpPr>
            <a:spLocks noGrp="1"/>
          </p:cNvSpPr>
          <p:nvPr>
            <p:ph idx="1"/>
          </p:nvPr>
        </p:nvSpPr>
        <p:spPr/>
        <p:txBody>
          <a:bodyPr/>
          <a:lstStyle/>
          <a:p>
            <a:r>
              <a:rPr lang="en-US" dirty="0"/>
              <a:t>All of Google’s Data Center Workloads (2015):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5" name="Picture 4"/>
          <p:cNvPicPr>
            <a:picLocks noChangeAspect="1"/>
          </p:cNvPicPr>
          <p:nvPr/>
        </p:nvPicPr>
        <p:blipFill>
          <a:blip r:embed="rId2"/>
          <a:stretch>
            <a:fillRect/>
          </a:stretch>
        </p:blipFill>
        <p:spPr>
          <a:xfrm>
            <a:off x="971600" y="1618579"/>
            <a:ext cx="6984776" cy="4821475"/>
          </a:xfrm>
          <a:prstGeom prst="rect">
            <a:avLst/>
          </a:prstGeom>
        </p:spPr>
      </p:pic>
      <p:sp>
        <p:nvSpPr>
          <p:cNvPr id="6" name="AutoShape 25"/>
          <p:cNvSpPr>
            <a:spLocks noChangeArrowheads="1"/>
          </p:cNvSpPr>
          <p:nvPr/>
        </p:nvSpPr>
        <p:spPr bwMode="auto">
          <a:xfrm>
            <a:off x="3779912" y="2442260"/>
            <a:ext cx="3096344" cy="2304256"/>
          </a:xfrm>
          <a:prstGeom prst="roundRect">
            <a:avLst>
              <a:gd name="adj" fmla="val 16667"/>
            </a:avLst>
          </a:prstGeom>
          <a:noFill/>
          <a:ln w="88900">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7" name="TextBox 6"/>
          <p:cNvSpPr txBox="1"/>
          <p:nvPr/>
        </p:nvSpPr>
        <p:spPr>
          <a:xfrm>
            <a:off x="2339752" y="6528683"/>
            <a:ext cx="4516749" cy="2846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err="1">
                <a:ln>
                  <a:noFill/>
                </a:ln>
                <a:solidFill>
                  <a:srgbClr val="000000"/>
                </a:solidFill>
                <a:effectLst/>
                <a:uLnTx/>
                <a:uFillTx/>
                <a:latin typeface="Tahoma"/>
                <a:ea typeface="+mn-ea"/>
                <a:cs typeface="+mn-cs"/>
              </a:rPr>
              <a:t>Kanev</a:t>
            </a:r>
            <a:r>
              <a:rPr kumimoji="0" lang="en-US" sz="1250" b="0" i="0" u="none" strike="noStrike" kern="1200" cap="none" spc="0" normalizeH="0" baseline="0" noProof="0" dirty="0">
                <a:ln>
                  <a:noFill/>
                </a:ln>
                <a:solidFill>
                  <a:srgbClr val="000000"/>
                </a:solidFill>
                <a:effectLst/>
                <a:uLnTx/>
                <a:uFillTx/>
                <a:latin typeface="Tahoma"/>
                <a:ea typeface="+mn-ea"/>
                <a:cs typeface="+mn-cs"/>
              </a:rPr>
              <a:t>+, “</a:t>
            </a:r>
            <a:r>
              <a:rPr kumimoji="0" lang="en-US" sz="1250" b="0" i="0" u="none" strike="noStrike" kern="1200" cap="none" spc="0" normalizeH="0" baseline="0" noProof="0" dirty="0">
                <a:ln>
                  <a:noFill/>
                </a:ln>
                <a:solidFill>
                  <a:srgbClr val="0000FF"/>
                </a:solidFill>
                <a:effectLst/>
                <a:uLnTx/>
                <a:uFillTx/>
                <a:latin typeface="Tahoma"/>
                <a:ea typeface="+mn-ea"/>
                <a:cs typeface="+mn-cs"/>
              </a:rPr>
              <a:t>Profiling a Warehouse-Scale Computer</a:t>
            </a:r>
            <a:r>
              <a:rPr kumimoji="0" lang="en-US" sz="1250" b="0" i="0" u="none" strike="noStrike" kern="1200" cap="none" spc="0" normalizeH="0" baseline="0" noProof="0" dirty="0">
                <a:ln>
                  <a:noFill/>
                </a:ln>
                <a:solidFill>
                  <a:srgbClr val="000000"/>
                </a:solidFill>
                <a:effectLst/>
                <a:uLnTx/>
                <a:uFillTx/>
                <a:latin typeface="Tahoma"/>
                <a:ea typeface="+mn-ea"/>
                <a:cs typeface="+mn-cs"/>
              </a:rPr>
              <a:t>,” ISCA 2015.</a:t>
            </a:r>
          </a:p>
        </p:txBody>
      </p:sp>
    </p:spTree>
    <p:extLst>
      <p:ext uri="{BB962C8B-B14F-4D97-AF65-F5344CB8AC3E}">
        <p14:creationId xmlns:p14="http://schemas.microsoft.com/office/powerpoint/2010/main" val="2450045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Performance Perspective (Today)</a:t>
            </a:r>
          </a:p>
        </p:txBody>
      </p:sp>
      <p:sp>
        <p:nvSpPr>
          <p:cNvPr id="3" name="Content Placeholder 2"/>
          <p:cNvSpPr>
            <a:spLocks noGrp="1"/>
          </p:cNvSpPr>
          <p:nvPr>
            <p:ph idx="1"/>
          </p:nvPr>
        </p:nvSpPr>
        <p:spPr/>
        <p:txBody>
          <a:bodyPr/>
          <a:lstStyle/>
          <a:p>
            <a:r>
              <a:rPr lang="en-US" dirty="0"/>
              <a:t>All of Google’s Data Center Workloads (2015):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7" name="TextBox 6"/>
          <p:cNvSpPr txBox="1"/>
          <p:nvPr/>
        </p:nvSpPr>
        <p:spPr>
          <a:xfrm>
            <a:off x="2339752" y="6528683"/>
            <a:ext cx="4516749" cy="2846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err="1">
                <a:ln>
                  <a:noFill/>
                </a:ln>
                <a:solidFill>
                  <a:srgbClr val="000000"/>
                </a:solidFill>
                <a:effectLst/>
                <a:uLnTx/>
                <a:uFillTx/>
                <a:latin typeface="Tahoma"/>
                <a:ea typeface="+mn-ea"/>
                <a:cs typeface="+mn-cs"/>
              </a:rPr>
              <a:t>Kanev</a:t>
            </a:r>
            <a:r>
              <a:rPr kumimoji="0" lang="en-US" sz="1250" b="0" i="0" u="none" strike="noStrike" kern="1200" cap="none" spc="0" normalizeH="0" baseline="0" noProof="0" dirty="0">
                <a:ln>
                  <a:noFill/>
                </a:ln>
                <a:solidFill>
                  <a:srgbClr val="000000"/>
                </a:solidFill>
                <a:effectLst/>
                <a:uLnTx/>
                <a:uFillTx/>
                <a:latin typeface="Tahoma"/>
                <a:ea typeface="+mn-ea"/>
                <a:cs typeface="+mn-cs"/>
              </a:rPr>
              <a:t>+, “</a:t>
            </a:r>
            <a:r>
              <a:rPr kumimoji="0" lang="en-US" sz="1250" b="0" i="0" u="none" strike="noStrike" kern="1200" cap="none" spc="0" normalizeH="0" baseline="0" noProof="0" dirty="0">
                <a:ln>
                  <a:noFill/>
                </a:ln>
                <a:solidFill>
                  <a:srgbClr val="0000FF"/>
                </a:solidFill>
                <a:effectLst/>
                <a:uLnTx/>
                <a:uFillTx/>
                <a:latin typeface="Tahoma"/>
                <a:ea typeface="+mn-ea"/>
                <a:cs typeface="+mn-cs"/>
              </a:rPr>
              <a:t>Profiling a Warehouse-Scale Computer</a:t>
            </a:r>
            <a:r>
              <a:rPr kumimoji="0" lang="en-US" sz="1250" b="0" i="0" u="none" strike="noStrike" kern="1200" cap="none" spc="0" normalizeH="0" baseline="0" noProof="0" dirty="0">
                <a:ln>
                  <a:noFill/>
                </a:ln>
                <a:solidFill>
                  <a:srgbClr val="000000"/>
                </a:solidFill>
                <a:effectLst/>
                <a:uLnTx/>
                <a:uFillTx/>
                <a:latin typeface="Tahoma"/>
                <a:ea typeface="+mn-ea"/>
                <a:cs typeface="+mn-cs"/>
              </a:rPr>
              <a:t>,” ISCA 2015.</a:t>
            </a:r>
          </a:p>
        </p:txBody>
      </p:sp>
      <p:pic>
        <p:nvPicPr>
          <p:cNvPr id="8" name="Picture 7"/>
          <p:cNvPicPr>
            <a:picLocks noChangeAspect="1"/>
          </p:cNvPicPr>
          <p:nvPr/>
        </p:nvPicPr>
        <p:blipFill>
          <a:blip r:embed="rId2"/>
          <a:stretch>
            <a:fillRect/>
          </a:stretch>
        </p:blipFill>
        <p:spPr>
          <a:xfrm>
            <a:off x="179511" y="1732974"/>
            <a:ext cx="8581113" cy="4360322"/>
          </a:xfrm>
          <a:prstGeom prst="rect">
            <a:avLst/>
          </a:prstGeom>
        </p:spPr>
      </p:pic>
    </p:spTree>
    <p:extLst>
      <p:ext uri="{BB962C8B-B14F-4D97-AF65-F5344CB8AC3E}">
        <p14:creationId xmlns:p14="http://schemas.microsoft.com/office/powerpoint/2010/main" val="329814811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591" y="0"/>
            <a:ext cx="9145859" cy="6858000"/>
          </a:xfrm>
          <a:prstGeom prst="rect">
            <a:avLst/>
          </a:prstGeom>
          <a:solidFill>
            <a:schemeClr val="bg1"/>
          </a:solidFill>
          <a:ln>
            <a:no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0" name="Rectangle 19"/>
          <p:cNvSpPr/>
          <p:nvPr/>
        </p:nvSpPr>
        <p:spPr>
          <a:xfrm>
            <a:off x="8534400" y="4129073"/>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71" name="Picture 70" descr="http://www.nextplatform.com/wp-content/uploads/2015/03/Glenn1.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5649" y="4094761"/>
            <a:ext cx="4224963" cy="18291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95894" y="3689818"/>
            <a:ext cx="2867618" cy="2653333"/>
          </a:xfrm>
          <a:prstGeom prst="rect">
            <a:avLst/>
          </a:prstGeom>
        </p:spPr>
      </p:pic>
      <p:sp>
        <p:nvSpPr>
          <p:cNvPr id="75" name="Rectangle 74"/>
          <p:cNvSpPr/>
          <p:nvPr/>
        </p:nvSpPr>
        <p:spPr>
          <a:xfrm>
            <a:off x="8022677" y="4174288"/>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8" name="Rectangle 77"/>
          <p:cNvSpPr/>
          <p:nvPr/>
        </p:nvSpPr>
        <p:spPr>
          <a:xfrm>
            <a:off x="4628782"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9" name="Rectangle 78"/>
          <p:cNvSpPr/>
          <p:nvPr/>
        </p:nvSpPr>
        <p:spPr>
          <a:xfrm>
            <a:off x="1" y="3383280"/>
            <a:ext cx="914400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0" name="Rectangle 79"/>
          <p:cNvSpPr/>
          <p:nvPr/>
        </p:nvSpPr>
        <p:spPr>
          <a:xfrm>
            <a:off x="3610761" y="2895290"/>
            <a:ext cx="2103160" cy="1077218"/>
          </a:xfrm>
          <a:prstGeom prst="rect">
            <a:avLst/>
          </a:prstGeom>
          <a:solidFill>
            <a:schemeClr val="bg1"/>
          </a:solidFill>
          <a:ln>
            <a:solidFill>
              <a:srgbClr val="1B65A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mn-ea"/>
                <a:cs typeface="+mn-cs"/>
              </a:rPr>
              <a:t>Genome Analysis</a:t>
            </a:r>
          </a:p>
        </p:txBody>
      </p:sp>
      <p:graphicFrame>
        <p:nvGraphicFramePr>
          <p:cNvPr id="2" name="Object 1"/>
          <p:cNvGraphicFramePr>
            <a:graphicFrameLocks noChangeAspect="1"/>
          </p:cNvGraphicFramePr>
          <p:nvPr/>
        </p:nvGraphicFramePr>
        <p:xfrm>
          <a:off x="5311176" y="36301"/>
          <a:ext cx="3509639" cy="3353943"/>
        </p:xfrm>
        <a:graphic>
          <a:graphicData uri="http://schemas.openxmlformats.org/presentationml/2006/ole">
            <mc:AlternateContent xmlns:mc="http://schemas.openxmlformats.org/markup-compatibility/2006">
              <mc:Choice xmlns:v="urn:schemas-microsoft-com:vml" Requires="v">
                <p:oleObj spid="_x0000_s4605" name="Visio" r:id="rId6" imgW="2695276" imgH="2509932" progId="Visio.Drawing.11">
                  <p:embed/>
                </p:oleObj>
              </mc:Choice>
              <mc:Fallback>
                <p:oleObj name="Visio" r:id="rId6" imgW="2695276" imgH="2509932" progId="Visio.Drawing.11">
                  <p:embed/>
                  <p:pic>
                    <p:nvPicPr>
                      <p:cNvPr id="2" name="Object 1"/>
                      <p:cNvPicPr/>
                      <p:nvPr/>
                    </p:nvPicPr>
                    <p:blipFill>
                      <a:blip r:embed="rId7"/>
                      <a:stretch>
                        <a:fillRect/>
                      </a:stretch>
                    </p:blipFill>
                    <p:spPr>
                      <a:xfrm>
                        <a:off x="5311176" y="36301"/>
                        <a:ext cx="3509639" cy="3353943"/>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177467" y="500679"/>
          <a:ext cx="4895872" cy="2150973"/>
        </p:xfrm>
        <a:graphic>
          <a:graphicData uri="http://schemas.openxmlformats.org/presentationml/2006/ole">
            <mc:AlternateContent xmlns:mc="http://schemas.openxmlformats.org/markup-compatibility/2006">
              <mc:Choice xmlns:v="urn:schemas-microsoft-com:vml" Requires="v">
                <p:oleObj spid="_x0000_s4606" name="Visio" r:id="rId8" imgW="3859122" imgH="1695796" progId="Visio.Drawing.11">
                  <p:embed/>
                </p:oleObj>
              </mc:Choice>
              <mc:Fallback>
                <p:oleObj name="Visio" r:id="rId8" imgW="3859122" imgH="1695796" progId="Visio.Drawing.11">
                  <p:embed/>
                  <p:pic>
                    <p:nvPicPr>
                      <p:cNvPr id="23" name="Object 22"/>
                      <p:cNvPicPr/>
                      <p:nvPr/>
                    </p:nvPicPr>
                    <p:blipFill>
                      <a:blip r:embed="rId9"/>
                      <a:stretch>
                        <a:fillRect/>
                      </a:stretch>
                    </p:blipFill>
                    <p:spPr>
                      <a:xfrm>
                        <a:off x="177467" y="500679"/>
                        <a:ext cx="4895872" cy="2150973"/>
                      </a:xfrm>
                      <a:prstGeom prst="rect">
                        <a:avLst/>
                      </a:prstGeom>
                    </p:spPr>
                  </p:pic>
                </p:oleObj>
              </mc:Fallback>
            </mc:AlternateContent>
          </a:graphicData>
        </a:graphic>
      </p:graphicFrame>
      <p:sp>
        <p:nvSpPr>
          <p:cNvPr id="81" name="Snip Diagonal Corner Rectangle 80"/>
          <p:cNvSpPr/>
          <p:nvPr/>
        </p:nvSpPr>
        <p:spPr>
          <a:xfrm>
            <a:off x="0" y="292493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1</a:t>
            </a:r>
          </a:p>
        </p:txBody>
      </p:sp>
      <p:sp>
        <p:nvSpPr>
          <p:cNvPr id="82" name="Snip Diagonal Corner Rectangle 81"/>
          <p:cNvSpPr/>
          <p:nvPr/>
        </p:nvSpPr>
        <p:spPr>
          <a:xfrm>
            <a:off x="8675925" y="292493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2</a:t>
            </a:r>
          </a:p>
        </p:txBody>
      </p:sp>
      <p:sp>
        <p:nvSpPr>
          <p:cNvPr id="83" name="TextBox 82"/>
          <p:cNvSpPr txBox="1"/>
          <p:nvPr/>
        </p:nvSpPr>
        <p:spPr>
          <a:xfrm>
            <a:off x="458343" y="29249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Sequencing</a:t>
            </a:r>
          </a:p>
        </p:txBody>
      </p:sp>
      <p:sp>
        <p:nvSpPr>
          <p:cNvPr id="84" name="TextBox 83"/>
          <p:cNvSpPr txBox="1"/>
          <p:nvPr/>
        </p:nvSpPr>
        <p:spPr>
          <a:xfrm>
            <a:off x="6304876" y="2916378"/>
            <a:ext cx="247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Read Mapping</a:t>
            </a:r>
          </a:p>
        </p:txBody>
      </p:sp>
      <p:sp>
        <p:nvSpPr>
          <p:cNvPr id="85" name="Snip Diagonal Corner Rectangle 84"/>
          <p:cNvSpPr/>
          <p:nvPr/>
        </p:nvSpPr>
        <p:spPr>
          <a:xfrm>
            <a:off x="-11591" y="639965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3</a:t>
            </a:r>
          </a:p>
        </p:txBody>
      </p:sp>
      <p:sp>
        <p:nvSpPr>
          <p:cNvPr id="86" name="Snip Diagonal Corner Rectangle 85"/>
          <p:cNvSpPr/>
          <p:nvPr/>
        </p:nvSpPr>
        <p:spPr>
          <a:xfrm>
            <a:off x="8678558" y="639965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4</a:t>
            </a:r>
          </a:p>
        </p:txBody>
      </p:sp>
      <p:sp>
        <p:nvSpPr>
          <p:cNvPr id="87" name="TextBox 86"/>
          <p:cNvSpPr txBox="1"/>
          <p:nvPr/>
        </p:nvSpPr>
        <p:spPr>
          <a:xfrm>
            <a:off x="483743" y="63793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Variant Calling</a:t>
            </a:r>
          </a:p>
        </p:txBody>
      </p:sp>
      <p:sp>
        <p:nvSpPr>
          <p:cNvPr id="88" name="TextBox 87"/>
          <p:cNvSpPr txBox="1"/>
          <p:nvPr/>
        </p:nvSpPr>
        <p:spPr>
          <a:xfrm>
            <a:off x="5558503" y="6399656"/>
            <a:ext cx="3404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Scientific Discovery</a:t>
            </a:r>
          </a:p>
        </p:txBody>
      </p:sp>
      <p:sp>
        <p:nvSpPr>
          <p:cNvPr id="22" name="Rectangle 21">
            <a:extLst>
              <a:ext uri="{FF2B5EF4-FFF2-40B4-BE49-F238E27FC236}">
                <a16:creationId xmlns:a16="http://schemas.microsoft.com/office/drawing/2014/main" id="{14CFF81F-F748-1245-84EF-EB79E2E2F17A}"/>
              </a:ext>
            </a:extLst>
          </p:cNvPr>
          <p:cNvSpPr/>
          <p:nvPr/>
        </p:nvSpPr>
        <p:spPr>
          <a:xfrm>
            <a:off x="0" y="4077072"/>
            <a:ext cx="9144000" cy="1169233"/>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Data </a:t>
            </a:r>
            <a:r>
              <a:rPr kumimoji="0" lang="en-US" sz="32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a:t>
            </a:r>
            <a:r>
              <a:rPr kumimoji="0" lang="en-US" sz="3200" b="0" i="0" u="none" strike="noStrike" kern="1200" cap="none" spc="0" normalizeH="0" baseline="0" noProof="0" dirty="0">
                <a:ln>
                  <a:noFill/>
                </a:ln>
                <a:solidFill>
                  <a:prstClr val="white"/>
                </a:solidFill>
                <a:effectLst/>
                <a:uLnTx/>
                <a:uFillTx/>
                <a:latin typeface="Gill Sans MT"/>
                <a:ea typeface="+mn-ea"/>
                <a:cs typeface="+mn-cs"/>
              </a:rPr>
              <a:t> </a:t>
            </a: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performance &amp; energy bottleneck</a:t>
            </a:r>
          </a:p>
        </p:txBody>
      </p:sp>
    </p:spTree>
    <p:extLst>
      <p:ext uri="{BB962C8B-B14F-4D97-AF65-F5344CB8AC3E}">
        <p14:creationId xmlns:p14="http://schemas.microsoft.com/office/powerpoint/2010/main" val="30158720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Perils of Processor-Centric Design</a:t>
            </a:r>
          </a:p>
        </p:txBody>
      </p:sp>
      <p:sp>
        <p:nvSpPr>
          <p:cNvPr id="3" name="Content Placeholder 2"/>
          <p:cNvSpPr>
            <a:spLocks noGrp="1"/>
          </p:cNvSpPr>
          <p:nvPr>
            <p:ph idx="1"/>
          </p:nvPr>
        </p:nvSpPr>
        <p:spPr>
          <a:xfrm>
            <a:off x="228600" y="683549"/>
            <a:ext cx="8915400" cy="5193723"/>
          </a:xfrm>
        </p:spPr>
        <p:txBody>
          <a:bodyPr/>
          <a:lstStyle/>
          <a:p>
            <a:endParaRPr lang="en-US" dirty="0">
              <a:solidFill>
                <a:srgbClr val="FF0000"/>
              </a:solidFill>
            </a:endParaRPr>
          </a:p>
          <a:p>
            <a:r>
              <a:rPr lang="en-US" dirty="0">
                <a:solidFill>
                  <a:srgbClr val="FF0000"/>
                </a:solidFill>
              </a:rPr>
              <a:t>Grossly-imbalanced systems</a:t>
            </a:r>
          </a:p>
          <a:p>
            <a:pPr lvl="1"/>
            <a:r>
              <a:rPr lang="en-US" dirty="0"/>
              <a:t>Processing done only in </a:t>
            </a:r>
            <a:r>
              <a:rPr lang="en-US" b="1" dirty="0"/>
              <a:t>one</a:t>
            </a:r>
            <a:r>
              <a:rPr lang="en-US" dirty="0"/>
              <a:t> </a:t>
            </a:r>
            <a:r>
              <a:rPr lang="en-US" b="1" dirty="0"/>
              <a:t>place</a:t>
            </a:r>
          </a:p>
          <a:p>
            <a:pPr lvl="1"/>
            <a:r>
              <a:rPr lang="en-US" dirty="0"/>
              <a:t>Everything else just stores and moves data: </a:t>
            </a:r>
            <a:r>
              <a:rPr lang="en-US" b="1" dirty="0"/>
              <a:t>data moves a lot</a:t>
            </a:r>
          </a:p>
          <a:p>
            <a:pPr marL="344487" lvl="1" indent="0">
              <a:buNone/>
            </a:pPr>
            <a:r>
              <a:rPr lang="en-US" dirty="0">
                <a:solidFill>
                  <a:srgbClr val="0000FF"/>
                </a:solidFill>
                <a:sym typeface="Wingdings"/>
              </a:rPr>
              <a:t> Energy inefficient </a:t>
            </a:r>
          </a:p>
          <a:p>
            <a:pPr marL="344487" lvl="1" indent="0">
              <a:buNone/>
            </a:pPr>
            <a:r>
              <a:rPr lang="en-US" dirty="0">
                <a:solidFill>
                  <a:srgbClr val="0000FF"/>
                </a:solidFill>
                <a:sym typeface="Wingdings"/>
              </a:rPr>
              <a:t> Low performance</a:t>
            </a:r>
          </a:p>
          <a:p>
            <a:pPr marL="344487" lvl="1" indent="0">
              <a:buNone/>
            </a:pPr>
            <a:r>
              <a:rPr lang="en-US" dirty="0">
                <a:solidFill>
                  <a:srgbClr val="0000FF"/>
                </a:solidFill>
                <a:sym typeface="Wingdings"/>
              </a:rPr>
              <a:t> Complex</a:t>
            </a:r>
            <a:endParaRPr lang="en-US" dirty="0">
              <a:solidFill>
                <a:srgbClr val="0000FF"/>
              </a:solidFill>
            </a:endParaRPr>
          </a:p>
          <a:p>
            <a:pPr marL="0" indent="0">
              <a:buNone/>
            </a:pPr>
            <a:endParaRPr lang="en-US" dirty="0">
              <a:solidFill>
                <a:srgbClr val="FF0000"/>
              </a:solidFill>
            </a:endParaRPr>
          </a:p>
          <a:p>
            <a:r>
              <a:rPr lang="en-US" dirty="0">
                <a:solidFill>
                  <a:srgbClr val="FF0000"/>
                </a:solidFill>
              </a:rPr>
              <a:t>Overly complex and bloated processor (and accelerators)</a:t>
            </a:r>
          </a:p>
          <a:p>
            <a:pPr lvl="1"/>
            <a:r>
              <a:rPr lang="en-US" dirty="0"/>
              <a:t>To tolerate data access from memory</a:t>
            </a:r>
          </a:p>
          <a:p>
            <a:pPr lvl="1"/>
            <a:r>
              <a:rPr lang="en-US" dirty="0"/>
              <a:t>Complex hierarchies and mechanisms </a:t>
            </a:r>
          </a:p>
          <a:p>
            <a:pPr marL="344487" lvl="1" indent="0">
              <a:buNone/>
            </a:pPr>
            <a:r>
              <a:rPr lang="en-US" dirty="0">
                <a:solidFill>
                  <a:srgbClr val="0000FF"/>
                </a:solidFill>
                <a:sym typeface="Wingdings"/>
              </a:rPr>
              <a:t> Energy inefficient </a:t>
            </a:r>
          </a:p>
          <a:p>
            <a:pPr marL="344487" lvl="1" indent="0">
              <a:buNone/>
            </a:pPr>
            <a:r>
              <a:rPr lang="en-US" dirty="0">
                <a:solidFill>
                  <a:srgbClr val="0000FF"/>
                </a:solidFill>
                <a:sym typeface="Wingdings"/>
              </a:rPr>
              <a:t> Low performance</a:t>
            </a:r>
          </a:p>
          <a:p>
            <a:pPr marL="344487" lvl="1" indent="0">
              <a:buNone/>
            </a:pPr>
            <a:r>
              <a:rPr lang="en-US" dirty="0">
                <a:solidFill>
                  <a:srgbClr val="0000FF"/>
                </a:solidFill>
                <a:sym typeface="Wingdings"/>
              </a:rPr>
              <a:t> Complex</a:t>
            </a:r>
            <a:endParaRPr lang="en-US" dirty="0">
              <a:solidFill>
                <a:srgbClr val="0000FF"/>
              </a:solidFill>
            </a:endParaRPr>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3167686934"/>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Perils of Processor-Centric Design</a:t>
            </a:r>
          </a:p>
        </p:txBody>
      </p:sp>
      <p:sp>
        <p:nvSpPr>
          <p:cNvPr id="3" name="Content Placeholder 2"/>
          <p:cNvSpPr>
            <a:spLocks noGrp="1"/>
          </p:cNvSpPr>
          <p:nvPr>
            <p:ph idx="1"/>
          </p:nvPr>
        </p:nvSpPr>
        <p:spPr>
          <a:xfrm>
            <a:off x="228600" y="899573"/>
            <a:ext cx="8610600" cy="5193723"/>
          </a:xfrm>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6" name="Picture 5" descr="many-core3.eps"/>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954782"/>
            <a:ext cx="6146800" cy="4953000"/>
          </a:xfrm>
          <a:prstGeom prst="rect">
            <a:avLst/>
          </a:prstGeom>
          <a:noFill/>
          <a:ln w="9525">
            <a:noFill/>
            <a:miter lim="800000"/>
            <a:headEnd/>
            <a:tailEnd/>
          </a:ln>
        </p:spPr>
      </p:pic>
      <p:pic>
        <p:nvPicPr>
          <p:cNvPr id="7" name="Picture 23" descr="http://i.ehow.com/images/a04/ac/qb/format-hard-drive-xp-800X80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0433856">
            <a:off x="6691556" y="2327775"/>
            <a:ext cx="2124075" cy="212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Line 21"/>
          <p:cNvSpPr>
            <a:spLocks noChangeShapeType="1"/>
          </p:cNvSpPr>
          <p:nvPr/>
        </p:nvSpPr>
        <p:spPr bwMode="auto">
          <a:xfrm>
            <a:off x="6080368" y="3372350"/>
            <a:ext cx="1044575" cy="0"/>
          </a:xfrm>
          <a:prstGeom prst="line">
            <a:avLst/>
          </a:prstGeom>
          <a:noFill/>
          <a:ln w="38100">
            <a:solidFill>
              <a:srgbClr val="993300"/>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5" name="TextBox 4"/>
          <p:cNvSpPr txBox="1"/>
          <p:nvPr/>
        </p:nvSpPr>
        <p:spPr>
          <a:xfrm>
            <a:off x="611560" y="6021288"/>
            <a:ext cx="781195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ahoma"/>
                <a:ea typeface="+mn-ea"/>
                <a:cs typeface="+mn-cs"/>
              </a:rPr>
              <a:t>Most of the system is dedicated to storing and moving data </a:t>
            </a:r>
          </a:p>
        </p:txBody>
      </p:sp>
    </p:spTree>
    <p:extLst>
      <p:ext uri="{BB962C8B-B14F-4D97-AF65-F5344CB8AC3E}">
        <p14:creationId xmlns:p14="http://schemas.microsoft.com/office/powerpoint/2010/main" val="12706181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The Energy Perspective</a:t>
            </a:r>
          </a:p>
        </p:txBody>
      </p:sp>
      <p:sp>
        <p:nvSpPr>
          <p:cNvPr id="270338"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378AE50-A064-BF4D-97C5-B7B9F4FAAF3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33400" y="1016000"/>
            <a:ext cx="8113713" cy="530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6826250" y="1524000"/>
            <a:ext cx="20129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rPr>
              <a:t>Dally, HiPEAC 2015</a:t>
            </a:r>
          </a:p>
        </p:txBody>
      </p:sp>
      <p:sp>
        <p:nvSpPr>
          <p:cNvPr id="7" name="AutoShape 25"/>
          <p:cNvSpPr>
            <a:spLocks noChangeArrowheads="1"/>
          </p:cNvSpPr>
          <p:nvPr/>
        </p:nvSpPr>
        <p:spPr bwMode="auto">
          <a:xfrm>
            <a:off x="971600" y="2420888"/>
            <a:ext cx="2160240" cy="648071"/>
          </a:xfrm>
          <a:prstGeom prst="roundRect">
            <a:avLst>
              <a:gd name="adj" fmla="val 16667"/>
            </a:avLst>
          </a:prstGeom>
          <a:noFill/>
          <a:ln w="63500">
            <a:solidFill>
              <a:schemeClr val="tx2">
                <a:lumMod val="60000"/>
                <a:lumOff val="40000"/>
              </a:schemeClr>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AutoShape 25"/>
          <p:cNvSpPr>
            <a:spLocks noChangeArrowheads="1"/>
          </p:cNvSpPr>
          <p:nvPr/>
        </p:nvSpPr>
        <p:spPr bwMode="auto">
          <a:xfrm>
            <a:off x="5724128" y="2492896"/>
            <a:ext cx="2160240" cy="648071"/>
          </a:xfrm>
          <a:prstGeom prst="roundRect">
            <a:avLst>
              <a:gd name="adj" fmla="val 16667"/>
            </a:avLst>
          </a:prstGeom>
          <a:noFill/>
          <a:ln w="63500">
            <a:solidFill>
              <a:srgbClr val="FF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32082206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Data Movement vs. Computation Energy</a:t>
            </a:r>
          </a:p>
        </p:txBody>
      </p:sp>
      <p:sp>
        <p:nvSpPr>
          <p:cNvPr id="27033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378AE50-A064-BF4D-97C5-B7B9F4FAAF3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33400" y="1016000"/>
            <a:ext cx="8113713" cy="530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6826250" y="1524000"/>
            <a:ext cx="20129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rPr>
              <a:t>Dally, HiPEAC 2015</a:t>
            </a:r>
          </a:p>
        </p:txBody>
      </p:sp>
      <p:sp>
        <p:nvSpPr>
          <p:cNvPr id="7" name="AutoShape 25"/>
          <p:cNvSpPr>
            <a:spLocks noChangeArrowheads="1"/>
          </p:cNvSpPr>
          <p:nvPr/>
        </p:nvSpPr>
        <p:spPr bwMode="auto">
          <a:xfrm>
            <a:off x="971600" y="2420888"/>
            <a:ext cx="2160240" cy="648071"/>
          </a:xfrm>
          <a:prstGeom prst="roundRect">
            <a:avLst>
              <a:gd name="adj" fmla="val 16667"/>
            </a:avLst>
          </a:prstGeom>
          <a:noFill/>
          <a:ln w="63500">
            <a:solidFill>
              <a:schemeClr val="tx2">
                <a:lumMod val="60000"/>
                <a:lumOff val="40000"/>
              </a:schemeClr>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AutoShape 25"/>
          <p:cNvSpPr>
            <a:spLocks noChangeArrowheads="1"/>
          </p:cNvSpPr>
          <p:nvPr/>
        </p:nvSpPr>
        <p:spPr bwMode="auto">
          <a:xfrm>
            <a:off x="5724128" y="2492896"/>
            <a:ext cx="2160240" cy="648071"/>
          </a:xfrm>
          <a:prstGeom prst="roundRect">
            <a:avLst>
              <a:gd name="adj" fmla="val 16667"/>
            </a:avLst>
          </a:prstGeom>
          <a:noFill/>
          <a:ln w="63500">
            <a:solidFill>
              <a:srgbClr val="FF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 name="TextBox 2"/>
          <p:cNvSpPr txBox="1"/>
          <p:nvPr/>
        </p:nvSpPr>
        <p:spPr>
          <a:xfrm>
            <a:off x="-32358" y="4869160"/>
            <a:ext cx="9201750" cy="1261884"/>
          </a:xfrm>
          <a:prstGeom prst="rect">
            <a:avLst/>
          </a:prstGeom>
          <a:solidFill>
            <a:srgbClr val="FF6600"/>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Tahoma"/>
                <a:ea typeface="+mn-ea"/>
                <a:cs typeface="+mn-cs"/>
              </a:rPr>
              <a:t>A memory access consumes ~100-1000X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Tahoma"/>
                <a:ea typeface="+mn-ea"/>
                <a:cs typeface="+mn-cs"/>
              </a:rPr>
              <a:t>the energy of a complex addition </a:t>
            </a:r>
          </a:p>
        </p:txBody>
      </p:sp>
    </p:spTree>
    <p:extLst>
      <p:ext uri="{BB962C8B-B14F-4D97-AF65-F5344CB8AC3E}">
        <p14:creationId xmlns:p14="http://schemas.microsoft.com/office/powerpoint/2010/main" val="69585535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ea typeface="ＭＳ Ｐゴシック" charset="0"/>
                <a:cs typeface="ＭＳ Ｐゴシック" charset="0"/>
              </a:rPr>
              <a:t>Data Movement vs. Computation Energy</a:t>
            </a:r>
            <a:endParaRPr lang="en-US" dirty="0"/>
          </a:p>
        </p:txBody>
      </p:sp>
      <p:sp>
        <p:nvSpPr>
          <p:cNvPr id="3" name="Content Placeholder 2"/>
          <p:cNvSpPr>
            <a:spLocks noGrp="1"/>
          </p:cNvSpPr>
          <p:nvPr>
            <p:ph idx="1"/>
          </p:nvPr>
        </p:nvSpPr>
        <p:spPr>
          <a:xfrm>
            <a:off x="228600" y="1052736"/>
            <a:ext cx="8610600" cy="4876800"/>
          </a:xfrm>
        </p:spPr>
        <p:txBody>
          <a:bodyPr/>
          <a:lstStyle/>
          <a:p>
            <a:r>
              <a:rPr lang="en-US" dirty="0">
                <a:solidFill>
                  <a:srgbClr val="FF0000"/>
                </a:solidFill>
                <a:cs typeface="Adobe Garamond Pro"/>
              </a:rPr>
              <a:t>Data movement </a:t>
            </a:r>
            <a:r>
              <a:rPr lang="en-US" dirty="0">
                <a:solidFill>
                  <a:schemeClr val="tx2"/>
                </a:solidFill>
                <a:cs typeface="Adobe Garamond Pro"/>
              </a:rPr>
              <a:t>is a major system energy bottleneck</a:t>
            </a:r>
          </a:p>
          <a:p>
            <a:pPr lvl="1"/>
            <a:r>
              <a:rPr lang="en-US" sz="2000" dirty="0">
                <a:cs typeface="Adobe Garamond Pro"/>
              </a:rPr>
              <a:t>Comprises </a:t>
            </a:r>
            <a:r>
              <a:rPr lang="en-US" sz="2000" dirty="0">
                <a:solidFill>
                  <a:srgbClr val="0000FF"/>
                </a:solidFill>
                <a:cs typeface="Adobe Garamond Pro"/>
              </a:rPr>
              <a:t>41%</a:t>
            </a:r>
            <a:r>
              <a:rPr lang="en-US" sz="2000" dirty="0">
                <a:cs typeface="Adobe Garamond Pro"/>
              </a:rPr>
              <a:t> of mobile system energy during web browsing [2]</a:t>
            </a:r>
          </a:p>
          <a:p>
            <a:pPr lvl="1"/>
            <a:r>
              <a:rPr lang="en-US" sz="2000" dirty="0">
                <a:cs typeface="Adobe Garamond Pro"/>
              </a:rPr>
              <a:t>Costs </a:t>
            </a:r>
            <a:r>
              <a:rPr lang="en-US" sz="2000" dirty="0">
                <a:solidFill>
                  <a:srgbClr val="0000FF"/>
                </a:solidFill>
                <a:cs typeface="Adobe Garamond Pro"/>
              </a:rPr>
              <a:t>~115 </a:t>
            </a:r>
            <a:r>
              <a:rPr lang="en-US" sz="2000" dirty="0">
                <a:cs typeface="Adobe Garamond Pro"/>
              </a:rPr>
              <a:t>times as much energy as an ADD operation [1, 2]</a:t>
            </a:r>
          </a:p>
          <a:p>
            <a:endParaRPr lang="en-US" dirty="0">
              <a:solidFill>
                <a:schemeClr val="tx2"/>
              </a:solidFill>
              <a:cs typeface="Adobe Garamond Pro"/>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8072" y="2555875"/>
            <a:ext cx="7452320" cy="2817341"/>
          </a:xfrm>
          <a:prstGeom prst="rect">
            <a:avLst/>
          </a:prstGeom>
        </p:spPr>
      </p:pic>
      <p:sp>
        <p:nvSpPr>
          <p:cNvPr id="6" name="TextBox 5"/>
          <p:cNvSpPr txBox="1"/>
          <p:nvPr/>
        </p:nvSpPr>
        <p:spPr>
          <a:xfrm>
            <a:off x="35496" y="5805264"/>
            <a:ext cx="591865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[1]: Reducing data Movement Energy via Online Data Clustering and Encoding (MICRO’16)</a:t>
            </a:r>
          </a:p>
        </p:txBody>
      </p:sp>
      <p:sp>
        <p:nvSpPr>
          <p:cNvPr id="7" name="TextBox 6"/>
          <p:cNvSpPr txBox="1"/>
          <p:nvPr/>
        </p:nvSpPr>
        <p:spPr>
          <a:xfrm>
            <a:off x="76200" y="6033864"/>
            <a:ext cx="911411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[2]: Quantifying the energy cost of data movement for emerging smart phone workloads on mobile platforms (IISWC’14)</a:t>
            </a:r>
          </a:p>
        </p:txBody>
      </p:sp>
    </p:spTree>
    <p:extLst>
      <p:ext uri="{BB962C8B-B14F-4D97-AF65-F5344CB8AC3E}">
        <p14:creationId xmlns:p14="http://schemas.microsoft.com/office/powerpoint/2010/main" val="34609212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Waste in Mobile Devices</a:t>
            </a:r>
          </a:p>
        </p:txBody>
      </p:sp>
      <p:sp>
        <p:nvSpPr>
          <p:cNvPr id="3" name="Content Placeholder 2"/>
          <p:cNvSpPr>
            <a:spLocks noGrp="1"/>
          </p:cNvSpPr>
          <p:nvPr>
            <p:ph idx="1"/>
          </p:nvPr>
        </p:nvSpPr>
        <p:spPr>
          <a:xfrm>
            <a:off x="228600" y="1000472"/>
            <a:ext cx="8807896" cy="4876800"/>
          </a:xfrm>
        </p:spPr>
        <p:txBody>
          <a:bodyPr/>
          <a:lstStyle/>
          <a:p>
            <a:r>
              <a:rPr lang="en-US" sz="1500" dirty="0"/>
              <a:t>Amirali Boroumand, Saugata Ghose, </a:t>
            </a:r>
            <a:r>
              <a:rPr lang="en-US" sz="1500" dirty="0" err="1"/>
              <a:t>Youngsok</a:t>
            </a:r>
            <a:r>
              <a:rPr lang="en-US" sz="1500" dirty="0"/>
              <a:t> Kim, </a:t>
            </a:r>
            <a:r>
              <a:rPr lang="en-US" sz="1500" dirty="0" err="1"/>
              <a:t>Rachata</a:t>
            </a:r>
            <a:r>
              <a:rPr lang="en-US" sz="1500" dirty="0"/>
              <a:t> </a:t>
            </a:r>
            <a:r>
              <a:rPr lang="en-US" sz="1500" dirty="0" err="1"/>
              <a:t>Ausavarungnirun</a:t>
            </a:r>
            <a:r>
              <a:rPr lang="en-US" sz="1500" dirty="0"/>
              <a:t>, Eric </a:t>
            </a:r>
            <a:r>
              <a:rPr lang="en-US" sz="1500" dirty="0" err="1"/>
              <a:t>Shiu</a:t>
            </a:r>
            <a:r>
              <a:rPr lang="en-US" sz="1500" dirty="0"/>
              <a:t>, Rahul Thakur, </a:t>
            </a:r>
            <a:r>
              <a:rPr lang="en-US" sz="1500" dirty="0" err="1"/>
              <a:t>Daehyun</a:t>
            </a:r>
            <a:r>
              <a:rPr lang="en-US" sz="1500" dirty="0"/>
              <a:t> Kim, Aki </a:t>
            </a:r>
            <a:r>
              <a:rPr lang="en-US" sz="1500" dirty="0" err="1"/>
              <a:t>Kuusela</a:t>
            </a:r>
            <a:r>
              <a:rPr lang="en-US" sz="1500" dirty="0"/>
              <a:t>, Allan </a:t>
            </a:r>
            <a:r>
              <a:rPr lang="en-US" sz="1500" dirty="0" err="1"/>
              <a:t>Knies</a:t>
            </a:r>
            <a:r>
              <a:rPr lang="en-US" sz="1500" dirty="0"/>
              <a:t>, </a:t>
            </a:r>
            <a:r>
              <a:rPr lang="en-US" sz="1500" dirty="0" err="1"/>
              <a:t>Parthasarathy</a:t>
            </a:r>
            <a:r>
              <a:rPr lang="en-US" sz="1500" dirty="0"/>
              <a:t> </a:t>
            </a:r>
            <a:r>
              <a:rPr lang="en-US" sz="1500" dirty="0" err="1"/>
              <a:t>Ranganathan</a:t>
            </a:r>
            <a:r>
              <a:rPr lang="en-US" sz="1500" dirty="0"/>
              <a:t>, and Onur Mutlu,</a:t>
            </a:r>
            <a:br>
              <a:rPr lang="en-US" sz="1500" dirty="0"/>
            </a:br>
            <a:r>
              <a:rPr lang="en-US" sz="1500" b="1" dirty="0">
                <a:solidFill>
                  <a:srgbClr val="0432FF"/>
                </a:solidFill>
                <a:hlinkClick r:id="rId2">
                  <a:extLst>
                    <a:ext uri="{A12FA001-AC4F-418D-AE19-62706E023703}">
                      <ahyp:hlinkClr xmlns:ahyp="http://schemas.microsoft.com/office/drawing/2018/hyperlinkcolor" val="tx"/>
                    </a:ext>
                  </a:extLst>
                </a:hlinkClick>
              </a:rPr>
              <a:t>"Google Workloads for Consumer Devices: Mitigating Data Movement Bottlenecks"</a:t>
            </a:r>
            <a:r>
              <a:rPr lang="en-US" sz="1500" dirty="0">
                <a:solidFill>
                  <a:srgbClr val="0432FF"/>
                </a:solidFill>
              </a:rPr>
              <a:t> </a:t>
            </a:r>
            <a:br>
              <a:rPr lang="en-US" sz="1500" dirty="0">
                <a:solidFill>
                  <a:srgbClr val="0432FF"/>
                </a:solidFill>
              </a:rPr>
            </a:br>
            <a:r>
              <a:rPr lang="en-US" sz="1500" i="1" dirty="0"/>
              <a:t>Proceedings of the </a:t>
            </a:r>
            <a:r>
              <a:rPr lang="en-US" sz="1500" i="1" dirty="0">
                <a:hlinkClick r:id="rId3"/>
              </a:rPr>
              <a:t>23rd International Conference on Architectural Support for Programming Languages and Operating Systems</a:t>
            </a:r>
            <a:r>
              <a:rPr lang="en-US" sz="1500" i="1" dirty="0"/>
              <a:t> (</a:t>
            </a:r>
            <a:r>
              <a:rPr lang="en-US" sz="1500" b="1" i="1" dirty="0"/>
              <a:t>ASPLOS</a:t>
            </a:r>
            <a:r>
              <a:rPr lang="en-US" sz="1500" i="1" dirty="0"/>
              <a:t>)</a:t>
            </a:r>
            <a:r>
              <a:rPr lang="en-US" sz="1500" dirty="0"/>
              <a:t>, Williamsburg, VA, USA, March 2018.</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7DFC2F53-6D9B-6D4B-AC2B-8F1185D8A7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218136"/>
            <a:ext cx="9144000" cy="2235200"/>
          </a:xfrm>
          <a:prstGeom prst="rect">
            <a:avLst/>
          </a:prstGeom>
        </p:spPr>
      </p:pic>
      <p:sp>
        <p:nvSpPr>
          <p:cNvPr id="7" name="Rectangle 6">
            <a:extLst>
              <a:ext uri="{FF2B5EF4-FFF2-40B4-BE49-F238E27FC236}">
                <a16:creationId xmlns:a16="http://schemas.microsoft.com/office/drawing/2014/main" id="{6AD6B716-D4D6-E942-A52D-41F4F25A40CE}"/>
              </a:ext>
            </a:extLst>
          </p:cNvPr>
          <p:cNvSpPr/>
          <p:nvPr/>
        </p:nvSpPr>
        <p:spPr>
          <a:xfrm>
            <a:off x="0" y="2708920"/>
            <a:ext cx="9144000" cy="1031051"/>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3B812F"/>
                </a:solidFill>
                <a:effectLst/>
                <a:uLnTx/>
                <a:uFillTx/>
                <a:latin typeface="Tahoma"/>
                <a:ea typeface="+mn-ea"/>
                <a:cs typeface="+mn-cs"/>
              </a:rPr>
              <a:t>62.7%</a:t>
            </a:r>
            <a:r>
              <a:rPr kumimoji="0" lang="en-US" sz="3000" b="1" i="0" u="none" strike="noStrike" kern="1200" cap="none" spc="0" normalizeH="0" baseline="0" noProof="0" dirty="0">
                <a:ln>
                  <a:noFill/>
                </a:ln>
                <a:solidFill>
                  <a:srgbClr val="000000"/>
                </a:solidFill>
                <a:effectLst/>
                <a:uLnTx/>
                <a:uFillTx/>
                <a:latin typeface="Tahoma"/>
                <a:ea typeface="+mn-ea"/>
                <a:cs typeface="+mn-cs"/>
              </a:rPr>
              <a:t> of the total system energy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Tahoma"/>
                <a:ea typeface="+mn-ea"/>
                <a:cs typeface="+mn-cs"/>
              </a:rPr>
              <a:t>is spent on </a:t>
            </a:r>
            <a:r>
              <a:rPr kumimoji="0" lang="en-US" sz="3000" b="1" i="0" u="none" strike="noStrike" kern="1200" cap="none" spc="0" normalizeH="0" baseline="0" noProof="0" dirty="0">
                <a:ln>
                  <a:noFill/>
                </a:ln>
                <a:solidFill>
                  <a:srgbClr val="C00000"/>
                </a:solidFill>
                <a:effectLst/>
                <a:uLnTx/>
                <a:uFillTx/>
                <a:latin typeface="Tahoma"/>
                <a:ea typeface="+mn-ea"/>
                <a:cs typeface="+mn-cs"/>
              </a:rPr>
              <a:t>data movement</a:t>
            </a:r>
          </a:p>
        </p:txBody>
      </p:sp>
    </p:spTree>
    <p:extLst>
      <p:ext uri="{BB962C8B-B14F-4D97-AF65-F5344CB8AC3E}">
        <p14:creationId xmlns:p14="http://schemas.microsoft.com/office/powerpoint/2010/main" val="13252516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We Do Not Want to Move Data!</a:t>
            </a:r>
          </a:p>
        </p:txBody>
      </p:sp>
      <p:sp>
        <p:nvSpPr>
          <p:cNvPr id="27033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378AE50-A064-BF4D-97C5-B7B9F4FAAF3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33400" y="1016000"/>
            <a:ext cx="8113713" cy="530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6826250" y="1524000"/>
            <a:ext cx="20129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rPr>
              <a:t>Dally, HiPEAC 2015</a:t>
            </a:r>
          </a:p>
        </p:txBody>
      </p:sp>
      <p:sp>
        <p:nvSpPr>
          <p:cNvPr id="7" name="AutoShape 25"/>
          <p:cNvSpPr>
            <a:spLocks noChangeArrowheads="1"/>
          </p:cNvSpPr>
          <p:nvPr/>
        </p:nvSpPr>
        <p:spPr bwMode="auto">
          <a:xfrm>
            <a:off x="971600" y="2420888"/>
            <a:ext cx="2160240" cy="648071"/>
          </a:xfrm>
          <a:prstGeom prst="roundRect">
            <a:avLst>
              <a:gd name="adj" fmla="val 16667"/>
            </a:avLst>
          </a:prstGeom>
          <a:noFill/>
          <a:ln w="63500">
            <a:solidFill>
              <a:schemeClr val="tx2">
                <a:lumMod val="60000"/>
                <a:lumOff val="40000"/>
              </a:schemeClr>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AutoShape 25"/>
          <p:cNvSpPr>
            <a:spLocks noChangeArrowheads="1"/>
          </p:cNvSpPr>
          <p:nvPr/>
        </p:nvSpPr>
        <p:spPr bwMode="auto">
          <a:xfrm>
            <a:off x="5724128" y="2492896"/>
            <a:ext cx="2160240" cy="648071"/>
          </a:xfrm>
          <a:prstGeom prst="roundRect">
            <a:avLst>
              <a:gd name="adj" fmla="val 16667"/>
            </a:avLst>
          </a:prstGeom>
          <a:noFill/>
          <a:ln w="63500">
            <a:solidFill>
              <a:srgbClr val="FF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9" name="TextBox 8">
            <a:extLst>
              <a:ext uri="{FF2B5EF4-FFF2-40B4-BE49-F238E27FC236}">
                <a16:creationId xmlns:a16="http://schemas.microsoft.com/office/drawing/2014/main" id="{AD8786B6-2FA5-F746-BEAB-9E9E6CF3FEAC}"/>
              </a:ext>
            </a:extLst>
          </p:cNvPr>
          <p:cNvSpPr txBox="1"/>
          <p:nvPr/>
        </p:nvSpPr>
        <p:spPr>
          <a:xfrm>
            <a:off x="-32358" y="4869160"/>
            <a:ext cx="9201750" cy="1261884"/>
          </a:xfrm>
          <a:prstGeom prst="rect">
            <a:avLst/>
          </a:prstGeom>
          <a:solidFill>
            <a:srgbClr val="FF6600"/>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Tahoma"/>
                <a:ea typeface="+mn-ea"/>
                <a:cs typeface="+mn-cs"/>
              </a:rPr>
              <a:t>A memory access consumes ~100-1000X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Tahoma"/>
                <a:ea typeface="+mn-ea"/>
                <a:cs typeface="+mn-cs"/>
              </a:rPr>
              <a:t>the energy of a complex addition </a:t>
            </a:r>
          </a:p>
        </p:txBody>
      </p:sp>
    </p:spTree>
    <p:extLst>
      <p:ext uri="{BB962C8B-B14F-4D97-AF65-F5344CB8AC3E}">
        <p14:creationId xmlns:p14="http://schemas.microsoft.com/office/powerpoint/2010/main" val="275438620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A Paradigm Shift To </a:t>
            </a:r>
            <a:r>
              <a:rPr lang="is-IS" dirty="0"/>
              <a:t>…</a:t>
            </a:r>
            <a:endParaRPr lang="en-US" dirty="0"/>
          </a:p>
        </p:txBody>
      </p:sp>
      <p:sp>
        <p:nvSpPr>
          <p:cNvPr id="3" name="Content Placeholder 2"/>
          <p:cNvSpPr>
            <a:spLocks noGrp="1"/>
          </p:cNvSpPr>
          <p:nvPr>
            <p:ph idx="1"/>
          </p:nvPr>
        </p:nvSpPr>
        <p:spPr>
          <a:xfrm>
            <a:off x="228600" y="997527"/>
            <a:ext cx="8807896" cy="5193723"/>
          </a:xfrm>
        </p:spPr>
        <p:txBody>
          <a:bodyPr/>
          <a:lstStyle/>
          <a:p>
            <a:endParaRPr lang="en-US" dirty="0"/>
          </a:p>
          <a:p>
            <a:r>
              <a:rPr lang="en-US" sz="2800" dirty="0"/>
              <a:t>Enable computation with </a:t>
            </a:r>
            <a:r>
              <a:rPr lang="en-US" sz="2800" dirty="0">
                <a:solidFill>
                  <a:srgbClr val="0000FF"/>
                </a:solidFill>
              </a:rPr>
              <a:t>minimal data movement</a:t>
            </a:r>
          </a:p>
          <a:p>
            <a:endParaRPr lang="en-US" dirty="0"/>
          </a:p>
          <a:p>
            <a:endParaRPr lang="en-US" dirty="0"/>
          </a:p>
          <a:p>
            <a:r>
              <a:rPr lang="en-US" sz="2800" dirty="0">
                <a:solidFill>
                  <a:srgbClr val="0000FF"/>
                </a:solidFill>
              </a:rPr>
              <a:t>Compute where it makes sense</a:t>
            </a:r>
            <a:r>
              <a:rPr lang="en-US" sz="2800" dirty="0"/>
              <a:t> (</a:t>
            </a:r>
            <a:r>
              <a:rPr lang="en-US" sz="2800" dirty="0">
                <a:solidFill>
                  <a:srgbClr val="FF0000"/>
                </a:solidFill>
              </a:rPr>
              <a:t>where data resides</a:t>
            </a:r>
            <a:r>
              <a:rPr lang="en-US" sz="2800" dirty="0"/>
              <a:t>)</a:t>
            </a:r>
          </a:p>
          <a:p>
            <a:endParaRPr lang="en-US" dirty="0"/>
          </a:p>
          <a:p>
            <a:endParaRPr lang="en-US" dirty="0"/>
          </a:p>
          <a:p>
            <a:r>
              <a:rPr lang="en-US" sz="2800" dirty="0"/>
              <a:t>Make computing architectures more </a:t>
            </a:r>
            <a:r>
              <a:rPr lang="en-US" sz="2800" dirty="0">
                <a:solidFill>
                  <a:srgbClr val="0000FF"/>
                </a:solidFill>
              </a:rPr>
              <a:t>data-centric</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2529058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1A5712"/>
                </a:solidFill>
                <a:latin typeface="Garamond"/>
                <a:cs typeface="Garamond"/>
              </a:rPr>
              <a:t>Goal: Processing Inside Memory</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a:p>
            <a:endParaRPr lang="en-US" sz="2400" dirty="0">
              <a:latin typeface="Tahoma"/>
              <a:cs typeface="Tahoma"/>
            </a:endParaRPr>
          </a:p>
          <a:p>
            <a:r>
              <a:rPr lang="en-US" sz="2400" dirty="0">
                <a:latin typeface="Tahoma"/>
                <a:cs typeface="Tahoma"/>
              </a:rPr>
              <a:t>Many questions </a:t>
            </a:r>
            <a:r>
              <a:rPr lang="is-IS" sz="2400" dirty="0">
                <a:latin typeface="Tahoma"/>
                <a:cs typeface="Tahoma"/>
              </a:rPr>
              <a:t>… </a:t>
            </a:r>
            <a:r>
              <a:rPr lang="en-US" dirty="0">
                <a:cs typeface="Tahoma"/>
              </a:rPr>
              <a:t>How do we design the:</a:t>
            </a:r>
            <a:endParaRPr lang="is-IS" sz="2400" dirty="0">
              <a:latin typeface="Tahoma"/>
              <a:cs typeface="Tahoma"/>
            </a:endParaRPr>
          </a:p>
          <a:p>
            <a:pPr lvl="1"/>
            <a:r>
              <a:rPr lang="en-US" sz="2200" dirty="0">
                <a:latin typeface="Tahoma"/>
                <a:cs typeface="Tahoma"/>
              </a:rPr>
              <a:t>compute-capable memory &amp; controllers?</a:t>
            </a:r>
          </a:p>
          <a:p>
            <a:pPr lvl="1"/>
            <a:r>
              <a:rPr lang="en-US" sz="2200" dirty="0">
                <a:latin typeface="Tahoma"/>
                <a:cs typeface="Tahoma"/>
              </a:rPr>
              <a:t>processor chip and in-memory units?</a:t>
            </a:r>
          </a:p>
          <a:p>
            <a:pPr lvl="1"/>
            <a:r>
              <a:rPr lang="en-US" dirty="0">
                <a:latin typeface="Tahoma"/>
                <a:cs typeface="Tahoma"/>
              </a:rPr>
              <a:t>s</a:t>
            </a:r>
            <a:r>
              <a:rPr lang="en-US" sz="2200" dirty="0">
                <a:latin typeface="Tahoma"/>
                <a:cs typeface="Tahoma"/>
              </a:rPr>
              <a:t>oftware and hardware interfaces?</a:t>
            </a:r>
          </a:p>
          <a:p>
            <a:pPr lvl="1"/>
            <a:r>
              <a:rPr lang="en-US" sz="2200" dirty="0">
                <a:latin typeface="Tahoma"/>
                <a:cs typeface="Tahoma"/>
              </a:rPr>
              <a:t>system software, compilers, languages?</a:t>
            </a:r>
          </a:p>
          <a:p>
            <a:pPr lvl="1"/>
            <a:r>
              <a:rPr lang="en-US" sz="2200" dirty="0">
                <a:latin typeface="Tahoma"/>
                <a:cs typeface="Tahoma"/>
              </a:rPr>
              <a:t>algorithms and theoretical </a:t>
            </a:r>
            <a:r>
              <a:rPr lang="en-US" dirty="0">
                <a:latin typeface="Tahoma"/>
                <a:cs typeface="Tahoma"/>
              </a:rPr>
              <a:t>f</a:t>
            </a:r>
            <a:r>
              <a:rPr lang="en-US" sz="2200" dirty="0">
                <a:latin typeface="Tahoma"/>
                <a:cs typeface="Tahoma"/>
              </a:rPr>
              <a:t>oundations?</a:t>
            </a:r>
          </a:p>
        </p:txBody>
      </p:sp>
      <p:sp>
        <p:nvSpPr>
          <p:cNvPr id="4" name="Rectangle 5"/>
          <p:cNvSpPr>
            <a:spLocks/>
          </p:cNvSpPr>
          <p:nvPr/>
        </p:nvSpPr>
        <p:spPr bwMode="auto">
          <a:xfrm>
            <a:off x="1475656" y="1327945"/>
            <a:ext cx="1504950" cy="167640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5" name="Rectangle 6"/>
          <p:cNvSpPr>
            <a:spLocks/>
          </p:cNvSpPr>
          <p:nvPr/>
        </p:nvSpPr>
        <p:spPr bwMode="auto">
          <a:xfrm>
            <a:off x="1647106" y="2369345"/>
            <a:ext cx="1155700" cy="495300"/>
          </a:xfrm>
          <a:prstGeom prst="rect">
            <a:avLst/>
          </a:prstGeom>
          <a:solidFill>
            <a:srgbClr val="E6E6E6"/>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6" name="Rectangle 7"/>
          <p:cNvSpPr>
            <a:spLocks/>
          </p:cNvSpPr>
          <p:nvPr/>
        </p:nvSpPr>
        <p:spPr bwMode="auto">
          <a:xfrm>
            <a:off x="1882056" y="2432845"/>
            <a:ext cx="6604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yriad Pro Bold Cond" charset="0"/>
                <a:ea typeface="ＭＳ Ｐゴシック" charset="0"/>
                <a:cs typeface="Myriad Pro Bold Cond" charset="0"/>
                <a:sym typeface="Myriad Pro Bold Cond" charset="0"/>
              </a:rPr>
              <a:t>Cache</a:t>
            </a:r>
          </a:p>
        </p:txBody>
      </p:sp>
      <p:sp>
        <p:nvSpPr>
          <p:cNvPr id="7" name="Line 8"/>
          <p:cNvSpPr>
            <a:spLocks noChangeShapeType="1"/>
          </p:cNvSpPr>
          <p:nvPr/>
        </p:nvSpPr>
        <p:spPr bwMode="auto">
          <a:xfrm>
            <a:off x="2212256" y="2864645"/>
            <a:ext cx="0" cy="42545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8" name="Line 9"/>
          <p:cNvSpPr>
            <a:spLocks noChangeShapeType="1"/>
          </p:cNvSpPr>
          <p:nvPr/>
        </p:nvSpPr>
        <p:spPr bwMode="auto">
          <a:xfrm>
            <a:off x="2212256" y="2039145"/>
            <a:ext cx="0" cy="33655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9" name="Rectangle 10"/>
          <p:cNvSpPr>
            <a:spLocks/>
          </p:cNvSpPr>
          <p:nvPr/>
        </p:nvSpPr>
        <p:spPr bwMode="auto">
          <a:xfrm>
            <a:off x="1634406" y="1499395"/>
            <a:ext cx="1155700" cy="546100"/>
          </a:xfrm>
          <a:prstGeom prst="rect">
            <a:avLst/>
          </a:prstGeom>
          <a:solidFill>
            <a:srgbClr val="E6E6E6"/>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10" name="Rectangle 11"/>
          <p:cNvSpPr>
            <a:spLocks/>
          </p:cNvSpPr>
          <p:nvPr/>
        </p:nvSpPr>
        <p:spPr bwMode="auto">
          <a:xfrm>
            <a:off x="1691680" y="1584102"/>
            <a:ext cx="1008112"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yriad Pro Bold Cond" charset="0"/>
                <a:ea typeface="ＭＳ Ｐゴシック" charset="0"/>
                <a:cs typeface="Myriad Pro Bold Cond" charset="0"/>
                <a:sym typeface="Myriad Pro Bold Cond" charset="0"/>
              </a:rPr>
              <a:t>Processor</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yriad Pro Bold Cond" charset="0"/>
                <a:ea typeface="ＭＳ Ｐゴシック" charset="0"/>
                <a:cs typeface="Myriad Pro Bold Cond" charset="0"/>
                <a:sym typeface="Myriad Pro Bold Cond" charset="0"/>
              </a:rPr>
              <a:t>Core</a:t>
            </a:r>
          </a:p>
        </p:txBody>
      </p:sp>
      <p:sp>
        <p:nvSpPr>
          <p:cNvPr id="11" name="Rectangle 12"/>
          <p:cNvSpPr>
            <a:spLocks/>
          </p:cNvSpPr>
          <p:nvPr/>
        </p:nvSpPr>
        <p:spPr bwMode="auto">
          <a:xfrm>
            <a:off x="5735414" y="3372645"/>
            <a:ext cx="1212850"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yriad Pro Bold Cond" charset="0"/>
                <a:ea typeface="ＭＳ Ｐゴシック" charset="0"/>
                <a:cs typeface="Myriad Pro Bold Cond" charset="0"/>
                <a:sym typeface="Myriad Pro Bold Cond" charset="0"/>
              </a:rPr>
              <a:t> Interconnect</a:t>
            </a:r>
          </a:p>
        </p:txBody>
      </p:sp>
      <p:sp>
        <p:nvSpPr>
          <p:cNvPr id="12" name="Rectangle 13"/>
          <p:cNvSpPr>
            <a:spLocks/>
          </p:cNvSpPr>
          <p:nvPr/>
        </p:nvSpPr>
        <p:spPr bwMode="auto">
          <a:xfrm>
            <a:off x="3914056" y="1327945"/>
            <a:ext cx="2901950" cy="167640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13" name="Rectangle 14"/>
          <p:cNvSpPr>
            <a:spLocks/>
          </p:cNvSpPr>
          <p:nvPr/>
        </p:nvSpPr>
        <p:spPr bwMode="auto">
          <a:xfrm>
            <a:off x="5014764" y="1386535"/>
            <a:ext cx="1069404" cy="209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yriad Pro Bold Cond" charset="0"/>
                <a:ea typeface="ＭＳ Ｐゴシック" charset="0"/>
                <a:cs typeface="Myriad Pro Bold Cond" charset="0"/>
                <a:sym typeface="Myriad Pro Bold Cond" charset="0"/>
              </a:rPr>
              <a:t> Memory</a:t>
            </a:r>
          </a:p>
        </p:txBody>
      </p:sp>
      <p:sp>
        <p:nvSpPr>
          <p:cNvPr id="14" name="Line 15"/>
          <p:cNvSpPr>
            <a:spLocks noChangeShapeType="1"/>
          </p:cNvSpPr>
          <p:nvPr/>
        </p:nvSpPr>
        <p:spPr bwMode="auto">
          <a:xfrm>
            <a:off x="5364238" y="3011489"/>
            <a:ext cx="0" cy="31115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15" name="AutoShape 16"/>
          <p:cNvSpPr>
            <a:spLocks/>
          </p:cNvSpPr>
          <p:nvPr/>
        </p:nvSpPr>
        <p:spPr bwMode="auto">
          <a:xfrm>
            <a:off x="1482006" y="3295652"/>
            <a:ext cx="5327650" cy="76200"/>
          </a:xfrm>
          <a:prstGeom prst="roundRect">
            <a:avLst>
              <a:gd name="adj" fmla="val 50000"/>
            </a:avLst>
          </a:prstGeom>
          <a:solidFill>
            <a:srgbClr val="CDCDCD"/>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16" name="Rectangle 17"/>
          <p:cNvSpPr>
            <a:spLocks/>
          </p:cNvSpPr>
          <p:nvPr/>
        </p:nvSpPr>
        <p:spPr bwMode="auto">
          <a:xfrm>
            <a:off x="4022006" y="16200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17" name="Rectangle 18"/>
          <p:cNvSpPr>
            <a:spLocks/>
          </p:cNvSpPr>
          <p:nvPr/>
        </p:nvSpPr>
        <p:spPr bwMode="auto">
          <a:xfrm>
            <a:off x="4022006" y="186769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18" name="Rectangle 19"/>
          <p:cNvSpPr>
            <a:spLocks/>
          </p:cNvSpPr>
          <p:nvPr/>
        </p:nvSpPr>
        <p:spPr bwMode="auto">
          <a:xfrm>
            <a:off x="4022006" y="21153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19" name="Rectangle 20"/>
          <p:cNvSpPr>
            <a:spLocks/>
          </p:cNvSpPr>
          <p:nvPr/>
        </p:nvSpPr>
        <p:spPr bwMode="auto">
          <a:xfrm>
            <a:off x="4022006" y="236299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20" name="Rectangle 21"/>
          <p:cNvSpPr>
            <a:spLocks/>
          </p:cNvSpPr>
          <p:nvPr/>
        </p:nvSpPr>
        <p:spPr bwMode="auto">
          <a:xfrm>
            <a:off x="4022006" y="26106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21" name="Rectangle 22"/>
          <p:cNvSpPr>
            <a:spLocks/>
          </p:cNvSpPr>
          <p:nvPr/>
        </p:nvSpPr>
        <p:spPr bwMode="auto">
          <a:xfrm>
            <a:off x="5571406" y="16200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22" name="Rectangle 23"/>
          <p:cNvSpPr>
            <a:spLocks/>
          </p:cNvSpPr>
          <p:nvPr/>
        </p:nvSpPr>
        <p:spPr bwMode="auto">
          <a:xfrm>
            <a:off x="5571406" y="186769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23" name="Rectangle 24"/>
          <p:cNvSpPr>
            <a:spLocks/>
          </p:cNvSpPr>
          <p:nvPr/>
        </p:nvSpPr>
        <p:spPr bwMode="auto">
          <a:xfrm>
            <a:off x="5571406" y="21153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24" name="Rectangle 25"/>
          <p:cNvSpPr>
            <a:spLocks/>
          </p:cNvSpPr>
          <p:nvPr/>
        </p:nvSpPr>
        <p:spPr bwMode="auto">
          <a:xfrm>
            <a:off x="5571406" y="236299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25" name="Rectangle 26"/>
          <p:cNvSpPr>
            <a:spLocks/>
          </p:cNvSpPr>
          <p:nvPr/>
        </p:nvSpPr>
        <p:spPr bwMode="auto">
          <a:xfrm>
            <a:off x="5571406" y="26106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26" name="Rectangle 27"/>
          <p:cNvSpPr>
            <a:spLocks/>
          </p:cNvSpPr>
          <p:nvPr/>
        </p:nvSpPr>
        <p:spPr bwMode="auto">
          <a:xfrm>
            <a:off x="1736006" y="2674145"/>
            <a:ext cx="977900" cy="146050"/>
          </a:xfrm>
          <a:prstGeom prst="rect">
            <a:avLst/>
          </a:prstGeom>
          <a:solidFill>
            <a:srgbClr val="FD9A00"/>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27" name="Line 28"/>
          <p:cNvSpPr>
            <a:spLocks noChangeShapeType="1"/>
          </p:cNvSpPr>
          <p:nvPr/>
        </p:nvSpPr>
        <p:spPr bwMode="auto">
          <a:xfrm>
            <a:off x="6917606" y="1557078"/>
            <a:ext cx="0" cy="1270000"/>
          </a:xfrm>
          <a:prstGeom prst="line">
            <a:avLst/>
          </a:prstGeom>
          <a:noFill/>
          <a:ln w="25400" cap="flat">
            <a:solidFill>
              <a:schemeClr val="tx1"/>
            </a:solidFill>
            <a:prstDash val="solid"/>
            <a:miter lim="800000"/>
            <a:headEnd type="triangle" w="med" len="sm"/>
            <a:tailEnd type="triangle" w="med" len="sm"/>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28" name="Rectangle 29"/>
          <p:cNvSpPr>
            <a:spLocks/>
          </p:cNvSpPr>
          <p:nvPr/>
        </p:nvSpPr>
        <p:spPr bwMode="auto">
          <a:xfrm>
            <a:off x="7020272" y="1530934"/>
            <a:ext cx="1368152" cy="1380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Myriad Pro Bold Cond" charset="0"/>
                <a:ea typeface="ＭＳ Ｐゴシック" charset="0"/>
                <a:cs typeface="Myriad Pro Bold Cond" charset="0"/>
                <a:sym typeface="Myriad Pro Bold Cond" charset="0"/>
              </a:rPr>
              <a:t>Database</a:t>
            </a:r>
          </a:p>
          <a:p>
            <a:pPr marL="0" marR="0" lvl="0" indent="0" algn="l" defTabSz="457200" rtl="0" eaLnBrk="1" fontAlgn="auto" latinLnBrk="0" hangingPunct="1">
              <a:lnSpc>
                <a:spcPct val="8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Myriad Pro Bold Cond" charset="0"/>
              <a:ea typeface="ＭＳ Ｐゴシック" charset="0"/>
              <a:cs typeface="Myriad Pro Bold Cond" charset="0"/>
              <a:sym typeface="Myriad Pro Bold Cond" charset="0"/>
            </a:endParaRP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Myriad Pro Bold Cond" charset="0"/>
                <a:ea typeface="ＭＳ Ｐゴシック" charset="0"/>
                <a:cs typeface="Myriad Pro Bold Cond" charset="0"/>
                <a:sym typeface="Myriad Pro Bold Cond" charset="0"/>
              </a:rPr>
              <a:t>Graphs</a:t>
            </a:r>
          </a:p>
          <a:p>
            <a:pPr marL="0" marR="0" lvl="0" indent="0" algn="l" defTabSz="457200" rtl="0" eaLnBrk="1" fontAlgn="auto" latinLnBrk="0" hangingPunct="1">
              <a:lnSpc>
                <a:spcPct val="8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Myriad Pro Bold Cond" charset="0"/>
              <a:ea typeface="ＭＳ Ｐゴシック" charset="0"/>
              <a:cs typeface="Myriad Pro Bold Cond" charset="0"/>
              <a:sym typeface="Myriad Pro Bold Cond" charset="0"/>
            </a:endParaRP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Myriad Pro Bold Cond" charset="0"/>
                <a:ea typeface="ＭＳ Ｐゴシック" charset="0"/>
                <a:cs typeface="Myriad Pro Bold Cond" charset="0"/>
                <a:sym typeface="Myriad Pro Bold Cond" charset="0"/>
              </a:rPr>
              <a:t>Media </a:t>
            </a:r>
            <a:r>
              <a:rPr kumimoji="0" lang="en-US" sz="2400" b="0" i="0" u="none" strike="noStrike" kern="1200" cap="none" spc="0" normalizeH="0" baseline="0" noProof="0" dirty="0">
                <a:ln>
                  <a:noFill/>
                </a:ln>
                <a:solidFill>
                  <a:srgbClr val="000000"/>
                </a:solidFill>
                <a:effectLst/>
                <a:uLnTx/>
                <a:uFillTx/>
                <a:latin typeface="Myriad Pro Bold Cond" charset="0"/>
                <a:ea typeface="ＭＳ Ｐゴシック" charset="0"/>
                <a:cs typeface="Myriad Pro Bold Cond" charset="0"/>
                <a:sym typeface="Myriad Pro Bold Cond" charset="0"/>
              </a:rPr>
              <a:t> </a:t>
            </a:r>
          </a:p>
        </p:txBody>
      </p:sp>
      <p:sp>
        <p:nvSpPr>
          <p:cNvPr id="29" name="Freeform 30"/>
          <p:cNvSpPr>
            <a:spLocks/>
          </p:cNvSpPr>
          <p:nvPr/>
        </p:nvSpPr>
        <p:spPr bwMode="auto">
          <a:xfrm>
            <a:off x="1835696" y="2060848"/>
            <a:ext cx="3742060" cy="1451497"/>
          </a:xfrm>
          <a:custGeom>
            <a:avLst/>
            <a:gdLst>
              <a:gd name="T0" fmla="*/ 21600 w 21600"/>
              <a:gd name="T1" fmla="*/ 12000 h 21600"/>
              <a:gd name="T2" fmla="*/ 21600 w 21600"/>
              <a:gd name="T3" fmla="*/ 21600 h 21600"/>
              <a:gd name="T4" fmla="*/ 0 w 21600"/>
              <a:gd name="T5" fmla="*/ 21600 h 21600"/>
              <a:gd name="T6" fmla="*/ 0 w 21600"/>
              <a:gd name="T7" fmla="*/ 0 h 21600"/>
            </a:gdLst>
            <a:ahLst/>
            <a:cxnLst>
              <a:cxn ang="0">
                <a:pos x="T0" y="T1"/>
              </a:cxn>
              <a:cxn ang="0">
                <a:pos x="T2" y="T3"/>
              </a:cxn>
              <a:cxn ang="0">
                <a:pos x="T4" y="T5"/>
              </a:cxn>
              <a:cxn ang="0">
                <a:pos x="T6" y="T7"/>
              </a:cxn>
            </a:cxnLst>
            <a:rect l="0" t="0" r="r" b="b"/>
            <a:pathLst>
              <a:path w="21600" h="21600">
                <a:moveTo>
                  <a:pt x="21600" y="12000"/>
                </a:moveTo>
                <a:lnTo>
                  <a:pt x="21600" y="21600"/>
                </a:lnTo>
                <a:lnTo>
                  <a:pt x="0" y="21600"/>
                </a:lnTo>
                <a:lnTo>
                  <a:pt x="0" y="0"/>
                </a:lnTo>
              </a:path>
            </a:pathLst>
          </a:custGeom>
          <a:noFill/>
          <a:ln w="101600" cap="flat">
            <a:solidFill>
              <a:srgbClr val="D90B00"/>
            </a:solidFill>
            <a:prstDash val="solid"/>
            <a:miter lim="800000"/>
            <a:headEnd type="none" w="med" len="med"/>
            <a:tailEnd type="triangle" w="med" len="med"/>
          </a:ln>
          <a:effectLst>
            <a:outerShdw blurRad="76200" dist="380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grpSp>
        <p:nvGrpSpPr>
          <p:cNvPr id="30" name="Group 34"/>
          <p:cNvGrpSpPr>
            <a:grpSpLocks/>
          </p:cNvGrpSpPr>
          <p:nvPr/>
        </p:nvGrpSpPr>
        <p:grpSpPr bwMode="auto">
          <a:xfrm>
            <a:off x="2195737" y="2122489"/>
            <a:ext cx="3661420" cy="1090487"/>
            <a:chOff x="0" y="0"/>
            <a:chExt cx="4219" cy="1352"/>
          </a:xfrm>
        </p:grpSpPr>
        <p:sp>
          <p:nvSpPr>
            <p:cNvPr id="31" name="Rectangle 31"/>
            <p:cNvSpPr>
              <a:spLocks/>
            </p:cNvSpPr>
            <p:nvPr/>
          </p:nvSpPr>
          <p:spPr bwMode="auto">
            <a:xfrm>
              <a:off x="2987" y="880"/>
              <a:ext cx="1232" cy="184"/>
            </a:xfrm>
            <a:prstGeom prst="rect">
              <a:avLst/>
            </a:prstGeom>
            <a:solidFill>
              <a:srgbClr val="FD9A00"/>
            </a:solidFill>
            <a:ln w="25400" cap="flat">
              <a:solidFill>
                <a:schemeClr val="tx1"/>
              </a:solidFill>
              <a:prstDash val="solid"/>
              <a:miter lim="800000"/>
              <a:headEnd type="none" w="med" len="med"/>
              <a:tailEnd type="none" w="med" len="med"/>
            </a:ln>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32" name="Freeform 32"/>
            <p:cNvSpPr>
              <a:spLocks/>
            </p:cNvSpPr>
            <p:nvPr/>
          </p:nvSpPr>
          <p:spPr bwMode="auto">
            <a:xfrm>
              <a:off x="0" y="0"/>
              <a:ext cx="3651" cy="1352"/>
            </a:xfrm>
            <a:custGeom>
              <a:avLst/>
              <a:gdLst>
                <a:gd name="T0" fmla="*/ 21600 w 21600"/>
                <a:gd name="T1" fmla="*/ 15330 h 21600"/>
                <a:gd name="T2" fmla="*/ 21600 w 21600"/>
                <a:gd name="T3" fmla="*/ 21600 h 21600"/>
                <a:gd name="T4" fmla="*/ 0 w 21600"/>
                <a:gd name="T5" fmla="*/ 21600 h 21600"/>
                <a:gd name="T6" fmla="*/ 0 w 21600"/>
                <a:gd name="T7" fmla="*/ 0 h 21600"/>
              </a:gdLst>
              <a:ahLst/>
              <a:cxnLst>
                <a:cxn ang="0">
                  <a:pos x="T0" y="T1"/>
                </a:cxn>
                <a:cxn ang="0">
                  <a:pos x="T2" y="T3"/>
                </a:cxn>
                <a:cxn ang="0">
                  <a:pos x="T4" y="T5"/>
                </a:cxn>
                <a:cxn ang="0">
                  <a:pos x="T6" y="T7"/>
                </a:cxn>
              </a:cxnLst>
              <a:rect l="0" t="0" r="r" b="b"/>
              <a:pathLst>
                <a:path w="21600" h="21600">
                  <a:moveTo>
                    <a:pt x="21600" y="15330"/>
                  </a:moveTo>
                  <a:lnTo>
                    <a:pt x="21600" y="21600"/>
                  </a:lnTo>
                  <a:lnTo>
                    <a:pt x="0" y="21600"/>
                  </a:lnTo>
                  <a:lnTo>
                    <a:pt x="0" y="0"/>
                  </a:lnTo>
                </a:path>
              </a:pathLst>
            </a:custGeom>
            <a:noFill/>
            <a:ln w="101600" cap="flat">
              <a:solidFill>
                <a:srgbClr val="D90B00"/>
              </a:solidFill>
              <a:prstDash val="solid"/>
              <a:miter lim="800000"/>
              <a:headEnd type="triangle" w="med" len="med"/>
              <a:tailEnd type="none" w="med" len="med"/>
            </a:ln>
            <a:effectLst>
              <a:outerShdw blurRad="76200" dist="380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33" name="Rectangle 33"/>
            <p:cNvSpPr>
              <a:spLocks/>
            </p:cNvSpPr>
            <p:nvPr/>
          </p:nvSpPr>
          <p:spPr bwMode="auto">
            <a:xfrm>
              <a:off x="1245" y="1010"/>
              <a:ext cx="1528" cy="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90B00"/>
                  </a:solidFill>
                  <a:effectLst/>
                  <a:uLnTx/>
                  <a:uFillTx/>
                  <a:latin typeface="Myriad Pro Bold Cond" charset="0"/>
                  <a:ea typeface="ＭＳ Ｐゴシック" charset="0"/>
                  <a:cs typeface="Myriad Pro Bold Cond" charset="0"/>
                  <a:sym typeface="Myriad Pro Bold Cond" charset="0"/>
                </a:rPr>
                <a:t>Query</a:t>
              </a:r>
            </a:p>
          </p:txBody>
        </p:sp>
      </p:grpSp>
      <p:sp>
        <p:nvSpPr>
          <p:cNvPr id="34" name="Rectangle 35"/>
          <p:cNvSpPr>
            <a:spLocks/>
          </p:cNvSpPr>
          <p:nvPr/>
        </p:nvSpPr>
        <p:spPr bwMode="auto">
          <a:xfrm>
            <a:off x="3287142" y="3607047"/>
            <a:ext cx="1212850"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0B00"/>
                </a:solidFill>
                <a:effectLst/>
                <a:uLnTx/>
                <a:uFillTx/>
                <a:latin typeface="Myriad Pro Bold Cond" charset="0"/>
                <a:ea typeface="ＭＳ Ｐゴシック" charset="0"/>
                <a:cs typeface="Myriad Pro Bold Cond" charset="0"/>
                <a:sym typeface="Myriad Pro Bold Cond" charset="0"/>
              </a:rPr>
              <a:t>Results</a:t>
            </a:r>
          </a:p>
        </p:txBody>
      </p:sp>
      <p:sp>
        <p:nvSpPr>
          <p:cNvPr id="35" name="Rounded Rectangle 34"/>
          <p:cNvSpPr>
            <a:spLocks noChangeArrowheads="1"/>
          </p:cNvSpPr>
          <p:nvPr/>
        </p:nvSpPr>
        <p:spPr bwMode="auto">
          <a:xfrm rot="5400000">
            <a:off x="6568243" y="1366158"/>
            <a:ext cx="2133601" cy="1650776"/>
          </a:xfrm>
          <a:prstGeom prst="roundRect">
            <a:avLst>
              <a:gd name="adj" fmla="val 16667"/>
            </a:avLst>
          </a:prstGeom>
          <a:noFill/>
          <a:ln w="1143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yriad Pro Bold Cond"/>
              <a:ea typeface="ヒラギノ角ゴ ProN W6"/>
              <a:cs typeface="ヒラギノ角ゴ ProN W6"/>
            </a:endParaRPr>
          </a:p>
        </p:txBody>
      </p:sp>
      <p:sp>
        <p:nvSpPr>
          <p:cNvPr id="36" name="Text Box 17"/>
          <p:cNvSpPr txBox="1">
            <a:spLocks noChangeArrowheads="1"/>
          </p:cNvSpPr>
          <p:nvPr/>
        </p:nvSpPr>
        <p:spPr bwMode="auto">
          <a:xfrm>
            <a:off x="6957984" y="5274518"/>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37" name="Text Box 18"/>
          <p:cNvSpPr txBox="1">
            <a:spLocks noChangeAspect="1" noChangeArrowheads="1"/>
          </p:cNvSpPr>
          <p:nvPr/>
        </p:nvSpPr>
        <p:spPr bwMode="auto">
          <a:xfrm>
            <a:off x="6957984" y="4903043"/>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38" name="Text Box 19"/>
          <p:cNvSpPr txBox="1">
            <a:spLocks noChangeAspect="1" noChangeArrowheads="1"/>
          </p:cNvSpPr>
          <p:nvPr/>
        </p:nvSpPr>
        <p:spPr bwMode="auto">
          <a:xfrm>
            <a:off x="6954809" y="4238724"/>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39" name="Text Box 20"/>
          <p:cNvSpPr txBox="1">
            <a:spLocks noChangeAspect="1" noChangeArrowheads="1"/>
          </p:cNvSpPr>
          <p:nvPr/>
        </p:nvSpPr>
        <p:spPr bwMode="auto">
          <a:xfrm>
            <a:off x="6954809" y="3867249"/>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40" name="Text Box 21"/>
          <p:cNvSpPr txBox="1">
            <a:spLocks noChangeAspect="1" noChangeArrowheads="1"/>
          </p:cNvSpPr>
          <p:nvPr/>
        </p:nvSpPr>
        <p:spPr bwMode="auto">
          <a:xfrm>
            <a:off x="6954809" y="3500536"/>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41" name="Text Box 22"/>
          <p:cNvSpPr txBox="1">
            <a:spLocks noChangeAspect="1" noChangeArrowheads="1"/>
          </p:cNvSpPr>
          <p:nvPr/>
        </p:nvSpPr>
        <p:spPr bwMode="auto">
          <a:xfrm>
            <a:off x="6957984" y="564758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a:ea typeface="+mn-ea"/>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a:ea typeface="+mn-ea"/>
              <a:cs typeface="Arial" charset="0"/>
            </a:endParaRPr>
          </a:p>
        </p:txBody>
      </p:sp>
      <p:sp>
        <p:nvSpPr>
          <p:cNvPr id="42" name="Text Box 23"/>
          <p:cNvSpPr txBox="1">
            <a:spLocks noChangeAspect="1" noChangeArrowheads="1"/>
          </p:cNvSpPr>
          <p:nvPr/>
        </p:nvSpPr>
        <p:spPr bwMode="auto">
          <a:xfrm>
            <a:off x="6957984" y="6019055"/>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43" name="Text Box 24"/>
          <p:cNvSpPr txBox="1">
            <a:spLocks noChangeAspect="1" noChangeArrowheads="1"/>
          </p:cNvSpPr>
          <p:nvPr/>
        </p:nvSpPr>
        <p:spPr bwMode="auto">
          <a:xfrm>
            <a:off x="6957984" y="4580656"/>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44" name="Text Box 23"/>
          <p:cNvSpPr txBox="1">
            <a:spLocks noChangeAspect="1" noChangeArrowheads="1"/>
          </p:cNvSpPr>
          <p:nvPr/>
        </p:nvSpPr>
        <p:spPr bwMode="auto">
          <a:xfrm>
            <a:off x="6959572" y="6374655"/>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45" name="Rounded Rectangle 44"/>
          <p:cNvSpPr>
            <a:spLocks noChangeArrowheads="1"/>
          </p:cNvSpPr>
          <p:nvPr/>
        </p:nvSpPr>
        <p:spPr bwMode="auto">
          <a:xfrm rot="5400000">
            <a:off x="6849380" y="3977716"/>
            <a:ext cx="2232248" cy="2286000"/>
          </a:xfrm>
          <a:prstGeom prst="roundRect">
            <a:avLst>
              <a:gd name="adj" fmla="val 16667"/>
            </a:avLst>
          </a:prstGeom>
          <a:noFill/>
          <a:ln w="444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mn-ea"/>
              <a:cs typeface="+mn-cs"/>
            </a:endParaRPr>
          </a:p>
        </p:txBody>
      </p:sp>
    </p:spTree>
    <p:extLst>
      <p:ext uri="{BB962C8B-B14F-4D97-AF65-F5344CB8AC3E}">
        <p14:creationId xmlns:p14="http://schemas.microsoft.com/office/powerpoint/2010/main" val="26349151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utoUpdateAnimBg="0"/>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68760"/>
            <a:ext cx="7924800" cy="1752600"/>
          </a:xfrm>
        </p:spPr>
        <p:txBody>
          <a:bodyPr/>
          <a:lstStyle/>
          <a:p>
            <a:r>
              <a:rPr lang="en-US" sz="6000" dirty="0"/>
              <a:t>Processing in Memory:</a:t>
            </a:r>
            <a:br>
              <a:rPr lang="en-US" sz="6000" dirty="0"/>
            </a:br>
            <a:r>
              <a:rPr lang="en-US" sz="6000"/>
              <a:t>		Two </a:t>
            </a:r>
            <a:r>
              <a:rPr lang="en-US" sz="6000" dirty="0"/>
              <a:t>Approaches</a:t>
            </a:r>
            <a:endParaRPr lang="en-US" sz="6000" b="1" dirty="0"/>
          </a:p>
        </p:txBody>
      </p:sp>
      <p:sp>
        <p:nvSpPr>
          <p:cNvPr id="3" name="Subtitle 2"/>
          <p:cNvSpPr>
            <a:spLocks noGrp="1"/>
          </p:cNvSpPr>
          <p:nvPr>
            <p:ph type="subTitle" idx="1"/>
          </p:nvPr>
        </p:nvSpPr>
        <p:spPr>
          <a:xfrm>
            <a:off x="685800" y="4484712"/>
            <a:ext cx="7848600" cy="1752600"/>
          </a:xfrm>
        </p:spPr>
        <p:txBody>
          <a:bodyPr/>
          <a:lstStyle/>
          <a:p>
            <a:pPr algn="l"/>
            <a:r>
              <a:rPr lang="en-US" sz="3600" dirty="0">
                <a:solidFill>
                  <a:srgbClr val="0000FF"/>
                </a:solidFill>
              </a:rPr>
              <a:t>1. Minimally changing memory chips</a:t>
            </a:r>
          </a:p>
          <a:p>
            <a:pPr algn="l"/>
            <a:r>
              <a:rPr lang="en-US" sz="3600" dirty="0"/>
              <a:t>2. Exploiting 3D-stacked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441415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8|4.7|6.4"/>
</p:tagLst>
</file>

<file path=ppt/tags/tag2.xml><?xml version="1.0" encoding="utf-8"?>
<p:tagLst xmlns:a="http://schemas.openxmlformats.org/drawingml/2006/main" xmlns:r="http://schemas.openxmlformats.org/officeDocument/2006/relationships" xmlns:p="http://schemas.openxmlformats.org/presentationml/2006/main">
  <p:tag name="TIMING" val="|0.7|8.6"/>
</p:tagLst>
</file>

<file path=ppt/tags/tag3.xml><?xml version="1.0" encoding="utf-8"?>
<p:tagLst xmlns:a="http://schemas.openxmlformats.org/drawingml/2006/main" xmlns:r="http://schemas.openxmlformats.org/officeDocument/2006/relationships" xmlns:p="http://schemas.openxmlformats.org/presentationml/2006/main">
  <p:tag name="TIMING" val="|19.9|10.3"/>
</p:tagLst>
</file>

<file path=ppt/tags/tag4.xml><?xml version="1.0" encoding="utf-8"?>
<p:tagLst xmlns:a="http://schemas.openxmlformats.org/drawingml/2006/main" xmlns:r="http://schemas.openxmlformats.org/officeDocument/2006/relationships" xmlns:p="http://schemas.openxmlformats.org/presentationml/2006/main">
  <p:tag name="TIMING" val="|8.4|5|6.7|4.9|9.2|10.8"/>
</p:tagLst>
</file>

<file path=ppt/tags/tag5.xml><?xml version="1.0" encoding="utf-8"?>
<p:tagLst xmlns:a="http://schemas.openxmlformats.org/drawingml/2006/main" xmlns:r="http://schemas.openxmlformats.org/officeDocument/2006/relationships" xmlns:p="http://schemas.openxmlformats.org/presentationml/2006/main">
  <p:tag name="TIMING" val="|6.4|6.4"/>
</p:tagLst>
</file>

<file path=ppt/theme/_rels/theme35.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9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5.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1.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Title &amp; Bullet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Title &amp; Bullets">
      <a:majorFont>
        <a:latin typeface="Myriad Pro Bold Cond"/>
        <a:ea typeface="ヒラギノ角ゴ ProN W6"/>
        <a:cs typeface="ヒラギノ角ゴ ProN W6"/>
      </a:majorFont>
      <a:minorFont>
        <a:latin typeface="Myriad Pro Bold Con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2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7_sesha-theme">
  <a:themeElements>
    <a:clrScheme name="Custom 1">
      <a:dk1>
        <a:sysClr val="windowText" lastClr="000000"/>
      </a:dk1>
      <a:lt1>
        <a:sysClr val="window" lastClr="FFFFFF"/>
      </a:lt1>
      <a:dk2>
        <a:srgbClr val="1F497D"/>
      </a:dk2>
      <a:lt2>
        <a:srgbClr val="EEECE1"/>
      </a:lt2>
      <a:accent1>
        <a:srgbClr val="FDC600"/>
      </a:accent1>
      <a:accent2>
        <a:srgbClr val="C00000"/>
      </a:accent2>
      <a:accent3>
        <a:srgbClr val="0061FF"/>
      </a:accent3>
      <a:accent4>
        <a:srgbClr val="3C3C3C"/>
      </a:accent4>
      <a:accent5>
        <a:srgbClr val="009900"/>
      </a:accent5>
      <a:accent6>
        <a:srgbClr val="777777"/>
      </a:accent6>
      <a:hlink>
        <a:srgbClr val="0000FF"/>
      </a:hlink>
      <a:folHlink>
        <a:srgbClr val="800080"/>
      </a:folHlink>
    </a:clrScheme>
    <a:fontScheme name="Sesha">
      <a:majorFont>
        <a:latin typeface="Myriad Pro Cond"/>
        <a:ea typeface=""/>
        <a:cs typeface=""/>
      </a:majorFont>
      <a:minorFont>
        <a:latin typeface="Myriad Pro C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2"/>
          </a:solidFill>
          <a:headEnd type="none" w="med" len="med"/>
          <a:tailEnd type="arrow" w="med" len="me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lumMod val="75000"/>
              <a:lumOff val="2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800" b="1" dirty="0" smtClean="0">
            <a:solidFill>
              <a:schemeClr val="tx1">
                <a:lumMod val="75000"/>
                <a:lumOff val="25000"/>
              </a:schemeClr>
            </a:solidFill>
          </a:defRPr>
        </a:defPPr>
      </a:lstStyle>
    </a:txDef>
  </a:objectDefaults>
  <a:extraClrSchemeLst/>
</a:theme>
</file>

<file path=ppt/theme/theme41.xml><?xml version="1.0" encoding="utf-8"?>
<a:theme xmlns:a="http://schemas.openxmlformats.org/drawingml/2006/main" name="15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3_sesha-theme">
  <a:themeElements>
    <a:clrScheme name="Custom 1">
      <a:dk1>
        <a:sysClr val="windowText" lastClr="000000"/>
      </a:dk1>
      <a:lt1>
        <a:sysClr val="window" lastClr="FFFFFF"/>
      </a:lt1>
      <a:dk2>
        <a:srgbClr val="1F497D"/>
      </a:dk2>
      <a:lt2>
        <a:srgbClr val="EEECE1"/>
      </a:lt2>
      <a:accent1>
        <a:srgbClr val="FDC600"/>
      </a:accent1>
      <a:accent2>
        <a:srgbClr val="C00000"/>
      </a:accent2>
      <a:accent3>
        <a:srgbClr val="0061FF"/>
      </a:accent3>
      <a:accent4>
        <a:srgbClr val="3C3C3C"/>
      </a:accent4>
      <a:accent5>
        <a:srgbClr val="00B3B3"/>
      </a:accent5>
      <a:accent6>
        <a:srgbClr val="777777"/>
      </a:accent6>
      <a:hlink>
        <a:srgbClr val="0000FF"/>
      </a:hlink>
      <a:folHlink>
        <a:srgbClr val="800080"/>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3200" b="1" dirty="0" smtClean="0">
            <a:effectLst>
              <a:outerShdw blurRad="38100" dist="38100" dir="2700000" algn="tl">
                <a:srgbClr val="000000">
                  <a:alpha val="43137"/>
                </a:srgb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lumMod val="75000"/>
              <a:lumOff val="2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800" b="1" dirty="0" smtClean="0">
            <a:solidFill>
              <a:schemeClr val="tx1">
                <a:lumMod val="75000"/>
                <a:lumOff val="25000"/>
              </a:schemeClr>
            </a:solidFill>
          </a:defRPr>
        </a:defPPr>
      </a:lstStyle>
    </a:txDef>
  </a:objectDefaults>
  <a:extraClrSchemeLst/>
</a:theme>
</file>

<file path=ppt/theme/theme45.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_sesha-theme">
  <a:themeElements>
    <a:clrScheme name="Custom 1">
      <a:dk1>
        <a:sysClr val="windowText" lastClr="000000"/>
      </a:dk1>
      <a:lt1>
        <a:sysClr val="window" lastClr="FFFFFF"/>
      </a:lt1>
      <a:dk2>
        <a:srgbClr val="1F497D"/>
      </a:dk2>
      <a:lt2>
        <a:srgbClr val="EEECE1"/>
      </a:lt2>
      <a:accent1>
        <a:srgbClr val="FDC600"/>
      </a:accent1>
      <a:accent2>
        <a:srgbClr val="C00000"/>
      </a:accent2>
      <a:accent3>
        <a:srgbClr val="0061FF"/>
      </a:accent3>
      <a:accent4>
        <a:srgbClr val="3C3C3C"/>
      </a:accent4>
      <a:accent5>
        <a:srgbClr val="00B3B3"/>
      </a:accent5>
      <a:accent6>
        <a:srgbClr val="777777"/>
      </a:accent6>
      <a:hlink>
        <a:srgbClr val="0000FF"/>
      </a:hlink>
      <a:folHlink>
        <a:srgbClr val="800080"/>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3200" b="1" dirty="0" smtClean="0">
            <a:effectLst>
              <a:outerShdw blurRad="38100" dist="38100" dir="2700000" algn="tl">
                <a:srgbClr val="000000">
                  <a:alpha val="43137"/>
                </a:srgb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lumMod val="75000"/>
              <a:lumOff val="2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800" b="1" dirty="0" smtClean="0">
            <a:solidFill>
              <a:schemeClr val="tx1">
                <a:lumMod val="75000"/>
                <a:lumOff val="25000"/>
              </a:schemeClr>
            </a:solidFill>
          </a:defRPr>
        </a:defPPr>
      </a:lstStyle>
    </a:txDef>
  </a:objectDefaults>
  <a:extraClrSchemeLst/>
</a:theme>
</file>

<file path=ppt/theme/theme47.xml><?xml version="1.0" encoding="utf-8"?>
<a:theme xmlns:a="http://schemas.openxmlformats.org/drawingml/2006/main" name="1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1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6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17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4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7.xml><?xml version="1.0" encoding="utf-8"?>
<a:theme xmlns:a="http://schemas.openxmlformats.org/drawingml/2006/main" name="1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19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1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99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1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2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15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2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6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2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2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2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0.xml><?xml version="1.0" encoding="utf-8"?>
<a:theme xmlns:a="http://schemas.openxmlformats.org/drawingml/2006/main" name="100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101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CMU-SAFARI">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F497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MU-SAFARI" id="{B15788EB-35F8-49D3-8BDF-2EB8D26A72D0}" vid="{7C2D58BB-235D-4341-930F-6DE16E8DC665}"/>
    </a:ext>
  </a:extLst>
</a:theme>
</file>

<file path=ppt/theme/theme75.xml><?xml version="1.0" encoding="utf-8"?>
<a:theme xmlns:a="http://schemas.openxmlformats.org/drawingml/2006/main" name="10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cap="rnd">
          <a:solidFill>
            <a:schemeClr val="tx1"/>
          </a:solidFill>
          <a:tailEnd type="none"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77.xml><?xml version="1.0" encoding="utf-8"?>
<a:theme xmlns:a="http://schemas.openxmlformats.org/drawingml/2006/main" name="2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2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mbria"/>
        <a:ea typeface=""/>
        <a:cs typeface=""/>
      </a:majorFont>
      <a:minorFont>
        <a:latin typeface="Cambri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1.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2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2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4.xml><?xml version="1.0" encoding="utf-8"?>
<a:theme xmlns:a="http://schemas.openxmlformats.org/drawingml/2006/main" name="2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5.xml><?xml version="1.0" encoding="utf-8"?>
<a:theme xmlns:a="http://schemas.openxmlformats.org/drawingml/2006/main" name="3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5_sesha-theme">
  <a:themeElements>
    <a:clrScheme name="Custom 1">
      <a:dk1>
        <a:sysClr val="windowText" lastClr="000000"/>
      </a:dk1>
      <a:lt1>
        <a:sysClr val="window" lastClr="FFFFFF"/>
      </a:lt1>
      <a:dk2>
        <a:srgbClr val="1F497D"/>
      </a:dk2>
      <a:lt2>
        <a:srgbClr val="EEECE1"/>
      </a:lt2>
      <a:accent1>
        <a:srgbClr val="FDC600"/>
      </a:accent1>
      <a:accent2>
        <a:srgbClr val="C00000"/>
      </a:accent2>
      <a:accent3>
        <a:srgbClr val="0061FF"/>
      </a:accent3>
      <a:accent4>
        <a:srgbClr val="3C3C3C"/>
      </a:accent4>
      <a:accent5>
        <a:srgbClr val="00B3B3"/>
      </a:accent5>
      <a:accent6>
        <a:srgbClr val="777777"/>
      </a:accent6>
      <a:hlink>
        <a:srgbClr val="0000FF"/>
      </a:hlink>
      <a:folHlink>
        <a:srgbClr val="800080"/>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3200" b="1" dirty="0" smtClean="0">
            <a:effectLst>
              <a:outerShdw blurRad="38100" dist="38100" dir="2700000" algn="tl">
                <a:srgbClr val="000000">
                  <a:alpha val="43137"/>
                </a:srgb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lumMod val="75000"/>
              <a:lumOff val="2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800" b="1" dirty="0" smtClean="0">
            <a:solidFill>
              <a:schemeClr val="tx1">
                <a:lumMod val="75000"/>
                <a:lumOff val="25000"/>
              </a:schemeClr>
            </a:solidFill>
          </a:defRPr>
        </a:defPPr>
      </a:lstStyle>
    </a:txDef>
  </a:objectDefaults>
  <a:extraClrSchemeLst/>
</a:theme>
</file>

<file path=ppt/theme/theme87.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8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223936</TotalTime>
  <Words>23662</Words>
  <Application>Microsoft Macintosh PowerPoint</Application>
  <PresentationFormat>On-screen Show (4:3)</PresentationFormat>
  <Paragraphs>3257</Paragraphs>
  <Slides>355</Slides>
  <Notes>49</Notes>
  <HiddenSlides>0</HiddenSlides>
  <MMClips>6</MMClips>
  <ScaleCrop>false</ScaleCrop>
  <HeadingPairs>
    <vt:vector size="8" baseType="variant">
      <vt:variant>
        <vt:lpstr>Fonts Used</vt:lpstr>
      </vt:variant>
      <vt:variant>
        <vt:i4>27</vt:i4>
      </vt:variant>
      <vt:variant>
        <vt:lpstr>Theme</vt:lpstr>
      </vt:variant>
      <vt:variant>
        <vt:i4>88</vt:i4>
      </vt:variant>
      <vt:variant>
        <vt:lpstr>Embedded OLE Servers</vt:lpstr>
      </vt:variant>
      <vt:variant>
        <vt:i4>1</vt:i4>
      </vt:variant>
      <vt:variant>
        <vt:lpstr>Slide Titles</vt:lpstr>
      </vt:variant>
      <vt:variant>
        <vt:i4>355</vt:i4>
      </vt:variant>
    </vt:vector>
  </HeadingPairs>
  <TitlesOfParts>
    <vt:vector size="471" baseType="lpstr">
      <vt:lpstr>Adobe Garamond Pro</vt:lpstr>
      <vt:lpstr>Adobe Garamond Pro Bold</vt:lpstr>
      <vt:lpstr>Arial</vt:lpstr>
      <vt:lpstr>Arial Narrow</vt:lpstr>
      <vt:lpstr>Calibri</vt:lpstr>
      <vt:lpstr>Calibri Light</vt:lpstr>
      <vt:lpstr>Cambria</vt:lpstr>
      <vt:lpstr>Cambria Math</vt:lpstr>
      <vt:lpstr>Chalkduster</vt:lpstr>
      <vt:lpstr>Corbel</vt:lpstr>
      <vt:lpstr>Courier New</vt:lpstr>
      <vt:lpstr>europa</vt:lpstr>
      <vt:lpstr>Futura Medium</vt:lpstr>
      <vt:lpstr>Garamond</vt:lpstr>
      <vt:lpstr>Gill Sans</vt:lpstr>
      <vt:lpstr>Gill Sans MT</vt:lpstr>
      <vt:lpstr>Lucida Grande</vt:lpstr>
      <vt:lpstr>Myriad Pro Bold Cond</vt:lpstr>
      <vt:lpstr>Myriad Pro Cond</vt:lpstr>
      <vt:lpstr>Palatino Linotype</vt:lpstr>
      <vt:lpstr>Tahoma</vt:lpstr>
      <vt:lpstr>Times New Roman</vt:lpstr>
      <vt:lpstr>Whitney-Bold</vt:lpstr>
      <vt:lpstr>Whitney-Medium</vt:lpstr>
      <vt:lpstr>Whitney-Semibold SC</vt:lpstr>
      <vt:lpstr>Wingdings</vt:lpstr>
      <vt:lpstr>Zapf Dingbats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95_Edge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4_Office Theme</vt:lpstr>
      <vt:lpstr>Title &amp; Bullets</vt:lpstr>
      <vt:lpstr>27_Office Theme</vt:lpstr>
      <vt:lpstr>156_Edge</vt:lpstr>
      <vt:lpstr>159_Edge</vt:lpstr>
      <vt:lpstr>safari</vt:lpstr>
      <vt:lpstr>7_sesha-theme</vt:lpstr>
      <vt:lpstr>153_Edge</vt:lpstr>
      <vt:lpstr>5_Edge</vt:lpstr>
      <vt:lpstr>7_Edge</vt:lpstr>
      <vt:lpstr>3_sesha-theme</vt:lpstr>
      <vt:lpstr>18_Edge</vt:lpstr>
      <vt:lpstr>4_sesha-theme</vt:lpstr>
      <vt:lpstr>19_Edge</vt:lpstr>
      <vt:lpstr>10_Edge</vt:lpstr>
      <vt:lpstr>60_Edge</vt:lpstr>
      <vt:lpstr>11_Edge</vt:lpstr>
      <vt:lpstr>12_Edge</vt:lpstr>
      <vt:lpstr>14_Edge</vt:lpstr>
      <vt:lpstr>171_Edge</vt:lpstr>
      <vt:lpstr>2_Edge</vt:lpstr>
      <vt:lpstr>40_Edge</vt:lpstr>
      <vt:lpstr>Simple Light</vt:lpstr>
      <vt:lpstr>15_Edge</vt:lpstr>
      <vt:lpstr>19_Office Theme</vt:lpstr>
      <vt:lpstr>16_Edge</vt:lpstr>
      <vt:lpstr>Office Theme</vt:lpstr>
      <vt:lpstr>99_Edge</vt:lpstr>
      <vt:lpstr>137_Edge</vt:lpstr>
      <vt:lpstr>24_Edge</vt:lpstr>
      <vt:lpstr>155_Edge</vt:lpstr>
      <vt:lpstr>25_Edge</vt:lpstr>
      <vt:lpstr>62_Edge</vt:lpstr>
      <vt:lpstr>27_Edge</vt:lpstr>
      <vt:lpstr>28_Edge</vt:lpstr>
      <vt:lpstr>24_Office Theme</vt:lpstr>
      <vt:lpstr>100_Edge</vt:lpstr>
      <vt:lpstr>29_Edge</vt:lpstr>
      <vt:lpstr>41_Edge</vt:lpstr>
      <vt:lpstr>101_Edge</vt:lpstr>
      <vt:lpstr>CMU-SAFARI</vt:lpstr>
      <vt:lpstr>102_Edge</vt:lpstr>
      <vt:lpstr>5_Office Theme</vt:lpstr>
      <vt:lpstr>21_Office Theme</vt:lpstr>
      <vt:lpstr>22_Edge</vt:lpstr>
      <vt:lpstr>1_Office Theme</vt:lpstr>
      <vt:lpstr>1_Simple Light</vt:lpstr>
      <vt:lpstr>6_Office Theme</vt:lpstr>
      <vt:lpstr>20_Edge</vt:lpstr>
      <vt:lpstr>21_Edge</vt:lpstr>
      <vt:lpstr>26_Edge</vt:lpstr>
      <vt:lpstr>30_Edge</vt:lpstr>
      <vt:lpstr>5_sesha-theme</vt:lpstr>
      <vt:lpstr>3_Office Theme</vt:lpstr>
      <vt:lpstr>Metropolitan_bullet</vt:lpstr>
      <vt:lpstr>Visio</vt:lpstr>
      <vt:lpstr>Intelligent Architectures for  Intelligent Machines</vt:lpstr>
      <vt:lpstr>The Problem</vt:lpstr>
      <vt:lpstr>Data is Key for AI, ML, Genomics, …</vt:lpstr>
      <vt:lpstr>Data is Key for Future Workloads</vt:lpstr>
      <vt:lpstr>Data Overwhelms Modern Machines </vt:lpstr>
      <vt:lpstr>PowerPoint Presentation</vt:lpstr>
      <vt:lpstr>PowerPoint Presentation</vt:lpstr>
      <vt:lpstr>Data is Key for Future Workloads</vt:lpstr>
      <vt:lpstr>PowerPoint Presentation</vt:lpstr>
      <vt:lpstr>New Genome Sequencing Technologies</vt:lpstr>
      <vt:lpstr>New Genome Sequencing Technologies</vt:lpstr>
      <vt:lpstr>Accelerating Genome Analysis</vt:lpstr>
      <vt:lpstr>GenASM Framework [MICRO 2020]</vt:lpstr>
      <vt:lpstr>Future of Genome Sequencing &amp; Analysis</vt:lpstr>
      <vt:lpstr>More on Fast &amp; Efficient Genome Analysis …</vt:lpstr>
      <vt:lpstr>Detailed Lectures on Genome Analysis</vt:lpstr>
      <vt:lpstr>Data Overwhelms Modern Machines …</vt:lpstr>
      <vt:lpstr>A Computing System</vt:lpstr>
      <vt:lpstr>Perils of Processor-Centric Design</vt:lpstr>
      <vt:lpstr>PowerPoint Presentation</vt:lpstr>
      <vt:lpstr>PowerPoint Presentation</vt:lpstr>
      <vt:lpstr>Axiom</vt:lpstr>
      <vt:lpstr>How to Handle Data Well</vt:lpstr>
      <vt:lpstr>Corollaries: Architectures Today …</vt:lpstr>
      <vt:lpstr>Data-Centric (Memory-Centric) Architectures</vt:lpstr>
      <vt:lpstr>Data-Centric Architectures: Properties</vt:lpstr>
      <vt:lpstr>Processing Data           Where It Makes Sense</vt:lpstr>
      <vt:lpstr>Processing in/near Memory: An Old Idea</vt:lpstr>
      <vt:lpstr>Why In-Memory Computation Today?</vt:lpstr>
      <vt:lpstr>Why In-Memory Computation Today?</vt:lpstr>
      <vt:lpstr>Memory Scaling Issues Were Real</vt:lpstr>
      <vt:lpstr>As Memory Scales, It Becomes Unreliable</vt:lpstr>
      <vt:lpstr>Large-Scale Failure Analysis of DRAM Chips</vt:lpstr>
      <vt:lpstr>Infrastructures to Understand Such Issues</vt:lpstr>
      <vt:lpstr>Infrastructures to Understand Such Issues</vt:lpstr>
      <vt:lpstr>SoftMC: Open Source DRAM Infrastructure</vt:lpstr>
      <vt:lpstr>SoftMC</vt:lpstr>
      <vt:lpstr>A Curious Discovery [Kim et al., ISCA 2014]</vt:lpstr>
      <vt:lpstr>The Story of RowHammer </vt:lpstr>
      <vt:lpstr>Modern DRAM is Prone to Disturbance Errors</vt:lpstr>
      <vt:lpstr>Most DRAM Modules Are Vulnerable</vt:lpstr>
      <vt:lpstr>Recent DRAM Is More Vulnerable</vt:lpstr>
      <vt:lpstr>One Can Take Over an Otherwise-Secure System</vt:lpstr>
      <vt:lpstr>More Security Implications (I)</vt:lpstr>
      <vt:lpstr>More Security Implications (II)</vt:lpstr>
      <vt:lpstr>More Security Implications (VII)</vt:lpstr>
      <vt:lpstr>More Security Implications (VIII)</vt:lpstr>
      <vt:lpstr>Memory Scaling Issues Are Real</vt:lpstr>
      <vt:lpstr>Memory Scaling Issues Are Real</vt:lpstr>
      <vt:lpstr>The Push from Circuits and Devices</vt:lpstr>
      <vt:lpstr>RowHammer in 2020 (I)</vt:lpstr>
      <vt:lpstr>Key Takeaways from 1580 Chips</vt:lpstr>
      <vt:lpstr>RowHammer in 2020 (II)</vt:lpstr>
      <vt:lpstr>RowHammer in 2020 (III)</vt:lpstr>
      <vt:lpstr>BlockHammer Solution in 2021</vt:lpstr>
      <vt:lpstr>Detailed Lectures on RowHammer</vt:lpstr>
      <vt:lpstr>The Story of RowHammer Lecture …</vt:lpstr>
      <vt:lpstr>PowerPoint Presentation</vt:lpstr>
      <vt:lpstr>The Push from Circuits and Devices</vt:lpstr>
      <vt:lpstr>The Takeaway, Again</vt:lpstr>
      <vt:lpstr>Data Retention in Memory [Liu et al., ISCA 2013]</vt:lpstr>
      <vt:lpstr>More on DRAM Refresh (I)</vt:lpstr>
      <vt:lpstr>More on DRAM Refresh (II)</vt:lpstr>
      <vt:lpstr>More on DRAM Refresh (III)</vt:lpstr>
      <vt:lpstr>More on DRAM Refresh (IV)</vt:lpstr>
      <vt:lpstr>More on DRAM Refresh (V)</vt:lpstr>
      <vt:lpstr>More on DRAM Refresh (VI)</vt:lpstr>
      <vt:lpstr>More on DRAM Refresh (VII)</vt:lpstr>
      <vt:lpstr>More on DRAM Refresh (VIII)</vt:lpstr>
      <vt:lpstr>More on DRAM Refresh (IX)</vt:lpstr>
      <vt:lpstr>The Push from Circuits and Devices</vt:lpstr>
      <vt:lpstr>Industry Is Writing Papers About It, Too</vt:lpstr>
      <vt:lpstr>Call for Intelligent Memory Controllers</vt:lpstr>
      <vt:lpstr>Hybrid Memory Systems</vt:lpstr>
      <vt:lpstr>The Push from Circuits and Devices</vt:lpstr>
      <vt:lpstr>Why In-Memory Computation Today?</vt:lpstr>
      <vt:lpstr>Three Key Systems Trends</vt:lpstr>
      <vt:lpstr>Do We Want This?</vt:lpstr>
      <vt:lpstr>Or This?</vt:lpstr>
      <vt:lpstr>Challenge and Opportunity for Future</vt:lpstr>
      <vt:lpstr>The Problem</vt:lpstr>
      <vt:lpstr>The Problem</vt:lpstr>
      <vt:lpstr>A Computing System</vt:lpstr>
      <vt:lpstr>A Computing System</vt:lpstr>
      <vt:lpstr>Today’s Computing Systems</vt:lpstr>
      <vt:lpstr>Yet …</vt:lpstr>
      <vt:lpstr>The Performance Perspective</vt:lpstr>
      <vt:lpstr>The Performance Perspective (Today)</vt:lpstr>
      <vt:lpstr>The Performance Perspective (Today)</vt:lpstr>
      <vt:lpstr>Perils of Processor-Centric Design</vt:lpstr>
      <vt:lpstr>Perils of Processor-Centric Design</vt:lpstr>
      <vt:lpstr>The Energy Perspective</vt:lpstr>
      <vt:lpstr>Data Movement vs. Computation Energy</vt:lpstr>
      <vt:lpstr>Data Movement vs. Computation Energy</vt:lpstr>
      <vt:lpstr>Energy Waste in Mobile Devices</vt:lpstr>
      <vt:lpstr>We Do Not Want to Move Data!</vt:lpstr>
      <vt:lpstr>We Need A Paradigm Shift To …</vt:lpstr>
      <vt:lpstr>Goal: Processing Inside Memory</vt:lpstr>
      <vt:lpstr>Processing in Memory:   Two Approaches</vt:lpstr>
      <vt:lpstr>Approach 1: Minimally Changing Memory</vt:lpstr>
      <vt:lpstr>Starting Simple: Data Copy and Initialization</vt:lpstr>
      <vt:lpstr>Today’s Systems: Bulk Data Copy</vt:lpstr>
      <vt:lpstr>Future Systems: In-Memory Copy</vt:lpstr>
      <vt:lpstr>RowClone: In-DRAM Row Copy</vt:lpstr>
      <vt:lpstr>RowClone: Latency and Energy Savings</vt:lpstr>
      <vt:lpstr>More on RowClone</vt:lpstr>
      <vt:lpstr>RowClone Extensions and Follow-Up Work</vt:lpstr>
      <vt:lpstr>LISA: Increasing Connectivity in DRAM</vt:lpstr>
      <vt:lpstr>FIGARO: Fine-Grained In-DRAM Copy</vt:lpstr>
      <vt:lpstr>Network-On-Memory: Fast Inter-Bank Copy</vt:lpstr>
      <vt:lpstr>Memory as an Accelerator</vt:lpstr>
      <vt:lpstr>In-Memory Bulk Bitwise Operations</vt:lpstr>
      <vt:lpstr>In-DRAM AND/OR: Triple Row Activation</vt:lpstr>
      <vt:lpstr>In-DRAM Bulk Bitwise AND/OR Operation</vt:lpstr>
      <vt:lpstr>In-DRAM NOT: Dual Contact Cell</vt:lpstr>
      <vt:lpstr>Ambit vs. DDR3: Performance and Energy</vt:lpstr>
      <vt:lpstr>Bulk Bitwise Operations in Workloads</vt:lpstr>
      <vt:lpstr>Performance: Bitmap Index on Ambit</vt:lpstr>
      <vt:lpstr>Performance: BitWeaving on Ambit</vt:lpstr>
      <vt:lpstr>More on In-DRAM Bulk AND/OR</vt:lpstr>
      <vt:lpstr>More on Ambit</vt:lpstr>
      <vt:lpstr>In-DRAM Bulk Bitwise Execution</vt:lpstr>
      <vt:lpstr>SIMDRAM Framework</vt:lpstr>
      <vt:lpstr>SIMDRAM Key Idea  </vt:lpstr>
      <vt:lpstr>SIMDRAM Framework: Overview </vt:lpstr>
      <vt:lpstr>More on the SIMDRAM Framework</vt:lpstr>
      <vt:lpstr>RowClone &amp; Bitwise Ops in Real DRAM Chips</vt:lpstr>
      <vt:lpstr>Pinatubo: RowClone and Bitwise Ops in PCM</vt:lpstr>
      <vt:lpstr>In-DRAM Physical Unclonable Functions</vt:lpstr>
      <vt:lpstr>In-DRAM True Random Number Generation</vt:lpstr>
      <vt:lpstr>Processing in Memory:   Two Approaches</vt:lpstr>
      <vt:lpstr>Opportunity: 3D-Stacked Logic+Memory</vt:lpstr>
      <vt:lpstr>DRAM Landscape (circa 2015)</vt:lpstr>
      <vt:lpstr>Two Key Questions in 3D-Stacked PIM</vt:lpstr>
      <vt:lpstr>Graph Processing</vt:lpstr>
      <vt:lpstr>Key Bottlenecks in Graph Processing</vt:lpstr>
      <vt:lpstr>Tesseract System for Graph Processing</vt:lpstr>
      <vt:lpstr>Tesseract System for Graph Processing</vt:lpstr>
      <vt:lpstr>Tesseract System for Graph Processing</vt:lpstr>
      <vt:lpstr>Evaluated Systems</vt:lpstr>
      <vt:lpstr>Tesseract Graph Processing Performance</vt:lpstr>
      <vt:lpstr>Tesseract Graph Processing Performance</vt:lpstr>
      <vt:lpstr>Tesseract Graph Processing System Energy</vt:lpstr>
      <vt:lpstr>More on Tesseract</vt:lpstr>
      <vt:lpstr>Two Key Questions in 3D-Stacked PIM</vt:lpstr>
      <vt:lpstr>PIM on Mobile Devices</vt:lpstr>
      <vt:lpstr>Consumer Devices</vt:lpstr>
      <vt:lpstr>Four Important Workloads</vt:lpstr>
      <vt:lpstr>Energy Cost of Data Movement</vt:lpstr>
      <vt:lpstr>Using PIM to Reduce Data Movement</vt:lpstr>
      <vt:lpstr>Workload Analysis</vt:lpstr>
      <vt:lpstr>TensorFlow Mobile</vt:lpstr>
      <vt:lpstr>Packing</vt:lpstr>
      <vt:lpstr>Quantization</vt:lpstr>
      <vt:lpstr>Normalized Energy </vt:lpstr>
      <vt:lpstr>Normalized Runtime</vt:lpstr>
      <vt:lpstr>More on PIM for Mobile Devices</vt:lpstr>
      <vt:lpstr>Truly Distributed GPU Processing with PIM?</vt:lpstr>
      <vt:lpstr>Accelerating GPU Execution with PIM (I)</vt:lpstr>
      <vt:lpstr>Accelerating GPU Execution with PIM (II)</vt:lpstr>
      <vt:lpstr>Accelerating Linked Data Structures</vt:lpstr>
      <vt:lpstr>Accelerating Dependent Cache Misses</vt:lpstr>
      <vt:lpstr>Accelerating Runahead Execution </vt:lpstr>
      <vt:lpstr>Accelerating Climate Modeling</vt:lpstr>
      <vt:lpstr>Accelerating Approximate String Matching</vt:lpstr>
      <vt:lpstr>Accelerating Time Series Analysis</vt:lpstr>
      <vt:lpstr>Two Key Questions in 3D-Stacked PIM</vt:lpstr>
      <vt:lpstr>PEI: PIM-Enabled Instructions (Ideas)</vt:lpstr>
      <vt:lpstr>PEI: PIM-Enabled Instructions (Example)</vt:lpstr>
      <vt:lpstr>PEI: Initial Evaluation Results</vt:lpstr>
      <vt:lpstr>PEI Performance Delta: Large Data Sets</vt:lpstr>
      <vt:lpstr>PEI Energy Consumption</vt:lpstr>
      <vt:lpstr>Simpler PIM: PIM-Enabled Instructions</vt:lpstr>
      <vt:lpstr>Eliminating the Adoption Barriers</vt:lpstr>
      <vt:lpstr>Barriers to Adoption of PIM</vt:lpstr>
      <vt:lpstr>We Need to Revisit the Entire Stack</vt:lpstr>
      <vt:lpstr>DAMOV Methodology &amp; Workloads [SIGMETRICS’21]</vt:lpstr>
      <vt:lpstr>PIM Review and Open Problems</vt:lpstr>
      <vt:lpstr>PIM Review and Open Problems (II)</vt:lpstr>
      <vt:lpstr>UPMEM Processing-in-DRAM Engine (2019)</vt:lpstr>
      <vt:lpstr>Samsung Function-in-Memory DRAM (2021)</vt:lpstr>
      <vt:lpstr>Samsung Function-in-Memory DRAM (2021)</vt:lpstr>
      <vt:lpstr>Samsung Function-in-Memory DRAM (2021)</vt:lpstr>
      <vt:lpstr>Detailed Lectures on PIM (I)</vt:lpstr>
      <vt:lpstr>Detailed Lectures on PIM (II)</vt:lpstr>
      <vt:lpstr>A Tutorial on PIM</vt:lpstr>
      <vt:lpstr>A Tutorial on PIM</vt:lpstr>
      <vt:lpstr>Key Challenge 1: Code Mapping</vt:lpstr>
      <vt:lpstr>Key Challenge 2: Data Mapping</vt:lpstr>
      <vt:lpstr>How to Do the Code and Data Mapping?</vt:lpstr>
      <vt:lpstr>How to Schedule Code? (I)</vt:lpstr>
      <vt:lpstr>How to Schedule Code? (II)</vt:lpstr>
      <vt:lpstr>How to Schedule Code? (III)</vt:lpstr>
      <vt:lpstr>How to Maintain Coherence? (I)</vt:lpstr>
      <vt:lpstr>How to Maintain Coherence? (II)</vt:lpstr>
      <vt:lpstr>How to Support Synchronization?</vt:lpstr>
      <vt:lpstr>How to Support Virtual Memory?</vt:lpstr>
      <vt:lpstr>How to Design Data Structures for PIM?</vt:lpstr>
      <vt:lpstr>Simulation Infrastructures for PIM</vt:lpstr>
      <vt:lpstr>Performance &amp; Energy Models for PIM</vt:lpstr>
      <vt:lpstr>DAMOV Methodology &amp; Workloads [SIGMETRICS’21]</vt:lpstr>
      <vt:lpstr>Challenge and Opportunity for Future</vt:lpstr>
      <vt:lpstr>Challenge and Opportunity for Future</vt:lpstr>
      <vt:lpstr>Challenge and Opportunity for Future</vt:lpstr>
      <vt:lpstr>Corollaries: Architectures Today …</vt:lpstr>
      <vt:lpstr>Exploiting Data to Design             Intelligent Architectures</vt:lpstr>
      <vt:lpstr>System Architecture Design Today</vt:lpstr>
      <vt:lpstr>An Intelligent Architecture</vt:lpstr>
      <vt:lpstr>Self-Optimizing  Memory Controllers</vt:lpstr>
      <vt:lpstr>Memory Controller</vt:lpstr>
      <vt:lpstr>Why are Memory Controllers Difficult to Design?</vt:lpstr>
      <vt:lpstr>Many Memory Timing Constraints</vt:lpstr>
      <vt:lpstr>Many Memory Timing Constraints</vt:lpstr>
      <vt:lpstr>Memory Controller Design Is Becoming More Difficult</vt:lpstr>
      <vt:lpstr>Reality and Dream</vt:lpstr>
      <vt:lpstr>Self-Optimizing DRAM Controllers</vt:lpstr>
      <vt:lpstr>Self-Optimizing DRAM Controllers</vt:lpstr>
      <vt:lpstr>Self-Optimizing DRAM Controllers</vt:lpstr>
      <vt:lpstr>Self-Optimizing DRAM Controllers</vt:lpstr>
      <vt:lpstr>States, Actions, Rewards</vt:lpstr>
      <vt:lpstr>Performance Results</vt:lpstr>
      <vt:lpstr>Self Optimizing DRAM Controllers</vt:lpstr>
      <vt:lpstr>More on Self-Optimizing DRAM Controllers</vt:lpstr>
      <vt:lpstr>An Intelligent Architecture</vt:lpstr>
      <vt:lpstr>Challenge and Opportunity for Future</vt:lpstr>
      <vt:lpstr>Corollaries: Architectures Today …</vt:lpstr>
      <vt:lpstr>Data-Aware Architectures</vt:lpstr>
      <vt:lpstr>One Problem: Limited Expressiveness</vt:lpstr>
      <vt:lpstr>A Solution: More Expressive Interfaces</vt:lpstr>
      <vt:lpstr>Expressive (Memory) Interfaces</vt:lpstr>
      <vt:lpstr>X-MeM Aids Many Optimizations</vt:lpstr>
      <vt:lpstr>Expressive (Memory) Interfaces for GPUs</vt:lpstr>
      <vt:lpstr>An Example: Hybrid Memory Management</vt:lpstr>
      <vt:lpstr>An Example: Heterogeneous-Reliability Memory</vt:lpstr>
      <vt:lpstr>Exploiting Memory Error Tolerance  with Hybrid Memory Systems</vt:lpstr>
      <vt:lpstr>Heterogeneous-Reliability Memory</vt:lpstr>
      <vt:lpstr>More on Heterogeneous-Reliability Memory</vt:lpstr>
      <vt:lpstr>Another Example: EDEN for DNNs</vt:lpstr>
      <vt:lpstr>PowerPoint Presentation</vt:lpstr>
      <vt:lpstr>EDEN: Data-Aware Efficient DNN Inference</vt:lpstr>
      <vt:lpstr>SMASH: SW/HW Indexing Acceleration</vt:lpstr>
      <vt:lpstr>Data-Aware Virtual Memory Framework</vt:lpstr>
      <vt:lpstr>Challenge and Opportunity for Future</vt:lpstr>
      <vt:lpstr>Concluding Remarks</vt:lpstr>
      <vt:lpstr>Recap: Corollaries: Architectures Today …</vt:lpstr>
      <vt:lpstr>Concluding Remarks</vt:lpstr>
      <vt:lpstr>Architectures for Intelligent Machines</vt:lpstr>
      <vt:lpstr>PowerPoint Presentation</vt:lpstr>
      <vt:lpstr>We Need to Revisit the Entire Stack</vt:lpstr>
      <vt:lpstr>We Need to Exploit Good Principles</vt:lpstr>
      <vt:lpstr>PIM Review and Open Problems</vt:lpstr>
      <vt:lpstr>PIM Review and Open Problems (II)</vt:lpstr>
      <vt:lpstr>A Longer Version of This Talk</vt:lpstr>
      <vt:lpstr>A Tutorial on PIM</vt:lpstr>
      <vt:lpstr>Funding Acknowledgments</vt:lpstr>
      <vt:lpstr>Acknowledgments</vt:lpstr>
      <vt:lpstr>Acknowledgments</vt:lpstr>
      <vt:lpstr>PowerPoint Presentation</vt:lpstr>
      <vt:lpstr>SAFARI Newsletter April 2020 Edition</vt:lpstr>
      <vt:lpstr>SAFARI Newsletter January 2021 Edition</vt:lpstr>
      <vt:lpstr>Referenced Papers, Talks, Artifacts</vt:lpstr>
      <vt:lpstr>Intelligent Architectures for  Intelligent Machines</vt:lpstr>
      <vt:lpstr>Backup Slides</vt:lpstr>
      <vt:lpstr>A Quote from A Famous Architect</vt:lpstr>
      <vt:lpstr>Precedent-Based Design?</vt:lpstr>
      <vt:lpstr>Principled Design</vt:lpstr>
      <vt:lpstr>PowerPoint Presentation</vt:lpstr>
      <vt:lpstr>The Overarching Principle</vt:lpstr>
      <vt:lpstr>Another Example: Precedent-Based Design</vt:lpstr>
      <vt:lpstr>Principled Design</vt:lpstr>
      <vt:lpstr>Another Principled Design</vt:lpstr>
      <vt:lpstr>Another Principled Design</vt:lpstr>
      <vt:lpstr>Principle Applied to Another Structure</vt:lpstr>
      <vt:lpstr>The Overarching Principle</vt:lpstr>
      <vt:lpstr>Overarching Principles for Computing?</vt:lpstr>
      <vt:lpstr>Readings, Videos, Reference Materials</vt:lpstr>
      <vt:lpstr>A Bit About Myself</vt:lpstr>
      <vt:lpstr>Current Research Mission</vt:lpstr>
      <vt:lpstr>Four Key Current Directions</vt:lpstr>
      <vt:lpstr>The Transformation Hierarchy</vt:lpstr>
      <vt:lpstr>Axiom</vt:lpstr>
      <vt:lpstr>Current Research Mission &amp; Major Topics</vt:lpstr>
      <vt:lpstr>Related Overview Talks</vt:lpstr>
      <vt:lpstr>Accelerated Memory Course (~6.5 hours)</vt:lpstr>
      <vt:lpstr>Longer Memory Course (~18 hours)</vt:lpstr>
      <vt:lpstr>An Interview on Research and Education</vt:lpstr>
      <vt:lpstr>More Thoughts and Suggestions</vt:lpstr>
      <vt:lpstr>Reference Overview Paper I</vt:lpstr>
      <vt:lpstr>Reference Overview Paper II</vt:lpstr>
      <vt:lpstr>Reference Overview Paper III</vt:lpstr>
      <vt:lpstr>Reference Overview Paper IV</vt:lpstr>
      <vt:lpstr>Reference Overview Paper V</vt:lpstr>
      <vt:lpstr>Reference Overview Paper VI</vt:lpstr>
      <vt:lpstr>Reference Overview Paper VII</vt:lpstr>
      <vt:lpstr>Reference Overview Paper VIII</vt:lpstr>
      <vt:lpstr>Related Videos and Course Materials (I)</vt:lpstr>
      <vt:lpstr>Related Videos and Course Materials (II)</vt:lpstr>
      <vt:lpstr>Some Open Source Tools (I)</vt:lpstr>
      <vt:lpstr>Some Open Source Tools (II)</vt:lpstr>
      <vt:lpstr>More Open Source Tools (III)</vt:lpstr>
      <vt:lpstr>PowerPoint Presentation</vt:lpstr>
      <vt:lpstr>Referenced Papers and Talks</vt:lpstr>
      <vt:lpstr>An Interview on Research and Education</vt:lpstr>
      <vt:lpstr>Low-Latency Memory</vt:lpstr>
      <vt:lpstr>Workload-DRAM Interaction Analysis</vt:lpstr>
      <vt:lpstr>Why Study Workload–DRAM Interactions?</vt:lpstr>
      <vt:lpstr>Modern DRAM Types: Comparison to DDR3</vt:lpstr>
      <vt:lpstr>4. Need for Lower Access Latency: Performance</vt:lpstr>
      <vt:lpstr>Key Takeaways</vt:lpstr>
      <vt:lpstr>Conclusion</vt:lpstr>
      <vt:lpstr>The Memory Latency Problem</vt:lpstr>
      <vt:lpstr>Retrospective: Conventional Latency Tolerance Techniques</vt:lpstr>
      <vt:lpstr>Two Major Sources of Latency Inefficiency</vt:lpstr>
      <vt:lpstr>Why is Memory Latency High?</vt:lpstr>
      <vt:lpstr>Adaptive-Latency DRAM</vt:lpstr>
      <vt:lpstr>Infrastructures to Understand Such Issues</vt:lpstr>
      <vt:lpstr>SoftMC: Open Source DRAM Infrastructure</vt:lpstr>
      <vt:lpstr>SoftMC</vt:lpstr>
      <vt:lpstr>PowerPoint Presentation</vt:lpstr>
      <vt:lpstr>PowerPoint Presentation</vt:lpstr>
      <vt:lpstr>Reducing Latency Also Reduces Energy</vt:lpstr>
      <vt:lpstr>More on Adaptive-Latency DRAM</vt:lpstr>
      <vt:lpstr>Tackling the Fixed Latency Mindset</vt:lpstr>
      <vt:lpstr>Analysis of Latency Variation in DRAM Chips</vt:lpstr>
      <vt:lpstr>Design-Induced Latency Variation in DRAM</vt:lpstr>
      <vt:lpstr>Solar-DRAM: Exploiting Spatial Variation</vt:lpstr>
      <vt:lpstr>In-DRAM Physical Unclonable Functions</vt:lpstr>
      <vt:lpstr>In-DRAM True Random Number Generation</vt:lpstr>
      <vt:lpstr>ChargeCache: Exploiting Access Patterns</vt:lpstr>
      <vt:lpstr>Exploiting Subarray Level Parallelism</vt:lpstr>
      <vt:lpstr>Tiered-Latency DRAM</vt:lpstr>
      <vt:lpstr>LISA: Low-cost Inter-linked Subarrays</vt:lpstr>
      <vt:lpstr>The CROW Substrate for DRAM</vt:lpstr>
      <vt:lpstr>CROW: The Copy Row Substrate [ISCA 2019]</vt:lpstr>
      <vt:lpstr>Challenges of DRAM Scaling</vt:lpstr>
      <vt:lpstr>Conventional DRAM</vt:lpstr>
      <vt:lpstr>Copy Row DRAM (CROW)</vt:lpstr>
      <vt:lpstr>Use Cases of CROW</vt:lpstr>
      <vt:lpstr>Key Results</vt:lpstr>
      <vt:lpstr>More on CROW</vt:lpstr>
      <vt:lpstr>CLR-DRAM: Capacity-Latency Reconfigurability</vt:lpstr>
      <vt:lpstr>CLR-DRAM: Capacity-Latency Reconfigurable DRAM [ISCA 2020]</vt:lpstr>
      <vt:lpstr>PowerPoint Presentation</vt:lpstr>
      <vt:lpstr>PowerPoint Presentation</vt:lpstr>
      <vt:lpstr>PowerPoint Presentation</vt:lpstr>
      <vt:lpstr>PowerPoint Presentation</vt:lpstr>
      <vt:lpstr>PowerPoint Presentation</vt:lpstr>
      <vt:lpstr>More on CLR-DRAM</vt:lpstr>
      <vt:lpstr>Reducing Refresh Latency</vt:lpstr>
      <vt:lpstr>Parallelizing Refreshes and Accesses</vt:lpstr>
      <vt:lpstr>Eliminating Refreshes</vt:lpstr>
      <vt:lpstr>Analysis of Latency-Voltage in DRAM Chips</vt:lpstr>
      <vt:lpstr>VAMPIRE DRAM Power Model</vt:lpstr>
      <vt:lpstr>Takeaway I</vt:lpstr>
      <vt:lpstr>Takeaway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Mutlu  Onur</cp:lastModifiedBy>
  <cp:revision>2948</cp:revision>
  <cp:lastPrinted>2017-12-05T03:30:35Z</cp:lastPrinted>
  <dcterms:created xsi:type="dcterms:W3CDTF">2010-10-08T20:41:54Z</dcterms:created>
  <dcterms:modified xsi:type="dcterms:W3CDTF">2021-05-03T15:50:59Z</dcterms:modified>
</cp:coreProperties>
</file>